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349" r:id="rId2"/>
    <p:sldId id="419" r:id="rId3"/>
    <p:sldId id="420" r:id="rId4"/>
    <p:sldId id="421" r:id="rId5"/>
    <p:sldId id="422" r:id="rId6"/>
    <p:sldId id="423" r:id="rId7"/>
    <p:sldId id="424" r:id="rId8"/>
    <p:sldId id="425" r:id="rId9"/>
    <p:sldId id="428" r:id="rId10"/>
    <p:sldId id="429" r:id="rId11"/>
    <p:sldId id="431" r:id="rId12"/>
    <p:sldId id="432" r:id="rId13"/>
    <p:sldId id="433" r:id="rId14"/>
    <p:sldId id="416" r:id="rId15"/>
    <p:sldId id="347" r:id="rId16"/>
    <p:sldId id="308" r:id="rId17"/>
    <p:sldId id="309" r:id="rId18"/>
    <p:sldId id="310" r:id="rId19"/>
    <p:sldId id="311" r:id="rId20"/>
    <p:sldId id="312" r:id="rId21"/>
    <p:sldId id="313" r:id="rId22"/>
    <p:sldId id="348" r:id="rId23"/>
    <p:sldId id="315" r:id="rId24"/>
    <p:sldId id="316" r:id="rId25"/>
    <p:sldId id="317" r:id="rId26"/>
    <p:sldId id="320" r:id="rId27"/>
    <p:sldId id="415" r:id="rId28"/>
    <p:sldId id="321" r:id="rId29"/>
    <p:sldId id="350" r:id="rId30"/>
    <p:sldId id="351" r:id="rId31"/>
    <p:sldId id="322" r:id="rId32"/>
    <p:sldId id="352" r:id="rId33"/>
    <p:sldId id="355" r:id="rId34"/>
    <p:sldId id="356" r:id="rId35"/>
    <p:sldId id="357" r:id="rId36"/>
    <p:sldId id="358" r:id="rId37"/>
    <p:sldId id="359" r:id="rId38"/>
    <p:sldId id="360" r:id="rId39"/>
    <p:sldId id="361" r:id="rId40"/>
    <p:sldId id="366" r:id="rId41"/>
    <p:sldId id="368" r:id="rId42"/>
    <p:sldId id="367" r:id="rId43"/>
    <p:sldId id="434" r:id="rId44"/>
    <p:sldId id="371" r:id="rId45"/>
    <p:sldId id="435" r:id="rId46"/>
    <p:sldId id="372" r:id="rId47"/>
    <p:sldId id="373" r:id="rId48"/>
    <p:sldId id="374" r:id="rId49"/>
    <p:sldId id="436" r:id="rId50"/>
    <p:sldId id="438" r:id="rId51"/>
    <p:sldId id="369" r:id="rId52"/>
    <p:sldId id="370" r:id="rId53"/>
    <p:sldId id="375" r:id="rId54"/>
    <p:sldId id="437" r:id="rId55"/>
    <p:sldId id="376"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99" autoAdjust="0"/>
    <p:restoredTop sz="86402" autoAdjust="0"/>
  </p:normalViewPr>
  <p:slideViewPr>
    <p:cSldViewPr>
      <p:cViewPr varScale="1">
        <p:scale>
          <a:sx n="81" d="100"/>
          <a:sy n="81" d="100"/>
        </p:scale>
        <p:origin x="792" y="96"/>
      </p:cViewPr>
      <p:guideLst>
        <p:guide orient="horz" pos="2160"/>
        <p:guide pos="2880"/>
      </p:guideLst>
    </p:cSldViewPr>
  </p:slideViewPr>
  <p:outlineViewPr>
    <p:cViewPr>
      <p:scale>
        <a:sx n="33" d="100"/>
        <a:sy n="33" d="100"/>
      </p:scale>
      <p:origin x="0" y="-6552"/>
    </p:cViewPr>
  </p:outlineViewPr>
  <p:notesTextViewPr>
    <p:cViewPr>
      <p:scale>
        <a:sx n="100" d="100"/>
        <a:sy n="100" d="100"/>
      </p:scale>
      <p:origin x="0" y="0"/>
    </p:cViewPr>
  </p:notesTextViewPr>
  <p:sorterViewPr>
    <p:cViewPr>
      <p:scale>
        <a:sx n="86" d="100"/>
        <a:sy n="86" d="100"/>
      </p:scale>
      <p:origin x="0" y="-83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rbel" pitchFamily="34" charset="0"/>
              </a:defRPr>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rbel" pitchFamily="34" charset="0"/>
              </a:defRPr>
            </a:lvl1pPr>
          </a:lstStyle>
          <a:p>
            <a:pPr>
              <a:defRPr/>
            </a:pPr>
            <a:fld id="{72C11FB2-683B-4411-ADB8-7D251647FD93}" type="datetimeFigureOut">
              <a:rPr lang="en-US"/>
              <a:pPr>
                <a:defRPr/>
              </a:pPr>
              <a:t>12/5/2017</a:t>
            </a:fld>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rbel" pitchFamily="34" charset="0"/>
              </a:defRPr>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rbel" pitchFamily="34" charset="0"/>
              </a:defRPr>
            </a:lvl1pPr>
          </a:lstStyle>
          <a:p>
            <a:pPr>
              <a:defRPr/>
            </a:pPr>
            <a:fld id="{D6CB7419-47AA-403F-BB1E-E22609930EAD}" type="slidenum">
              <a:rPr lang="en-US"/>
              <a:pPr>
                <a:defRPr/>
              </a:pPr>
              <a:t>‹#›</a:t>
            </a:fld>
            <a:endParaRPr lang="en-US"/>
          </a:p>
        </p:txBody>
      </p:sp>
    </p:spTree>
    <p:extLst>
      <p:ext uri="{BB962C8B-B14F-4D97-AF65-F5344CB8AC3E}">
        <p14:creationId xmlns:p14="http://schemas.microsoft.com/office/powerpoint/2010/main" val="1037617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1</a:t>
            </a:fld>
            <a:endParaRPr lang="en-US"/>
          </a:p>
        </p:txBody>
      </p:sp>
    </p:spTree>
    <p:extLst>
      <p:ext uri="{BB962C8B-B14F-4D97-AF65-F5344CB8AC3E}">
        <p14:creationId xmlns:p14="http://schemas.microsoft.com/office/powerpoint/2010/main" val="1072648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23</a:t>
            </a:fld>
            <a:endParaRPr lang="en-US"/>
          </a:p>
        </p:txBody>
      </p:sp>
    </p:spTree>
    <p:extLst>
      <p:ext uri="{BB962C8B-B14F-4D97-AF65-F5344CB8AC3E}">
        <p14:creationId xmlns:p14="http://schemas.microsoft.com/office/powerpoint/2010/main" val="31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24</a:t>
            </a:fld>
            <a:endParaRPr lang="en-US"/>
          </a:p>
        </p:txBody>
      </p:sp>
    </p:spTree>
    <p:extLst>
      <p:ext uri="{BB962C8B-B14F-4D97-AF65-F5344CB8AC3E}">
        <p14:creationId xmlns:p14="http://schemas.microsoft.com/office/powerpoint/2010/main" val="13329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3569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26</a:t>
            </a:fld>
            <a:endParaRPr lang="en-US"/>
          </a:p>
        </p:txBody>
      </p:sp>
    </p:spTree>
    <p:extLst>
      <p:ext uri="{BB962C8B-B14F-4D97-AF65-F5344CB8AC3E}">
        <p14:creationId xmlns:p14="http://schemas.microsoft.com/office/powerpoint/2010/main" val="4030521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28</a:t>
            </a:fld>
            <a:endParaRPr lang="en-US"/>
          </a:p>
        </p:txBody>
      </p:sp>
    </p:spTree>
    <p:extLst>
      <p:ext uri="{BB962C8B-B14F-4D97-AF65-F5344CB8AC3E}">
        <p14:creationId xmlns:p14="http://schemas.microsoft.com/office/powerpoint/2010/main" val="435573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29</a:t>
            </a:fld>
            <a:endParaRPr lang="en-US"/>
          </a:p>
        </p:txBody>
      </p:sp>
    </p:spTree>
    <p:extLst>
      <p:ext uri="{BB962C8B-B14F-4D97-AF65-F5344CB8AC3E}">
        <p14:creationId xmlns:p14="http://schemas.microsoft.com/office/powerpoint/2010/main" val="4266227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30</a:t>
            </a:fld>
            <a:endParaRPr lang="en-US"/>
          </a:p>
        </p:txBody>
      </p:sp>
    </p:spTree>
    <p:extLst>
      <p:ext uri="{BB962C8B-B14F-4D97-AF65-F5344CB8AC3E}">
        <p14:creationId xmlns:p14="http://schemas.microsoft.com/office/powerpoint/2010/main" val="3469920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31</a:t>
            </a:fld>
            <a:endParaRPr lang="en-US"/>
          </a:p>
        </p:txBody>
      </p:sp>
    </p:spTree>
    <p:extLst>
      <p:ext uri="{BB962C8B-B14F-4D97-AF65-F5344CB8AC3E}">
        <p14:creationId xmlns:p14="http://schemas.microsoft.com/office/powerpoint/2010/main" val="2509055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41</a:t>
            </a:fld>
            <a:endParaRPr lang="en-US" dirty="0"/>
          </a:p>
        </p:txBody>
      </p:sp>
    </p:spTree>
    <p:extLst>
      <p:ext uri="{BB962C8B-B14F-4D97-AF65-F5344CB8AC3E}">
        <p14:creationId xmlns:p14="http://schemas.microsoft.com/office/powerpoint/2010/main" val="1382093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44</a:t>
            </a:fld>
            <a:endParaRPr lang="en-US" dirty="0"/>
          </a:p>
        </p:txBody>
      </p:sp>
    </p:spTree>
    <p:extLst>
      <p:ext uri="{BB962C8B-B14F-4D97-AF65-F5344CB8AC3E}">
        <p14:creationId xmlns:p14="http://schemas.microsoft.com/office/powerpoint/2010/main" val="3808949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CB7419-47AA-403F-BB1E-E22609930EAD}" type="slidenum">
              <a:rPr lang="en-US" smtClean="0"/>
              <a:pPr>
                <a:defRPr/>
              </a:pPr>
              <a:t>15</a:t>
            </a:fld>
            <a:endParaRPr lang="en-US"/>
          </a:p>
        </p:txBody>
      </p:sp>
    </p:spTree>
    <p:extLst>
      <p:ext uri="{BB962C8B-B14F-4D97-AF65-F5344CB8AC3E}">
        <p14:creationId xmlns:p14="http://schemas.microsoft.com/office/powerpoint/2010/main" val="3622886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46</a:t>
            </a:fld>
            <a:endParaRPr lang="en-US" dirty="0"/>
          </a:p>
        </p:txBody>
      </p:sp>
    </p:spTree>
    <p:extLst>
      <p:ext uri="{BB962C8B-B14F-4D97-AF65-F5344CB8AC3E}">
        <p14:creationId xmlns:p14="http://schemas.microsoft.com/office/powerpoint/2010/main" val="4177796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47</a:t>
            </a:fld>
            <a:endParaRPr lang="en-US" dirty="0"/>
          </a:p>
        </p:txBody>
      </p:sp>
    </p:spTree>
    <p:extLst>
      <p:ext uri="{BB962C8B-B14F-4D97-AF65-F5344CB8AC3E}">
        <p14:creationId xmlns:p14="http://schemas.microsoft.com/office/powerpoint/2010/main" val="1986387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52</a:t>
            </a:fld>
            <a:endParaRPr lang="en-US" dirty="0"/>
          </a:p>
        </p:txBody>
      </p:sp>
    </p:spTree>
    <p:extLst>
      <p:ext uri="{BB962C8B-B14F-4D97-AF65-F5344CB8AC3E}">
        <p14:creationId xmlns:p14="http://schemas.microsoft.com/office/powerpoint/2010/main" val="275772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Jessica please check</a:t>
            </a:r>
            <a:r>
              <a:rPr lang="en-US" baseline="0" dirty="0" smtClean="0"/>
              <a:t> page limits- Page limits checked- 4/11/16, JA.</a:t>
            </a:r>
            <a:endParaRPr lang="en-US" dirty="0"/>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16</a:t>
            </a:fld>
            <a:endParaRPr lang="en-US"/>
          </a:p>
        </p:txBody>
      </p:sp>
    </p:spTree>
    <p:extLst>
      <p:ext uri="{BB962C8B-B14F-4D97-AF65-F5344CB8AC3E}">
        <p14:creationId xmlns:p14="http://schemas.microsoft.com/office/powerpoint/2010/main" val="239481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17</a:t>
            </a:fld>
            <a:endParaRPr lang="en-US"/>
          </a:p>
        </p:txBody>
      </p:sp>
    </p:spTree>
    <p:extLst>
      <p:ext uri="{BB962C8B-B14F-4D97-AF65-F5344CB8AC3E}">
        <p14:creationId xmlns:p14="http://schemas.microsoft.com/office/powerpoint/2010/main" val="407837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18</a:t>
            </a:fld>
            <a:endParaRPr lang="en-US"/>
          </a:p>
        </p:txBody>
      </p:sp>
    </p:spTree>
    <p:extLst>
      <p:ext uri="{BB962C8B-B14F-4D97-AF65-F5344CB8AC3E}">
        <p14:creationId xmlns:p14="http://schemas.microsoft.com/office/powerpoint/2010/main" val="60002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19</a:t>
            </a:fld>
            <a:endParaRPr lang="en-US"/>
          </a:p>
        </p:txBody>
      </p:sp>
    </p:spTree>
    <p:extLst>
      <p:ext uri="{BB962C8B-B14F-4D97-AF65-F5344CB8AC3E}">
        <p14:creationId xmlns:p14="http://schemas.microsoft.com/office/powerpoint/2010/main" val="375734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20</a:t>
            </a:fld>
            <a:endParaRPr lang="en-US"/>
          </a:p>
        </p:txBody>
      </p:sp>
    </p:spTree>
    <p:extLst>
      <p:ext uri="{BB962C8B-B14F-4D97-AF65-F5344CB8AC3E}">
        <p14:creationId xmlns:p14="http://schemas.microsoft.com/office/powerpoint/2010/main" val="403338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Checked link, JA, 4/5/16.</a:t>
            </a:r>
            <a:endParaRPr lang="en-US" dirty="0"/>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21</a:t>
            </a:fld>
            <a:endParaRPr lang="en-US"/>
          </a:p>
        </p:txBody>
      </p:sp>
    </p:spTree>
    <p:extLst>
      <p:ext uri="{BB962C8B-B14F-4D97-AF65-F5344CB8AC3E}">
        <p14:creationId xmlns:p14="http://schemas.microsoft.com/office/powerpoint/2010/main" val="358883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FEC982A-C9A4-43F6-9FD1-12F2E3B86BE0}" type="slidenum">
              <a:rPr lang="en-US" smtClean="0"/>
              <a:pPr>
                <a:defRPr/>
              </a:pPr>
              <a:t>22</a:t>
            </a:fld>
            <a:endParaRPr lang="en-US"/>
          </a:p>
        </p:txBody>
      </p:sp>
    </p:spTree>
    <p:extLst>
      <p:ext uri="{BB962C8B-B14F-4D97-AF65-F5344CB8AC3E}">
        <p14:creationId xmlns:p14="http://schemas.microsoft.com/office/powerpoint/2010/main" val="3840484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2676469B-0131-4615-8153-47241A69A9B6}" type="datetimeFigureOut">
              <a:rPr lang="en-US"/>
              <a:pPr>
                <a:defRPr/>
              </a:pPr>
              <a:t>12/5/2017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D125FA7-28BD-42D5-BC10-D79467EC3C6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AADC6-33E8-4573-BFEC-91830DC1F113}" type="datetimeFigureOut">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5EACBE-19DD-467A-A296-AC519ACB1C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0318B565-43FB-4DD8-9360-F8676E9ED05B}" type="datetimeFigureOut">
              <a:rPr lang="en-US"/>
              <a:pPr>
                <a:defRPr/>
              </a:pPr>
              <a:t>12/5/2017</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CDB0559-E5BE-4FD7-A3DC-11F129DEC39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BC367E-E27A-422E-9904-1B8B76E58D9E}" type="datetimeFigureOut">
              <a:rPr lang="en-US"/>
              <a:pPr>
                <a:defRPr/>
              </a:pPr>
              <a:t>12/5/2017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91C620-352A-4D1B-9FBE-29A837AB64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08251B-B7FF-48AB-AEE0-D9162209D6C6}" type="datetimeFigureOut">
              <a:rPr lang="en-US"/>
              <a:pPr>
                <a:defRPr/>
              </a:pPr>
              <a:t>12/5/2017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529AFB-E5A5-4D03-BBF1-558D451A749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29679D4D-16A3-4082-BDC5-8D95DF8189C3}" type="datetimeFigureOut">
              <a:rPr lang="en-US"/>
              <a:pPr>
                <a:defRPr/>
              </a:pPr>
              <a:t>12/5/2017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1A9E771-EDB0-4078-80AC-099BD6E7677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35474E-F2BE-4230-8EF0-4D7A0AC58026}" type="datetimeFigureOut">
              <a:rPr lang="en-US"/>
              <a:pPr>
                <a:defRPr/>
              </a:pPr>
              <a:t>12/5/2017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3746C5-B777-4689-823C-D933DA30309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A75ED22-62FD-4845-938F-23C03ED876F0}" type="datetimeFigureOut">
              <a:rPr lang="en-US"/>
              <a:pPr>
                <a:defRPr/>
              </a:pPr>
              <a:t>12/5/2017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F08D7F-6259-423B-B4C8-FEEF1C7DB7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3428FE-58C2-47FB-BEAC-108F4FF9A559}" type="datetimeFigureOut">
              <a:rPr lang="en-US"/>
              <a:pPr>
                <a:defRPr/>
              </a:pPr>
              <a:t>12/5/2017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17A3216-B81E-4AD4-AC04-8F5682CDC0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6563DA2-C59E-4C0E-BDE2-2CBFF5BBFFA7}" type="datetimeFigureOut">
              <a:rPr lang="en-US"/>
              <a:pPr>
                <a:defRPr/>
              </a:pPr>
              <a:t>12/5/2017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C2213A0-29C3-4CC3-B00A-5263704BF62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CBCC6E43-93CA-4862-A729-F7F26253AB73}" type="datetimeFigureOut">
              <a:rPr lang="en-US"/>
              <a:pPr>
                <a:defRPr/>
              </a:pPr>
              <a:t>12/5/2017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3B1A86F-27DC-4691-AC4B-89F74B97DB4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61B3A7EF-65D6-4440-A181-EBBC8C3CDBDA}" type="datetimeFigureOut">
              <a:rPr lang="en-US"/>
              <a:pPr>
                <a:defRPr/>
              </a:pPr>
              <a:t>12/5/2017</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C7BF0C39-DCEB-4CFB-A4C6-4E5CFF0B1FB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3077"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9A6249ED-B6A6-447A-8CC7-0567306284BF}" type="datetimeFigureOut">
              <a:rPr lang="en-US"/>
              <a:pPr>
                <a:defRPr/>
              </a:pPr>
              <a:t>12/5/2017</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6DC3A98C-2C4A-49C1-8E70-9B04A0EED2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57" r:id="rId2"/>
    <p:sldLayoutId id="2147483764" r:id="rId3"/>
    <p:sldLayoutId id="2147483758" r:id="rId4"/>
    <p:sldLayoutId id="2147483759" r:id="rId5"/>
    <p:sldLayoutId id="2147483760" r:id="rId6"/>
    <p:sldLayoutId id="2147483765" r:id="rId7"/>
    <p:sldLayoutId id="2147483766" r:id="rId8"/>
    <p:sldLayoutId id="2147483767" r:id="rId9"/>
    <p:sldLayoutId id="2147483761" r:id="rId10"/>
    <p:sldLayoutId id="2147483768" r:id="rId11"/>
    <p:sldLayoutId id="2147483762" r:id="rId12"/>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citiprogram.or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citiprogram.org/"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projectreporter.nih.gov/reporter.cf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esearchtraining.nih.gov/"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4800600"/>
          </a:xfrm>
        </p:spPr>
        <p:txBody>
          <a:bodyPr>
            <a:normAutofit fontScale="90000"/>
          </a:bodyPr>
          <a:lstStyle/>
          <a:p>
            <a:pPr algn="ctr" eaLnBrk="1" hangingPunct="1">
              <a:defRPr/>
            </a:pPr>
            <a:r>
              <a:rPr lang="en-US" sz="4800" dirty="0" smtClean="0"/>
              <a:t/>
            </a:r>
            <a:br>
              <a:rPr lang="en-US" sz="4800" dirty="0" smtClean="0"/>
            </a:br>
            <a:r>
              <a:rPr lang="en-US" sz="4800" dirty="0" smtClean="0"/>
              <a:t>Writing </a:t>
            </a:r>
            <a:r>
              <a:rPr lang="en-US" sz="4800" dirty="0" smtClean="0"/>
              <a:t>a Successful Career Development (K) Award</a:t>
            </a:r>
            <a:br>
              <a:rPr lang="en-US" sz="4800" dirty="0" smtClean="0"/>
            </a:br>
            <a:r>
              <a:rPr lang="en-US" sz="3600" dirty="0" smtClean="0">
                <a:solidFill>
                  <a:schemeClr val="accent1">
                    <a:satMod val="150000"/>
                  </a:schemeClr>
                </a:solidFill>
              </a:rPr>
              <a:t/>
            </a:r>
            <a:br>
              <a:rPr lang="en-US" sz="3600" dirty="0" smtClean="0">
                <a:solidFill>
                  <a:schemeClr val="accent1">
                    <a:satMod val="150000"/>
                  </a:schemeClr>
                </a:solidFill>
              </a:rPr>
            </a:br>
            <a:r>
              <a:rPr lang="en-US" sz="3200" dirty="0" smtClean="0">
                <a:solidFill>
                  <a:schemeClr val="accent1">
                    <a:satMod val="150000"/>
                  </a:schemeClr>
                </a:solidFill>
              </a:rPr>
              <a:t/>
            </a:r>
            <a:br>
              <a:rPr lang="en-US" sz="3200" dirty="0" smtClean="0">
                <a:solidFill>
                  <a:schemeClr val="accent1">
                    <a:satMod val="150000"/>
                  </a:schemeClr>
                </a:solidFill>
              </a:rPr>
            </a:br>
            <a:r>
              <a:rPr lang="en-US" sz="3200" dirty="0" smtClean="0"/>
              <a:t/>
            </a:r>
            <a:br>
              <a:rPr lang="en-US" sz="3200" dirty="0" smtClean="0"/>
            </a:br>
            <a:r>
              <a:rPr lang="en-US" sz="3200" dirty="0" smtClean="0"/>
              <a:t>		Paula Gregory, </a:t>
            </a:r>
            <a:r>
              <a:rPr lang="en-US" sz="3200" dirty="0" smtClean="0"/>
              <a:t>PhD</a:t>
            </a:r>
            <a:br>
              <a:rPr lang="en-US" sz="3200" dirty="0" smtClean="0"/>
            </a:br>
            <a:r>
              <a:rPr lang="en-US" sz="3200" dirty="0" smtClean="0"/>
              <a:t>		</a:t>
            </a:r>
            <a:r>
              <a:rPr lang="en-US" sz="3200" dirty="0" smtClean="0"/>
              <a:t>LSUHSC School of Medicine</a:t>
            </a:r>
            <a:r>
              <a:rPr lang="en-US" sz="3200" dirty="0" smtClean="0"/>
              <a:t/>
            </a:r>
            <a:br>
              <a:rPr lang="en-US" sz="3200" dirty="0" smtClean="0"/>
            </a:br>
            <a:r>
              <a:rPr lang="en-US" sz="3200" dirty="0" smtClean="0"/>
              <a:t/>
            </a:r>
            <a:br>
              <a:rPr lang="en-US" sz="3200" dirty="0" smtClean="0"/>
            </a:br>
            <a:r>
              <a:rPr lang="en-US" sz="3200" dirty="0" smtClean="0"/>
              <a:t>	            		</a:t>
            </a:r>
            <a:r>
              <a:rPr lang="en-US" sz="2800" dirty="0" smtClean="0"/>
              <a:t/>
            </a:r>
            <a:br>
              <a:rPr lang="en-US" sz="2800" dirty="0" smtClean="0"/>
            </a:br>
            <a:r>
              <a:rPr lang="en-US" sz="2800" dirty="0" smtClean="0"/>
              <a:t>				</a:t>
            </a:r>
            <a:r>
              <a:rPr lang="en-US" sz="3200" dirty="0" smtClean="0">
                <a:solidFill>
                  <a:schemeClr val="accent1">
                    <a:satMod val="150000"/>
                  </a:schemeClr>
                </a:solidFill>
              </a:rPr>
              <a:t/>
            </a:r>
            <a:br>
              <a:rPr lang="en-US" sz="3200" dirty="0" smtClean="0">
                <a:solidFill>
                  <a:schemeClr val="accent1">
                    <a:satMod val="150000"/>
                  </a:schemeClr>
                </a:solidFill>
              </a:rPr>
            </a:br>
            <a:endParaRPr lang="en-US" sz="3200" dirty="0">
              <a:solidFill>
                <a:schemeClr val="accent1">
                  <a:satMod val="150000"/>
                </a:schemeClr>
              </a:solidFill>
            </a:endParaRPr>
          </a:p>
        </p:txBody>
      </p:sp>
    </p:spTree>
    <p:extLst>
      <p:ext uri="{BB962C8B-B14F-4D97-AF65-F5344CB8AC3E}">
        <p14:creationId xmlns:p14="http://schemas.microsoft.com/office/powerpoint/2010/main" val="3848411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071594"/>
          </a:xfrm>
        </p:spPr>
        <p:txBody>
          <a:bodyPr>
            <a:normAutofit/>
          </a:bodyPr>
          <a:lstStyle/>
          <a:p>
            <a:r>
              <a:rPr lang="en-US" sz="3200" dirty="0">
                <a:solidFill>
                  <a:srgbClr val="FFC000"/>
                </a:solidFill>
              </a:rPr>
              <a:t>K</a:t>
            </a:r>
            <a:r>
              <a:rPr lang="en-US" sz="3200" dirty="0" smtClean="0">
                <a:solidFill>
                  <a:srgbClr val="FFC000"/>
                </a:solidFill>
              </a:rPr>
              <a:t>23</a:t>
            </a:r>
            <a:r>
              <a:rPr lang="en-US" sz="3200" dirty="0">
                <a:solidFill>
                  <a:srgbClr val="FFC000"/>
                </a:solidFill>
              </a:rPr>
              <a:t>: Mentored Patient-Oriented</a:t>
            </a:r>
            <a:br>
              <a:rPr lang="en-US" sz="3200" dirty="0">
                <a:solidFill>
                  <a:srgbClr val="FFC000"/>
                </a:solidFill>
              </a:rPr>
            </a:br>
            <a:r>
              <a:rPr lang="en-US" sz="3200" dirty="0">
                <a:solidFill>
                  <a:srgbClr val="FFC000"/>
                </a:solidFill>
              </a:rPr>
              <a:t> Research Career Development Award</a:t>
            </a:r>
            <a:endParaRPr lang="en-US" sz="5400" dirty="0">
              <a:solidFill>
                <a:srgbClr val="FFC000"/>
              </a:solidFill>
            </a:endParaRPr>
          </a:p>
        </p:txBody>
      </p:sp>
      <p:sp>
        <p:nvSpPr>
          <p:cNvPr id="4" name="Content Placeholder 2"/>
          <p:cNvSpPr>
            <a:spLocks noGrp="1"/>
          </p:cNvSpPr>
          <p:nvPr>
            <p:ph idx="1"/>
          </p:nvPr>
        </p:nvSpPr>
        <p:spPr>
          <a:xfrm>
            <a:off x="457200" y="2031222"/>
            <a:ext cx="8229600" cy="3759536"/>
          </a:xfrm>
        </p:spPr>
        <p:txBody>
          <a:bodyPr/>
          <a:lstStyle/>
          <a:p>
            <a:pPr marL="0" indent="0">
              <a:buNone/>
            </a:pPr>
            <a:r>
              <a:rPr lang="en-US" sz="2400" b="1" i="1" dirty="0"/>
              <a:t>Purpose: support the career development of investigators committed to patient-oriented research</a:t>
            </a:r>
          </a:p>
        </p:txBody>
      </p:sp>
      <p:pic>
        <p:nvPicPr>
          <p:cNvPr id="5" name="Picture 2" descr="http://delhi4cats.files.wordpress.com/2008/07/woman-docto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743" y="3101954"/>
            <a:ext cx="1934987" cy="215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26369" y="3609753"/>
            <a:ext cx="3607455" cy="1631216"/>
          </a:xfrm>
          <a:prstGeom prst="rect">
            <a:avLst/>
          </a:prstGeom>
        </p:spPr>
        <p:txBody>
          <a:bodyPr wrap="square">
            <a:spAutoFit/>
          </a:bodyPr>
          <a:lstStyle/>
          <a:p>
            <a:pPr fontAlgn="base">
              <a:spcBef>
                <a:spcPct val="0"/>
              </a:spcBef>
              <a:spcAft>
                <a:spcPct val="0"/>
              </a:spcAft>
              <a:buFont typeface="Arial" pitchFamily="34" charset="0"/>
              <a:buChar char="•"/>
              <a:defRPr/>
            </a:pPr>
            <a:r>
              <a:rPr lang="en-US" sz="2000" dirty="0">
                <a:solidFill>
                  <a:prstClr val="black"/>
                </a:solidFill>
              </a:rPr>
              <a:t>Completion of all clinical training, including subspecialty training </a:t>
            </a:r>
          </a:p>
          <a:p>
            <a:pPr fontAlgn="base">
              <a:spcBef>
                <a:spcPct val="0"/>
              </a:spcBef>
              <a:spcAft>
                <a:spcPct val="0"/>
              </a:spcAft>
              <a:buFont typeface="Arial" pitchFamily="34" charset="0"/>
              <a:buChar char="•"/>
              <a:defRPr/>
            </a:pPr>
            <a:r>
              <a:rPr lang="en-US" sz="2000" dirty="0">
                <a:solidFill>
                  <a:prstClr val="black"/>
                </a:solidFill>
              </a:rPr>
              <a:t>Clinical or nursing doctoral degree</a:t>
            </a:r>
          </a:p>
        </p:txBody>
      </p:sp>
    </p:spTree>
    <p:extLst>
      <p:ext uri="{BB962C8B-B14F-4D97-AF65-F5344CB8AC3E}">
        <p14:creationId xmlns:p14="http://schemas.microsoft.com/office/powerpoint/2010/main" val="1306941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150000"/>
                  </a:schemeClr>
                </a:solidFill>
              </a:rPr>
              <a:t>Eligibility Criteria for K Awards</a:t>
            </a:r>
            <a:endParaRPr lang="en-US" dirty="0">
              <a:solidFill>
                <a:schemeClr val="accent1">
                  <a:satMod val="150000"/>
                </a:schemeClr>
              </a:solidFill>
            </a:endParaRPr>
          </a:p>
        </p:txBody>
      </p:sp>
      <p:sp>
        <p:nvSpPr>
          <p:cNvPr id="25603" name="Content Placeholder 2"/>
          <p:cNvSpPr>
            <a:spLocks noGrp="1"/>
          </p:cNvSpPr>
          <p:nvPr>
            <p:ph idx="1"/>
          </p:nvPr>
        </p:nvSpPr>
        <p:spPr/>
        <p:txBody>
          <a:bodyPr>
            <a:normAutofit/>
          </a:bodyPr>
          <a:lstStyle/>
          <a:p>
            <a:pPr eaLnBrk="1" hangingPunct="1">
              <a:lnSpc>
                <a:spcPct val="90000"/>
              </a:lnSpc>
              <a:buFont typeface="Wingdings 2" pitchFamily="18" charset="2"/>
              <a:buNone/>
            </a:pPr>
            <a:r>
              <a:rPr lang="en-US" b="1" dirty="0" smtClean="0"/>
              <a:t>Candidate:</a:t>
            </a:r>
          </a:p>
          <a:p>
            <a:pPr lvl="1" eaLnBrk="1" hangingPunct="1">
              <a:lnSpc>
                <a:spcPct val="90000"/>
              </a:lnSpc>
              <a:buClr>
                <a:schemeClr val="accent1"/>
              </a:buClr>
              <a:buSzPct val="80000"/>
              <a:buFont typeface="Wingdings 2" pitchFamily="18" charset="2"/>
              <a:buChar char="¡"/>
            </a:pPr>
            <a:r>
              <a:rPr lang="en-US" dirty="0" smtClean="0"/>
              <a:t>Doctoral degree, clinical or research</a:t>
            </a:r>
          </a:p>
          <a:p>
            <a:pPr lvl="1" eaLnBrk="1" hangingPunct="1">
              <a:lnSpc>
                <a:spcPct val="90000"/>
              </a:lnSpc>
              <a:buClr>
                <a:schemeClr val="accent1"/>
              </a:buClr>
              <a:buSzPct val="80000"/>
              <a:buFont typeface="Wingdings 2" pitchFamily="18" charset="2"/>
              <a:buChar char="¡"/>
            </a:pPr>
            <a:r>
              <a:rPr lang="en-US" dirty="0" smtClean="0"/>
              <a:t>No more than 4-5 years postdoctoral training</a:t>
            </a:r>
            <a:r>
              <a:rPr lang="en-US" sz="2000" dirty="0"/>
              <a:t>(check PA announcement)</a:t>
            </a:r>
          </a:p>
          <a:p>
            <a:pPr lvl="1" eaLnBrk="1" hangingPunct="1">
              <a:lnSpc>
                <a:spcPct val="90000"/>
              </a:lnSpc>
              <a:buClr>
                <a:schemeClr val="accent1"/>
              </a:buClr>
              <a:buSzPct val="80000"/>
              <a:buFont typeface="Wingdings 2" pitchFamily="18" charset="2"/>
              <a:buChar char="¡"/>
            </a:pPr>
            <a:r>
              <a:rPr lang="en-US" dirty="0" smtClean="0"/>
              <a:t>US citizen, non-citizen national or permanent resident </a:t>
            </a:r>
            <a:r>
              <a:rPr lang="en-US" sz="2000" dirty="0"/>
              <a:t>(</a:t>
            </a:r>
            <a:r>
              <a:rPr lang="en-US" sz="1700" dirty="0"/>
              <a:t>exceptK99/R00)</a:t>
            </a:r>
          </a:p>
          <a:p>
            <a:pPr lvl="1" eaLnBrk="1" hangingPunct="1">
              <a:lnSpc>
                <a:spcPct val="90000"/>
              </a:lnSpc>
              <a:buClr>
                <a:schemeClr val="accent1"/>
              </a:buClr>
              <a:buSzPct val="80000"/>
              <a:buFont typeface="Wingdings 2" pitchFamily="18" charset="2"/>
              <a:buChar char="¡"/>
            </a:pPr>
            <a:r>
              <a:rPr lang="en-US" dirty="0" smtClean="0"/>
              <a:t>Not eligible if previous PI on R or K grants</a:t>
            </a:r>
          </a:p>
          <a:p>
            <a:pPr marL="89297" indent="0">
              <a:lnSpc>
                <a:spcPct val="90000"/>
              </a:lnSpc>
              <a:buNone/>
            </a:pPr>
            <a:r>
              <a:rPr lang="en-US" b="1" dirty="0" smtClean="0"/>
              <a:t>Mentor:</a:t>
            </a:r>
          </a:p>
          <a:p>
            <a:pPr lvl="1">
              <a:lnSpc>
                <a:spcPct val="90000"/>
              </a:lnSpc>
            </a:pPr>
            <a:r>
              <a:rPr lang="en-US" b="1" dirty="0" smtClean="0"/>
              <a:t>  </a:t>
            </a:r>
            <a:r>
              <a:rPr lang="en-US" dirty="0" smtClean="0"/>
              <a:t>Strong track record in peer-reviewed funding</a:t>
            </a:r>
          </a:p>
          <a:p>
            <a:pPr lvl="1" eaLnBrk="1" hangingPunct="1">
              <a:lnSpc>
                <a:spcPct val="90000"/>
              </a:lnSpc>
            </a:pPr>
            <a:r>
              <a:rPr lang="en-US" b="1" dirty="0"/>
              <a:t> </a:t>
            </a:r>
            <a:r>
              <a:rPr lang="en-US" b="1" dirty="0" smtClean="0"/>
              <a:t> </a:t>
            </a:r>
            <a:r>
              <a:rPr lang="en-US" dirty="0" smtClean="0"/>
              <a:t>Strong mentoring track record</a:t>
            </a:r>
            <a:r>
              <a:rPr lang="en-US" b="1" dirty="0" smtClean="0"/>
              <a:t> </a:t>
            </a:r>
          </a:p>
          <a:p>
            <a:pPr marL="507206" lvl="2" indent="0">
              <a:lnSpc>
                <a:spcPct val="90000"/>
              </a:lnSpc>
              <a:buNone/>
            </a:pPr>
            <a:endParaRPr lang="en-US" b="1" dirty="0" smtClean="0"/>
          </a:p>
          <a:p>
            <a:pPr marL="507206" lvl="2" indent="0">
              <a:lnSpc>
                <a:spcPct val="90000"/>
              </a:lnSpc>
              <a:buNone/>
            </a:pPr>
            <a:endParaRPr lang="en-US" b="1" dirty="0" smtClean="0"/>
          </a:p>
        </p:txBody>
      </p:sp>
    </p:spTree>
    <p:extLst>
      <p:ext uri="{BB962C8B-B14F-4D97-AF65-F5344CB8AC3E}">
        <p14:creationId xmlns:p14="http://schemas.microsoft.com/office/powerpoint/2010/main" val="3860877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Career Development Awards</a:t>
            </a:r>
            <a:endParaRPr lang="en-US" dirty="0"/>
          </a:p>
        </p:txBody>
      </p:sp>
      <p:sp>
        <p:nvSpPr>
          <p:cNvPr id="3" name="Content Placeholder 2"/>
          <p:cNvSpPr>
            <a:spLocks noGrp="1"/>
          </p:cNvSpPr>
          <p:nvPr>
            <p:ph idx="1"/>
          </p:nvPr>
        </p:nvSpPr>
        <p:spPr/>
        <p:txBody>
          <a:bodyPr>
            <a:normAutofit/>
          </a:bodyPr>
          <a:lstStyle/>
          <a:p>
            <a:r>
              <a:rPr lang="en-US" dirty="0" smtClean="0"/>
              <a:t>American Diabetes Association</a:t>
            </a:r>
          </a:p>
          <a:p>
            <a:r>
              <a:rPr lang="en-US" dirty="0" smtClean="0"/>
              <a:t>American Cancer Society</a:t>
            </a:r>
          </a:p>
          <a:p>
            <a:r>
              <a:rPr lang="en-US" dirty="0" smtClean="0"/>
              <a:t>American Heart Association</a:t>
            </a:r>
          </a:p>
          <a:p>
            <a:r>
              <a:rPr lang="en-US" dirty="0" smtClean="0"/>
              <a:t>American Gastroenterology Association</a:t>
            </a:r>
          </a:p>
          <a:p>
            <a:pPr lvl="1"/>
            <a:r>
              <a:rPr lang="en-US" dirty="0" smtClean="0"/>
              <a:t>Salary support for 3-5 years</a:t>
            </a:r>
          </a:p>
          <a:p>
            <a:pPr lvl="1"/>
            <a:r>
              <a:rPr lang="en-US" dirty="0" smtClean="0"/>
              <a:t>All require junior faculty; no more than 7 years from fellowship training</a:t>
            </a:r>
          </a:p>
          <a:p>
            <a:pPr lvl="1"/>
            <a:r>
              <a:rPr lang="en-US" dirty="0" smtClean="0"/>
              <a:t>Some support for the research</a:t>
            </a:r>
          </a:p>
          <a:p>
            <a:pPr lvl="1"/>
            <a:endParaRPr lang="en-US" dirty="0"/>
          </a:p>
        </p:txBody>
      </p:sp>
    </p:spTree>
    <p:extLst>
      <p:ext uri="{BB962C8B-B14F-4D97-AF65-F5344CB8AC3E}">
        <p14:creationId xmlns:p14="http://schemas.microsoft.com/office/powerpoint/2010/main" val="2448794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Best Advice</a:t>
            </a:r>
            <a:endParaRPr lang="en-US" dirty="0"/>
          </a:p>
        </p:txBody>
      </p:sp>
      <p:sp>
        <p:nvSpPr>
          <p:cNvPr id="3" name="Content Placeholder 2"/>
          <p:cNvSpPr>
            <a:spLocks noGrp="1"/>
          </p:cNvSpPr>
          <p:nvPr>
            <p:ph idx="1"/>
          </p:nvPr>
        </p:nvSpPr>
        <p:spPr/>
        <p:txBody>
          <a:bodyPr>
            <a:normAutofit/>
          </a:bodyPr>
          <a:lstStyle/>
          <a:p>
            <a:r>
              <a:rPr lang="en-US" b="1" dirty="0" smtClean="0">
                <a:solidFill>
                  <a:srgbClr val="FF0000"/>
                </a:solidFill>
              </a:rPr>
              <a:t>Contact Your Program Officer at NIH</a:t>
            </a:r>
          </a:p>
          <a:p>
            <a:pPr marL="89297" indent="0">
              <a:buNone/>
            </a:pPr>
            <a:endParaRPr lang="en-US" dirty="0" smtClean="0"/>
          </a:p>
          <a:p>
            <a:r>
              <a:rPr lang="en-US" b="1" dirty="0">
                <a:solidFill>
                  <a:srgbClr val="FF0000"/>
                </a:solidFill>
              </a:rPr>
              <a:t>Contact Your Program Officer at </a:t>
            </a:r>
            <a:r>
              <a:rPr lang="en-US" b="1" dirty="0" smtClean="0">
                <a:solidFill>
                  <a:srgbClr val="FF0000"/>
                </a:solidFill>
              </a:rPr>
              <a:t>NIH</a:t>
            </a:r>
          </a:p>
          <a:p>
            <a:pPr marL="89297" indent="0">
              <a:buNone/>
            </a:pPr>
            <a:endParaRPr lang="en-US" dirty="0" smtClean="0"/>
          </a:p>
          <a:p>
            <a:r>
              <a:rPr lang="en-US" b="1" dirty="0">
                <a:solidFill>
                  <a:srgbClr val="FF0000"/>
                </a:solidFill>
              </a:rPr>
              <a:t>Contact Your Program Officer at NIH</a:t>
            </a:r>
          </a:p>
          <a:p>
            <a:endParaRPr lang="en-US" dirty="0"/>
          </a:p>
          <a:p>
            <a:endParaRPr lang="en-US" dirty="0"/>
          </a:p>
        </p:txBody>
      </p:sp>
    </p:spTree>
    <p:extLst>
      <p:ext uri="{BB962C8B-B14F-4D97-AF65-F5344CB8AC3E}">
        <p14:creationId xmlns:p14="http://schemas.microsoft.com/office/powerpoint/2010/main" val="734131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0650"/>
            <a:ext cx="8915400" cy="1250950"/>
          </a:xfrm>
        </p:spPr>
        <p:txBody>
          <a:bodyPr>
            <a:noAutofit/>
          </a:bodyPr>
          <a:lstStyle/>
          <a:p>
            <a:r>
              <a:rPr lang="en-US" sz="4000" dirty="0" smtClean="0"/>
              <a:t>Tip #1: Use the Most Recent Instructions</a:t>
            </a:r>
            <a:endParaRPr lang="en-US" sz="4000" dirty="0"/>
          </a:p>
        </p:txBody>
      </p:sp>
      <p:pic>
        <p:nvPicPr>
          <p:cNvPr id="4" name="Picture 3"/>
          <p:cNvPicPr>
            <a:picLocks noChangeAspect="1"/>
          </p:cNvPicPr>
          <p:nvPr/>
        </p:nvPicPr>
        <p:blipFill>
          <a:blip r:embed="rId2" cstate="print"/>
          <a:stretch>
            <a:fillRect/>
          </a:stretch>
        </p:blipFill>
        <p:spPr>
          <a:xfrm>
            <a:off x="94514" y="1600200"/>
            <a:ext cx="9049486" cy="4191000"/>
          </a:xfrm>
          <a:prstGeom prst="rect">
            <a:avLst/>
          </a:prstGeom>
        </p:spPr>
      </p:pic>
      <p:sp>
        <p:nvSpPr>
          <p:cNvPr id="5" name="TextBox 4"/>
          <p:cNvSpPr txBox="1"/>
          <p:nvPr/>
        </p:nvSpPr>
        <p:spPr>
          <a:xfrm>
            <a:off x="762000" y="6299339"/>
            <a:ext cx="7848600" cy="369332"/>
          </a:xfrm>
          <a:prstGeom prst="rect">
            <a:avLst/>
          </a:prstGeom>
          <a:noFill/>
        </p:spPr>
        <p:txBody>
          <a:bodyPr wrap="square" rtlCol="0">
            <a:spAutoFit/>
          </a:bodyPr>
          <a:lstStyle/>
          <a:p>
            <a:r>
              <a:rPr lang="en-US" dirty="0"/>
              <a:t>https://grants.nih.gov/grants/how-to-apply-application-guide.html#inst</a:t>
            </a:r>
          </a:p>
        </p:txBody>
      </p:sp>
    </p:spTree>
    <p:extLst>
      <p:ext uri="{BB962C8B-B14F-4D97-AF65-F5344CB8AC3E}">
        <p14:creationId xmlns:p14="http://schemas.microsoft.com/office/powerpoint/2010/main" val="2403735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0" y="5334000"/>
            <a:ext cx="1905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67400" y="5486400"/>
            <a:ext cx="2743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57400" y="3352800"/>
            <a:ext cx="533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10400" y="3581400"/>
            <a:ext cx="2209800" cy="923330"/>
          </a:xfrm>
          <a:prstGeom prst="rect">
            <a:avLst/>
          </a:prstGeom>
          <a:noFill/>
        </p:spPr>
        <p:txBody>
          <a:bodyPr wrap="square" rtlCol="0">
            <a:spAutoFit/>
          </a:bodyPr>
          <a:lstStyle/>
          <a:p>
            <a:r>
              <a:rPr lang="en-US" b="1" dirty="0" smtClean="0">
                <a:latin typeface="Calibri" pitchFamily="34" charset="0"/>
              </a:rPr>
              <a:t>For due </a:t>
            </a:r>
            <a:r>
              <a:rPr lang="en-US" b="1" dirty="0">
                <a:latin typeface="Calibri" pitchFamily="34" charset="0"/>
              </a:rPr>
              <a:t>dates on or </a:t>
            </a:r>
            <a:endParaRPr lang="en-US" b="1" dirty="0" smtClean="0">
              <a:latin typeface="Calibri" pitchFamily="34" charset="0"/>
            </a:endParaRPr>
          </a:p>
          <a:p>
            <a:r>
              <a:rPr lang="en-US" b="1" dirty="0" smtClean="0">
                <a:latin typeface="Calibri" pitchFamily="34" charset="0"/>
              </a:rPr>
              <a:t>after </a:t>
            </a:r>
            <a:r>
              <a:rPr lang="en-US" b="1" dirty="0">
                <a:latin typeface="Calibri" pitchFamily="34" charset="0"/>
              </a:rPr>
              <a:t>May 25, </a:t>
            </a:r>
            <a:r>
              <a:rPr lang="en-US" b="1" dirty="0" smtClean="0">
                <a:latin typeface="Calibri" pitchFamily="34" charset="0"/>
              </a:rPr>
              <a:t>2016</a:t>
            </a:r>
            <a:endParaRPr lang="en-US" dirty="0">
              <a:latin typeface="Calibri" pitchFamily="34" charset="0"/>
            </a:endParaRPr>
          </a:p>
          <a:p>
            <a:endParaRPr lang="en-US" dirty="0"/>
          </a:p>
        </p:txBody>
      </p:sp>
      <p:pic>
        <p:nvPicPr>
          <p:cNvPr id="11" name="Picture 3"/>
          <p:cNvPicPr>
            <a:picLocks noChangeAspect="1" noChangeArrowheads="1"/>
          </p:cNvPicPr>
          <p:nvPr/>
        </p:nvPicPr>
        <p:blipFill>
          <a:blip r:embed="rId3" cstate="print"/>
          <a:srcRect l="2483" t="3223" r="10628" b="3223"/>
          <a:stretch>
            <a:fillRect/>
          </a:stretch>
        </p:blipFill>
        <p:spPr bwMode="auto">
          <a:xfrm>
            <a:off x="152400" y="1066800"/>
            <a:ext cx="6705600" cy="5680038"/>
          </a:xfrm>
          <a:prstGeom prst="rect">
            <a:avLst/>
          </a:prstGeom>
          <a:noFill/>
          <a:ln w="9525">
            <a:solidFill>
              <a:schemeClr val="bg1">
                <a:lumMod val="85000"/>
              </a:schemeClr>
            </a:solidFill>
            <a:miter lim="800000"/>
            <a:headEnd/>
            <a:tailEnd/>
          </a:ln>
        </p:spPr>
      </p:pic>
      <p:sp>
        <p:nvSpPr>
          <p:cNvPr id="12" name="Rectangle 11"/>
          <p:cNvSpPr/>
          <p:nvPr/>
        </p:nvSpPr>
        <p:spPr>
          <a:xfrm>
            <a:off x="152400" y="152400"/>
            <a:ext cx="5260094" cy="723275"/>
          </a:xfrm>
          <a:prstGeom prst="rect">
            <a:avLst/>
          </a:prstGeom>
        </p:spPr>
        <p:txBody>
          <a:bodyPr wrap="none">
            <a:spAutoFit/>
          </a:bodyPr>
          <a:lstStyle/>
          <a:p>
            <a:r>
              <a:rPr lang="en-US" sz="4100" b="1" dirty="0" smtClean="0">
                <a:solidFill>
                  <a:srgbClr val="FFC800"/>
                </a:solidFill>
                <a:latin typeface="Corbel"/>
                <a:ea typeface="+mj-ea"/>
                <a:cs typeface="+mj-cs"/>
              </a:rPr>
              <a:t>Anatomy of a K Award</a:t>
            </a:r>
            <a:endParaRPr lang="en-US" dirty="0"/>
          </a:p>
        </p:txBody>
      </p:sp>
    </p:spTree>
    <p:extLst>
      <p:ext uri="{BB962C8B-B14F-4D97-AF65-F5344CB8AC3E}">
        <p14:creationId xmlns:p14="http://schemas.microsoft.com/office/powerpoint/2010/main" val="1932870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bwMode="auto">
          <a:xfrm>
            <a:off x="228600" y="152400"/>
            <a:ext cx="8229600" cy="1143000"/>
          </a:xfrm>
        </p:spPr>
        <p:txBody>
          <a:bodyPr wrap="square" tIns="45720" rIns="91440" bIns="45720" numCol="1" anchorCtr="0" compatLnSpc="1">
            <a:prstTxWarp prst="textNoShape">
              <a:avLst/>
            </a:prstTxWarp>
          </a:bodyPr>
          <a:lstStyle/>
          <a:p>
            <a:pPr eaLnBrk="1" hangingPunct="1">
              <a:defRPr/>
            </a:pPr>
            <a:r>
              <a:rPr lang="en-US" sz="4100" smtClean="0"/>
              <a:t>Anatomy of a K Award</a:t>
            </a:r>
          </a:p>
        </p:txBody>
      </p:sp>
      <p:sp>
        <p:nvSpPr>
          <p:cNvPr id="10243" name="Text Placeholder 2"/>
          <p:cNvSpPr>
            <a:spLocks noGrp="1"/>
          </p:cNvSpPr>
          <p:nvPr>
            <p:ph type="body" sz="half" idx="4294967295"/>
          </p:nvPr>
        </p:nvSpPr>
        <p:spPr>
          <a:xfrm>
            <a:off x="381000" y="1524000"/>
            <a:ext cx="8458200" cy="5105400"/>
          </a:xfrm>
        </p:spPr>
        <p:txBody>
          <a:bodyPr lIns="91440" tIns="45720"/>
          <a:lstStyle/>
          <a:p>
            <a:pPr eaLnBrk="1" hangingPunct="1"/>
            <a:r>
              <a:rPr lang="en-US" sz="3600" dirty="0" smtClean="0"/>
              <a:t>Main sections:</a:t>
            </a:r>
          </a:p>
          <a:p>
            <a:pPr lvl="1" eaLnBrk="1" hangingPunct="1">
              <a:buClr>
                <a:schemeClr val="accent1"/>
              </a:buClr>
              <a:buSzPct val="80000"/>
              <a:buFont typeface="Wingdings 2" pitchFamily="18" charset="2"/>
              <a:buChar char="¡"/>
            </a:pPr>
            <a:r>
              <a:rPr lang="en-US" sz="3200" dirty="0" smtClean="0"/>
              <a:t>The Candidate information (2-3 pages)</a:t>
            </a:r>
          </a:p>
          <a:p>
            <a:pPr lvl="1" eaLnBrk="1" hangingPunct="1">
              <a:buClr>
                <a:schemeClr val="accent1"/>
              </a:buClr>
              <a:buSzPct val="80000"/>
              <a:buFont typeface="Wingdings 2" pitchFamily="18" charset="2"/>
              <a:buChar char="¡"/>
            </a:pPr>
            <a:r>
              <a:rPr lang="en-US" sz="3200" dirty="0" smtClean="0"/>
              <a:t>Research Plan</a:t>
            </a:r>
          </a:p>
          <a:p>
            <a:pPr lvl="1" eaLnBrk="1" hangingPunct="1">
              <a:buClr>
                <a:schemeClr val="accent1"/>
              </a:buClr>
              <a:buSzPct val="80000"/>
              <a:buFont typeface="Wingdings 2" pitchFamily="18" charset="2"/>
              <a:buNone/>
            </a:pPr>
            <a:endParaRPr lang="en-US" sz="1800" dirty="0" smtClean="0"/>
          </a:p>
          <a:p>
            <a:pPr lvl="1" eaLnBrk="1" hangingPunct="1">
              <a:buClr>
                <a:schemeClr val="accent1"/>
              </a:buClr>
              <a:buSzPct val="80000"/>
              <a:buFont typeface="Wingdings 2" pitchFamily="18" charset="2"/>
              <a:buNone/>
            </a:pPr>
            <a:r>
              <a:rPr lang="en-US" dirty="0" smtClean="0"/>
              <a:t>These sections </a:t>
            </a:r>
            <a:r>
              <a:rPr lang="en-US" i="1" dirty="0" smtClean="0"/>
              <a:t>combined</a:t>
            </a:r>
            <a:r>
              <a:rPr lang="en-US" dirty="0" smtClean="0"/>
              <a:t> cannot exceed </a:t>
            </a:r>
            <a:r>
              <a:rPr lang="en-US" u="sng" dirty="0" smtClean="0"/>
              <a:t>12 pages</a:t>
            </a:r>
            <a:endParaRPr lang="en-US" dirty="0" smtClean="0"/>
          </a:p>
          <a:p>
            <a:pPr marL="1143000" lvl="2" eaLnBrk="1" hangingPunct="1">
              <a:buClr>
                <a:schemeClr val="tx1"/>
              </a:buClr>
              <a:buSzPct val="80000"/>
              <a:buFontTx/>
              <a:buChar char="•"/>
            </a:pPr>
            <a:r>
              <a:rPr lang="en-US" sz="2800" dirty="0" smtClean="0"/>
              <a:t>Training in the responsible conduct of research </a:t>
            </a:r>
            <a:endParaRPr lang="en-US" sz="2800" u="sng" dirty="0" smtClean="0"/>
          </a:p>
          <a:p>
            <a:pPr marL="1143000" lvl="2" eaLnBrk="1" hangingPunct="1">
              <a:buClr>
                <a:schemeClr val="tx1"/>
              </a:buClr>
              <a:buSzPct val="80000"/>
              <a:buFontTx/>
              <a:buChar char="•"/>
            </a:pPr>
            <a:r>
              <a:rPr lang="en-US" sz="2800" dirty="0" smtClean="0"/>
              <a:t>Description of Institutional Environment </a:t>
            </a:r>
          </a:p>
          <a:p>
            <a:pPr marL="1143000" lvl="2" eaLnBrk="1" hangingPunct="1">
              <a:buClr>
                <a:schemeClr val="tx1"/>
              </a:buClr>
              <a:buSzPct val="80000"/>
              <a:buFontTx/>
              <a:buChar char="•"/>
            </a:pPr>
            <a:r>
              <a:rPr lang="en-US" sz="2800" dirty="0" smtClean="0"/>
              <a:t>Institutional Commitment to Candidate </a:t>
            </a:r>
            <a:endParaRPr lang="en-US" sz="2800" u="sng" dirty="0" smtClean="0"/>
          </a:p>
          <a:p>
            <a:pPr marL="1143000" lvl="2" eaLnBrk="1" hangingPunct="1">
              <a:buClr>
                <a:schemeClr val="tx1"/>
              </a:buClr>
              <a:buSzPct val="80000"/>
              <a:buFontTx/>
              <a:buChar char="•"/>
            </a:pPr>
            <a:r>
              <a:rPr lang="en-US" sz="2800" dirty="0" smtClean="0"/>
              <a:t>Statements by Mentors, Co-Mentors, and Collaborators </a:t>
            </a:r>
            <a:endParaRPr lang="en-US" sz="2800" u="sng" dirty="0"/>
          </a:p>
          <a:p>
            <a:pPr marL="914400" lvl="2" indent="0" eaLnBrk="1" hangingPunct="1">
              <a:buClr>
                <a:schemeClr val="tx1"/>
              </a:buClr>
              <a:buSzPct val="80000"/>
              <a:buNone/>
            </a:pPr>
            <a:endParaRPr lang="en-US" sz="2800" u="sng"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bwMode="auto">
          <a:xfrm>
            <a:off x="457200" y="228600"/>
            <a:ext cx="8229600" cy="914400"/>
          </a:xfrm>
        </p:spPr>
        <p:txBody>
          <a:bodyPr wrap="square" tIns="45720" rIns="91440" bIns="45720" numCol="1" anchorCtr="0" compatLnSpc="1">
            <a:prstTxWarp prst="textNoShape">
              <a:avLst/>
            </a:prstTxWarp>
            <a:noAutofit/>
          </a:bodyPr>
          <a:lstStyle/>
          <a:p>
            <a:pPr eaLnBrk="1" hangingPunct="1">
              <a:defRPr/>
            </a:pPr>
            <a:r>
              <a:rPr lang="en-US" sz="3600" dirty="0" smtClean="0"/>
              <a:t>The Candidate : </a:t>
            </a:r>
            <a:r>
              <a:rPr lang="en-US" sz="3600" dirty="0"/>
              <a:t>Applicant's Background and Goals for Fellowship Training</a:t>
            </a:r>
            <a:endParaRPr lang="en-US" sz="3600" dirty="0" smtClean="0"/>
          </a:p>
        </p:txBody>
      </p:sp>
      <p:sp>
        <p:nvSpPr>
          <p:cNvPr id="11267" name="Text Placeholder 2"/>
          <p:cNvSpPr>
            <a:spLocks noGrp="1"/>
          </p:cNvSpPr>
          <p:nvPr>
            <p:ph type="body" sz="half" idx="4294967295"/>
          </p:nvPr>
        </p:nvSpPr>
        <p:spPr>
          <a:xfrm>
            <a:off x="533400" y="1752600"/>
            <a:ext cx="8001000" cy="4038600"/>
          </a:xfrm>
        </p:spPr>
        <p:txBody>
          <a:bodyPr lIns="91440" tIns="45720"/>
          <a:lstStyle/>
          <a:p>
            <a:pPr eaLnBrk="1" hangingPunct="1">
              <a:lnSpc>
                <a:spcPct val="90000"/>
              </a:lnSpc>
              <a:buFont typeface="Wingdings 2" pitchFamily="18" charset="2"/>
              <a:buNone/>
            </a:pPr>
            <a:r>
              <a:rPr lang="en-US" sz="3600" dirty="0" smtClean="0"/>
              <a:t>All in 1 attachment as of May 2016</a:t>
            </a:r>
          </a:p>
          <a:p>
            <a:pPr eaLnBrk="1" hangingPunct="1">
              <a:lnSpc>
                <a:spcPct val="90000"/>
              </a:lnSpc>
              <a:buFont typeface="Wingdings 2" pitchFamily="18" charset="2"/>
              <a:buNone/>
            </a:pPr>
            <a:endParaRPr lang="en-US" sz="3600" dirty="0" smtClean="0"/>
          </a:p>
          <a:p>
            <a:pPr eaLnBrk="1" hangingPunct="1">
              <a:lnSpc>
                <a:spcPct val="90000"/>
              </a:lnSpc>
              <a:buFont typeface="Wingdings 2" pitchFamily="18" charset="2"/>
              <a:buNone/>
            </a:pPr>
            <a:r>
              <a:rPr lang="en-US" sz="3600" dirty="0" smtClean="0"/>
              <a:t>1- Candidate’s background</a:t>
            </a:r>
            <a:br>
              <a:rPr lang="en-US" sz="3600" dirty="0" smtClean="0"/>
            </a:br>
            <a:endParaRPr lang="en-US" sz="3600" dirty="0" smtClean="0"/>
          </a:p>
          <a:p>
            <a:pPr eaLnBrk="1" hangingPunct="1">
              <a:lnSpc>
                <a:spcPct val="90000"/>
              </a:lnSpc>
              <a:buFont typeface="Wingdings 2" pitchFamily="18" charset="2"/>
              <a:buNone/>
            </a:pPr>
            <a:r>
              <a:rPr lang="en-US" sz="3600" dirty="0" smtClean="0"/>
              <a:t>2- Career goals and objectives 	</a:t>
            </a:r>
            <a:br>
              <a:rPr lang="en-US" sz="3600" dirty="0" smtClean="0"/>
            </a:br>
            <a:r>
              <a:rPr lang="en-US" sz="3600" dirty="0" smtClean="0"/>
              <a:t>	</a:t>
            </a:r>
          </a:p>
          <a:p>
            <a:pPr eaLnBrk="1" hangingPunct="1">
              <a:lnSpc>
                <a:spcPct val="90000"/>
              </a:lnSpc>
              <a:buFont typeface="Wingdings 2" pitchFamily="18" charset="2"/>
              <a:buNone/>
            </a:pPr>
            <a:r>
              <a:rPr lang="en-US" sz="3600" dirty="0" smtClean="0"/>
              <a:t>3- Career development activities during award period</a:t>
            </a:r>
          </a:p>
          <a:p>
            <a:pPr eaLnBrk="1" hangingPunct="1">
              <a:lnSpc>
                <a:spcPct val="90000"/>
              </a:lnSpc>
              <a:buFont typeface="Wingdings 2" pitchFamily="18" charset="2"/>
              <a:buNone/>
            </a:pPr>
            <a:endParaRPr lang="en-US" sz="3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bwMode="auto"/>
        <p:txBody>
          <a:bodyPr wrap="square" tIns="45720" rIns="91440" bIns="45720" numCol="1" anchorCtr="0" compatLnSpc="1">
            <a:prstTxWarp prst="textNoShape">
              <a:avLst/>
            </a:prstTxWarp>
          </a:bodyPr>
          <a:lstStyle/>
          <a:p>
            <a:pPr eaLnBrk="1" hangingPunct="1">
              <a:defRPr/>
            </a:pPr>
            <a:r>
              <a:rPr lang="en-US" sz="4100" smtClean="0"/>
              <a:t>Candidate’s Background</a:t>
            </a:r>
          </a:p>
        </p:txBody>
      </p:sp>
      <p:sp>
        <p:nvSpPr>
          <p:cNvPr id="6147" name="Rectangle 3"/>
          <p:cNvSpPr>
            <a:spLocks noGrp="1" noChangeArrowheads="1"/>
          </p:cNvSpPr>
          <p:nvPr>
            <p:ph type="body" idx="4294967295"/>
          </p:nvPr>
        </p:nvSpPr>
        <p:spPr/>
        <p:txBody>
          <a:bodyPr lIns="91440" tIns="45720"/>
          <a:lstStyle/>
          <a:p>
            <a:pPr eaLnBrk="1" hangingPunct="1"/>
            <a:r>
              <a:rPr lang="en-US" dirty="0" smtClean="0"/>
              <a:t>Describe your training which enables you to engage in this research-include examples of prior research experience (basic or clinical).</a:t>
            </a:r>
          </a:p>
          <a:p>
            <a:pPr eaLnBrk="1" hangingPunct="1"/>
            <a:r>
              <a:rPr lang="en-US" dirty="0" smtClean="0"/>
              <a:t>Describe evidence of productivity- abstracts, papers, awards.</a:t>
            </a:r>
          </a:p>
          <a:p>
            <a:pPr eaLnBrk="1" hangingPunct="1"/>
            <a:r>
              <a:rPr lang="en-US" dirty="0" smtClean="0"/>
              <a:t>Describe any formal research training-degree programs (MS, </a:t>
            </a:r>
            <a:r>
              <a:rPr lang="en-US" dirty="0" err="1" smtClean="0"/>
              <a:t>MMSc,MPH</a:t>
            </a:r>
            <a:r>
              <a:rPr lang="en-US" dirty="0" smtClean="0"/>
              <a:t>, PhD) and/or courses.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bwMode="auto"/>
        <p:txBody>
          <a:bodyPr wrap="square" tIns="45720" rIns="91440" bIns="45720" numCol="1" anchorCtr="0" compatLnSpc="1">
            <a:prstTxWarp prst="textNoShape">
              <a:avLst/>
            </a:prstTxWarp>
          </a:bodyPr>
          <a:lstStyle/>
          <a:p>
            <a:pPr eaLnBrk="1" hangingPunct="1">
              <a:defRPr/>
            </a:pPr>
            <a:r>
              <a:rPr lang="en-US" sz="4100" smtClean="0"/>
              <a:t>Career Goals and Objectives</a:t>
            </a:r>
          </a:p>
        </p:txBody>
      </p:sp>
      <p:sp>
        <p:nvSpPr>
          <p:cNvPr id="7171" name="Rectangle 3"/>
          <p:cNvSpPr>
            <a:spLocks noGrp="1" noChangeArrowheads="1"/>
          </p:cNvSpPr>
          <p:nvPr>
            <p:ph type="body" idx="4294967295"/>
          </p:nvPr>
        </p:nvSpPr>
        <p:spPr>
          <a:xfrm>
            <a:off x="228600" y="1415707"/>
            <a:ext cx="8610600" cy="4525963"/>
          </a:xfrm>
        </p:spPr>
        <p:txBody>
          <a:bodyPr lIns="91440" tIns="45720"/>
          <a:lstStyle/>
          <a:p>
            <a:pPr eaLnBrk="1" hangingPunct="1">
              <a:lnSpc>
                <a:spcPct val="90000"/>
              </a:lnSpc>
              <a:buFont typeface="Wingdings" pitchFamily="2" charset="2"/>
              <a:buNone/>
            </a:pPr>
            <a:endParaRPr lang="en-US" dirty="0" smtClean="0"/>
          </a:p>
          <a:p>
            <a:pPr eaLnBrk="1" hangingPunct="1"/>
            <a:r>
              <a:rPr lang="en-US" sz="3600" dirty="0" smtClean="0"/>
              <a:t>What are your </a:t>
            </a:r>
            <a:r>
              <a:rPr lang="en-US" sz="3600" u="sng" dirty="0" smtClean="0"/>
              <a:t>short term </a:t>
            </a:r>
            <a:r>
              <a:rPr lang="en-US" sz="3600" dirty="0" smtClean="0"/>
              <a:t>(over the course of the K) goals?</a:t>
            </a:r>
          </a:p>
          <a:p>
            <a:pPr eaLnBrk="1" hangingPunct="1"/>
            <a:r>
              <a:rPr lang="en-US" sz="3600" dirty="0" smtClean="0"/>
              <a:t>Why do you </a:t>
            </a:r>
            <a:r>
              <a:rPr lang="en-US" sz="3600" u="sng" dirty="0" smtClean="0"/>
              <a:t>need</a:t>
            </a:r>
            <a:r>
              <a:rPr lang="en-US" sz="3600" dirty="0" smtClean="0"/>
              <a:t> this award?</a:t>
            </a:r>
          </a:p>
          <a:p>
            <a:pPr eaLnBrk="1" hangingPunct="1"/>
            <a:r>
              <a:rPr lang="en-US" sz="3600" dirty="0" smtClean="0"/>
              <a:t>What </a:t>
            </a:r>
            <a:r>
              <a:rPr lang="en-US" sz="3600" u="sng" dirty="0" smtClean="0"/>
              <a:t>additional training </a:t>
            </a:r>
            <a:r>
              <a:rPr lang="en-US" sz="3600" dirty="0" smtClean="0"/>
              <a:t>do you need?</a:t>
            </a:r>
          </a:p>
          <a:p>
            <a:pPr eaLnBrk="1" hangingPunct="1"/>
            <a:r>
              <a:rPr lang="en-US" sz="3600" dirty="0" smtClean="0"/>
              <a:t>What are your </a:t>
            </a:r>
            <a:r>
              <a:rPr lang="en-US" sz="3600" u="sng" dirty="0" smtClean="0"/>
              <a:t>long term </a:t>
            </a:r>
            <a:r>
              <a:rPr lang="en-US" sz="3600" dirty="0" smtClean="0"/>
              <a:t>career goals ?</a:t>
            </a:r>
          </a:p>
          <a:p>
            <a:pPr eaLnBrk="1" hangingPunct="1"/>
            <a:r>
              <a:rPr lang="en-US" sz="3600" dirty="0" smtClean="0"/>
              <a:t>Remember: The goal of K is help you to transition to independent investigator, you need to reflect this goal in this section.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 Career Development </a:t>
            </a:r>
            <a:endParaRPr lang="en-US" dirty="0"/>
          </a:p>
        </p:txBody>
      </p:sp>
      <p:sp>
        <p:nvSpPr>
          <p:cNvPr id="3" name="Content Placeholder 2"/>
          <p:cNvSpPr>
            <a:spLocks noGrp="1"/>
          </p:cNvSpPr>
          <p:nvPr>
            <p:ph idx="1"/>
          </p:nvPr>
        </p:nvSpPr>
        <p:spPr/>
        <p:txBody>
          <a:bodyPr>
            <a:normAutofit/>
          </a:bodyPr>
          <a:lstStyle/>
          <a:p>
            <a:r>
              <a:rPr lang="en-US" sz="2800" dirty="0"/>
              <a:t>K awards provide support for senior postdoctoral fellows or faculty-level candidates. </a:t>
            </a:r>
          </a:p>
          <a:p>
            <a:r>
              <a:rPr lang="en-US" sz="2800" dirty="0"/>
              <a:t>K awards are designed to promote the career development of specific groups of individuals based on their past training and career stage.</a:t>
            </a:r>
          </a:p>
        </p:txBody>
      </p:sp>
    </p:spTree>
    <p:extLst>
      <p:ext uri="{BB962C8B-B14F-4D97-AF65-F5344CB8AC3E}">
        <p14:creationId xmlns:p14="http://schemas.microsoft.com/office/powerpoint/2010/main" val="3830412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bwMode="auto">
          <a:xfrm>
            <a:off x="317500" y="76200"/>
            <a:ext cx="8637588" cy="1311275"/>
          </a:xfrm>
        </p:spPr>
        <p:txBody>
          <a:bodyPr wrap="square" tIns="45720" rIns="91440" bIns="45720" numCol="1" anchorCtr="0" compatLnSpc="1">
            <a:prstTxWarp prst="textNoShape">
              <a:avLst/>
            </a:prstTxWarp>
            <a:normAutofit fontScale="90000"/>
          </a:bodyPr>
          <a:lstStyle/>
          <a:p>
            <a:pPr eaLnBrk="1" hangingPunct="1">
              <a:defRPr/>
            </a:pPr>
            <a:r>
              <a:rPr lang="en-US" sz="4100" dirty="0" smtClean="0"/>
              <a:t>Career Development Activities During Award Period</a:t>
            </a:r>
          </a:p>
        </p:txBody>
      </p:sp>
      <p:sp>
        <p:nvSpPr>
          <p:cNvPr id="8195" name="Rectangle 3"/>
          <p:cNvSpPr>
            <a:spLocks noGrp="1" noChangeArrowheads="1"/>
          </p:cNvSpPr>
          <p:nvPr>
            <p:ph type="body" idx="4294967295"/>
          </p:nvPr>
        </p:nvSpPr>
        <p:spPr>
          <a:xfrm>
            <a:off x="328613" y="1676400"/>
            <a:ext cx="8626475" cy="5029200"/>
          </a:xfrm>
        </p:spPr>
        <p:txBody>
          <a:bodyPr lIns="91440" tIns="45720"/>
          <a:lstStyle/>
          <a:p>
            <a:pPr eaLnBrk="1" hangingPunct="1"/>
            <a:r>
              <a:rPr lang="en-US" sz="2800" dirty="0" smtClean="0"/>
              <a:t>What will you accomplish in your research over the course of the award?</a:t>
            </a:r>
          </a:p>
          <a:p>
            <a:pPr eaLnBrk="1" hangingPunct="1"/>
            <a:r>
              <a:rPr lang="en-US" sz="2800" dirty="0" smtClean="0"/>
              <a:t>What additional training will you receive? </a:t>
            </a:r>
          </a:p>
          <a:p>
            <a:pPr eaLnBrk="1" hangingPunct="1"/>
            <a:r>
              <a:rPr lang="en-US" sz="2800" dirty="0" smtClean="0"/>
              <a:t>What new skills will you master? How?</a:t>
            </a:r>
          </a:p>
          <a:p>
            <a:pPr eaLnBrk="1" hangingPunct="1"/>
            <a:r>
              <a:rPr lang="en-US" sz="2800" dirty="0" smtClean="0"/>
              <a:t>How will you assess your progress?</a:t>
            </a:r>
          </a:p>
          <a:p>
            <a:pPr eaLnBrk="1" hangingPunct="1"/>
            <a:r>
              <a:rPr lang="en-US" sz="2800" dirty="0" smtClean="0"/>
              <a:t>Provide </a:t>
            </a:r>
            <a:r>
              <a:rPr lang="en-US" sz="2800" i="1" dirty="0" smtClean="0"/>
              <a:t>specific</a:t>
            </a:r>
            <a:r>
              <a:rPr lang="en-US" sz="2800" dirty="0" smtClean="0"/>
              <a:t> examples:</a:t>
            </a:r>
          </a:p>
          <a:p>
            <a:pPr lvl="1" eaLnBrk="1" hangingPunct="1">
              <a:lnSpc>
                <a:spcPct val="90000"/>
              </a:lnSpc>
              <a:buClr>
                <a:schemeClr val="tx1"/>
              </a:buClr>
              <a:buSzPct val="80000"/>
              <a:buFontTx/>
              <a:buChar char="•"/>
            </a:pPr>
            <a:r>
              <a:rPr lang="en-US" sz="2700" dirty="0" smtClean="0"/>
              <a:t>courses you will take-names/dates</a:t>
            </a:r>
          </a:p>
          <a:p>
            <a:pPr lvl="1" eaLnBrk="1" hangingPunct="1">
              <a:lnSpc>
                <a:spcPct val="90000"/>
              </a:lnSpc>
              <a:buClr>
                <a:schemeClr val="tx1"/>
              </a:buClr>
              <a:buSzPct val="80000"/>
              <a:buFontTx/>
              <a:buChar char="•"/>
            </a:pPr>
            <a:r>
              <a:rPr lang="en-US" sz="2700" dirty="0" smtClean="0"/>
              <a:t>how you will be evaluated by your mentoring team e.g. q 6 month meetings</a:t>
            </a:r>
          </a:p>
          <a:p>
            <a:pPr lvl="1" eaLnBrk="1" hangingPunct="1">
              <a:lnSpc>
                <a:spcPct val="90000"/>
              </a:lnSpc>
              <a:buClr>
                <a:schemeClr val="tx1"/>
              </a:buClr>
              <a:buSzPct val="80000"/>
              <a:buFontTx/>
              <a:buChar char="•"/>
            </a:pPr>
            <a:r>
              <a:rPr lang="en-US" sz="2700" dirty="0" smtClean="0"/>
              <a:t>timeline for milestones  e.g. completion of coursework, submission of manuscripts, subsequent grant submission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bwMode="auto">
          <a:xfrm>
            <a:off x="228600" y="304800"/>
            <a:ext cx="8763000" cy="914400"/>
          </a:xfrm>
        </p:spPr>
        <p:txBody>
          <a:bodyPr wrap="square" tIns="45720" rIns="91440" bIns="45720" numCol="1" anchorCtr="0" compatLnSpc="1">
            <a:prstTxWarp prst="textNoShape">
              <a:avLst/>
            </a:prstTxWarp>
            <a:normAutofit fontScale="90000"/>
          </a:bodyPr>
          <a:lstStyle/>
          <a:p>
            <a:pPr marL="838200" indent="-838200" eaLnBrk="1" hangingPunct="1">
              <a:defRPr/>
            </a:pPr>
            <a:r>
              <a:rPr lang="en-US" sz="3300" smtClean="0"/>
              <a:t>Training in the Responsible Conduct of Research (RCR)- for clinical research grants</a:t>
            </a:r>
          </a:p>
        </p:txBody>
      </p:sp>
      <p:sp>
        <p:nvSpPr>
          <p:cNvPr id="15363" name="Rectangle 3"/>
          <p:cNvSpPr>
            <a:spLocks noGrp="1" noChangeArrowheads="1"/>
          </p:cNvSpPr>
          <p:nvPr>
            <p:ph type="body" idx="4294967295"/>
          </p:nvPr>
        </p:nvSpPr>
        <p:spPr>
          <a:xfrm>
            <a:off x="152400" y="1524000"/>
            <a:ext cx="8686800" cy="5105400"/>
          </a:xfrm>
        </p:spPr>
        <p:txBody>
          <a:bodyPr lIns="91440" tIns="45720"/>
          <a:lstStyle/>
          <a:p>
            <a:pPr eaLnBrk="1" hangingPunct="1">
              <a:lnSpc>
                <a:spcPct val="80000"/>
              </a:lnSpc>
              <a:buFont typeface="Wingdings" pitchFamily="2" charset="2"/>
              <a:buNone/>
            </a:pPr>
            <a:endParaRPr lang="en-US" sz="800" dirty="0" smtClean="0"/>
          </a:p>
          <a:p>
            <a:pPr eaLnBrk="1" hangingPunct="1">
              <a:lnSpc>
                <a:spcPct val="90000"/>
              </a:lnSpc>
            </a:pPr>
            <a:r>
              <a:rPr lang="en-US" sz="2100" dirty="0" smtClean="0"/>
              <a:t>Must include plan to obtain instruction in RCR</a:t>
            </a:r>
          </a:p>
          <a:p>
            <a:pPr eaLnBrk="1" hangingPunct="1">
              <a:lnSpc>
                <a:spcPct val="90000"/>
              </a:lnSpc>
            </a:pPr>
            <a:r>
              <a:rPr lang="en-US" sz="2100" dirty="0" smtClean="0"/>
              <a:t>Document prior instruction in RCR (including date)</a:t>
            </a:r>
          </a:p>
          <a:p>
            <a:pPr eaLnBrk="1" hangingPunct="1">
              <a:lnSpc>
                <a:spcPct val="90000"/>
              </a:lnSpc>
            </a:pPr>
            <a:r>
              <a:rPr lang="en-US" sz="2100" dirty="0" smtClean="0"/>
              <a:t>Plans must address 5 components: format, subject matter, faculty participation, duration of instruction, and frequency of instruction.</a:t>
            </a:r>
          </a:p>
          <a:p>
            <a:pPr eaLnBrk="1" hangingPunct="1">
              <a:lnSpc>
                <a:spcPct val="90000"/>
              </a:lnSpc>
            </a:pPr>
            <a:r>
              <a:rPr lang="en-US" sz="2100" dirty="0" smtClean="0"/>
              <a:t>May include individualized instruction/independent scholarly activities that will enhance the applicant’s understanding of ethical issues related to specific research activities </a:t>
            </a:r>
          </a:p>
          <a:p>
            <a:pPr eaLnBrk="1" hangingPunct="1">
              <a:lnSpc>
                <a:spcPct val="90000"/>
              </a:lnSpc>
            </a:pPr>
            <a:r>
              <a:rPr lang="en-US" sz="2100" dirty="0" smtClean="0"/>
              <a:t>Applications lacking a plan will be considered incomplete and may be delayed in the review process or may not be reviewed.  </a:t>
            </a:r>
          </a:p>
          <a:p>
            <a:pPr eaLnBrk="1" hangingPunct="1">
              <a:lnSpc>
                <a:spcPct val="90000"/>
              </a:lnSpc>
            </a:pPr>
            <a:r>
              <a:rPr lang="en-US" sz="2100" i="1" dirty="0" smtClean="0"/>
              <a:t>Example:  </a:t>
            </a:r>
            <a:r>
              <a:rPr lang="en-US" sz="2100" dirty="0" smtClean="0"/>
              <a:t>I plan to take the course “Responsible Conduct of Research”  (course #____) at ____.  This covers common ethical dilemmas that arise in clinical research, how research on human subjects is regulated by the federal government, and what constitutes research misconduct.  I have previously been certified in the conduct of responsible research by completing the Collaborative Initiative Training Initiative </a:t>
            </a:r>
            <a:r>
              <a:rPr lang="en-US" sz="2100" dirty="0" smtClean="0">
                <a:hlinkClick r:id="rId3"/>
              </a:rPr>
              <a:t>www.citiprogram.org</a:t>
            </a:r>
            <a:r>
              <a:rPr lang="en-US" sz="2100" dirty="0" smtClean="0"/>
              <a:t> on November 2, 2015….</a:t>
            </a:r>
          </a:p>
          <a:p>
            <a:pPr eaLnBrk="1" hangingPunct="1">
              <a:lnSpc>
                <a:spcPct val="90000"/>
              </a:lnSpc>
            </a:pPr>
            <a:r>
              <a:rPr lang="en-US" sz="2100" dirty="0" smtClean="0"/>
              <a:t>This section is limited to </a:t>
            </a:r>
            <a:r>
              <a:rPr lang="en-US" sz="2100" u="sng" dirty="0" smtClean="0"/>
              <a:t>1 page</a:t>
            </a:r>
            <a:r>
              <a:rPr lang="en-US" sz="2100" dirty="0"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bwMode="auto">
          <a:xfrm>
            <a:off x="228600" y="304800"/>
            <a:ext cx="8763000" cy="914400"/>
          </a:xfrm>
        </p:spPr>
        <p:txBody>
          <a:bodyPr wrap="square" tIns="45720" rIns="91440" bIns="45720" numCol="1" anchorCtr="0" compatLnSpc="1">
            <a:prstTxWarp prst="textNoShape">
              <a:avLst/>
            </a:prstTxWarp>
            <a:normAutofit fontScale="90000"/>
          </a:bodyPr>
          <a:lstStyle/>
          <a:p>
            <a:pPr marL="838200" indent="-838200" eaLnBrk="1" hangingPunct="1">
              <a:defRPr/>
            </a:pPr>
            <a:r>
              <a:rPr lang="en-US" sz="3300" smtClean="0"/>
              <a:t>Training in the Responsible Conduct of Research (RCR)- for clinical research grants</a:t>
            </a:r>
          </a:p>
        </p:txBody>
      </p:sp>
      <p:sp>
        <p:nvSpPr>
          <p:cNvPr id="15363" name="Rectangle 3"/>
          <p:cNvSpPr>
            <a:spLocks noGrp="1" noChangeArrowheads="1"/>
          </p:cNvSpPr>
          <p:nvPr>
            <p:ph type="body" idx="4294967295"/>
          </p:nvPr>
        </p:nvSpPr>
        <p:spPr>
          <a:xfrm>
            <a:off x="152400" y="1524000"/>
            <a:ext cx="8686800" cy="5105400"/>
          </a:xfrm>
        </p:spPr>
        <p:txBody>
          <a:bodyPr lIns="91440" tIns="45720"/>
          <a:lstStyle/>
          <a:p>
            <a:pPr eaLnBrk="1" hangingPunct="1">
              <a:lnSpc>
                <a:spcPct val="80000"/>
              </a:lnSpc>
              <a:buFont typeface="Wingdings" pitchFamily="2" charset="2"/>
              <a:buNone/>
            </a:pPr>
            <a:endParaRPr lang="en-US" sz="800" dirty="0" smtClean="0"/>
          </a:p>
          <a:p>
            <a:pPr eaLnBrk="1" hangingPunct="1">
              <a:lnSpc>
                <a:spcPct val="90000"/>
              </a:lnSpc>
            </a:pPr>
            <a:r>
              <a:rPr lang="en-US" sz="2100" dirty="0" smtClean="0"/>
              <a:t>Must include plan to obtain instruction in RCR</a:t>
            </a:r>
          </a:p>
          <a:p>
            <a:pPr eaLnBrk="1" hangingPunct="1">
              <a:lnSpc>
                <a:spcPct val="90000"/>
              </a:lnSpc>
            </a:pPr>
            <a:r>
              <a:rPr lang="en-US" sz="2100" dirty="0" smtClean="0"/>
              <a:t>Document prior instruction in RCR (including date)</a:t>
            </a:r>
          </a:p>
          <a:p>
            <a:pPr eaLnBrk="1" hangingPunct="1">
              <a:lnSpc>
                <a:spcPct val="90000"/>
              </a:lnSpc>
            </a:pPr>
            <a:r>
              <a:rPr lang="en-US" sz="2100" dirty="0" smtClean="0"/>
              <a:t>Plans must address 5 components: format, subject matter, faculty participation, duration of instruction, and frequency of instruction.</a:t>
            </a:r>
          </a:p>
          <a:p>
            <a:pPr eaLnBrk="1" hangingPunct="1">
              <a:lnSpc>
                <a:spcPct val="90000"/>
              </a:lnSpc>
            </a:pPr>
            <a:r>
              <a:rPr lang="en-US" sz="2100" dirty="0" smtClean="0"/>
              <a:t>May include individualized instruction/independent scholarly activities that will enhance the applicant’s understanding of ethical issues related to specific research activities </a:t>
            </a:r>
          </a:p>
          <a:p>
            <a:pPr eaLnBrk="1" hangingPunct="1">
              <a:lnSpc>
                <a:spcPct val="90000"/>
              </a:lnSpc>
            </a:pPr>
            <a:r>
              <a:rPr lang="en-US" sz="2100" dirty="0" smtClean="0">
                <a:solidFill>
                  <a:srgbClr val="FF0000"/>
                </a:solidFill>
              </a:rPr>
              <a:t>Applications lacking a plan will be considered incomplete and may be delayed in the review process or may not be reviewed</a:t>
            </a:r>
            <a:r>
              <a:rPr lang="en-US" sz="2100" dirty="0" smtClean="0"/>
              <a:t>.  </a:t>
            </a:r>
          </a:p>
          <a:p>
            <a:pPr eaLnBrk="1" hangingPunct="1">
              <a:lnSpc>
                <a:spcPct val="90000"/>
              </a:lnSpc>
            </a:pPr>
            <a:r>
              <a:rPr lang="en-US" sz="2100" i="1" dirty="0" smtClean="0"/>
              <a:t>Example:  </a:t>
            </a:r>
            <a:r>
              <a:rPr lang="en-US" sz="2100" dirty="0" smtClean="0"/>
              <a:t>I plan to take the course “Responsible Conduct of Research”  (course #____) at ____.  This covers common ethical dilemmas that arise in clinical research, how research on human subjects is regulated by the federal government, and what constitutes research misconduct.  I have previously been certified in the conduct of responsible research by completing the Collaborative Initiative Training Initiative </a:t>
            </a:r>
            <a:r>
              <a:rPr lang="en-US" sz="2100" dirty="0" smtClean="0">
                <a:hlinkClick r:id="rId3"/>
              </a:rPr>
              <a:t>www.citiprogram.org</a:t>
            </a:r>
            <a:r>
              <a:rPr lang="en-US" sz="2100" dirty="0" smtClean="0"/>
              <a:t> on November 2, 2015….</a:t>
            </a:r>
          </a:p>
          <a:p>
            <a:pPr eaLnBrk="1" hangingPunct="1">
              <a:lnSpc>
                <a:spcPct val="90000"/>
              </a:lnSpc>
            </a:pPr>
            <a:r>
              <a:rPr lang="en-US" sz="2100" dirty="0" smtClean="0"/>
              <a:t>This section is limited to </a:t>
            </a:r>
            <a:r>
              <a:rPr lang="en-US" sz="2100" u="sng" dirty="0" smtClean="0"/>
              <a:t>1 page</a:t>
            </a:r>
            <a:r>
              <a:rPr lang="en-US" sz="2100" dirty="0" smtClean="0"/>
              <a:t>.</a:t>
            </a:r>
          </a:p>
        </p:txBody>
      </p:sp>
    </p:spTree>
    <p:extLst>
      <p:ext uri="{BB962C8B-B14F-4D97-AF65-F5344CB8AC3E}">
        <p14:creationId xmlns:p14="http://schemas.microsoft.com/office/powerpoint/2010/main" val="3971175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bwMode="auto">
          <a:xfrm>
            <a:off x="317500" y="228600"/>
            <a:ext cx="8637588" cy="1066800"/>
          </a:xfrm>
        </p:spPr>
        <p:txBody>
          <a:bodyPr wrap="square" tIns="45720" rIns="91440" bIns="45720" numCol="1" anchorCtr="0" compatLnSpc="1">
            <a:prstTxWarp prst="textNoShape">
              <a:avLst/>
            </a:prstTxWarp>
            <a:normAutofit fontScale="90000"/>
          </a:bodyPr>
          <a:lstStyle/>
          <a:p>
            <a:pPr eaLnBrk="1" hangingPunct="1">
              <a:defRPr/>
            </a:pPr>
            <a:r>
              <a:rPr lang="en-US" sz="3700" smtClean="0">
                <a:cs typeface="Times New Roman" pitchFamily="18" charset="0"/>
              </a:rPr>
              <a:t>Institutional Commitment to Candidate’s Research Career Development (Cont’d)</a:t>
            </a:r>
          </a:p>
        </p:txBody>
      </p:sp>
      <p:sp>
        <p:nvSpPr>
          <p:cNvPr id="17411" name="Rectangle 3"/>
          <p:cNvSpPr>
            <a:spLocks noGrp="1" noChangeArrowheads="1"/>
          </p:cNvSpPr>
          <p:nvPr>
            <p:ph type="body" idx="4294967295"/>
          </p:nvPr>
        </p:nvSpPr>
        <p:spPr>
          <a:xfrm>
            <a:off x="152400" y="1981200"/>
            <a:ext cx="8686800" cy="3762375"/>
          </a:xfrm>
        </p:spPr>
        <p:txBody>
          <a:bodyPr lIns="0" tIns="45720"/>
          <a:lstStyle/>
          <a:p>
            <a:pPr lvl="1" eaLnBrk="1" hangingPunct="1">
              <a:buFont typeface="Wingdings" pitchFamily="2" charset="2"/>
              <a:buNone/>
            </a:pPr>
            <a:r>
              <a:rPr lang="en-US" sz="3200" dirty="0" smtClean="0"/>
              <a:t>Letter from your department chair or division chief indicating:</a:t>
            </a:r>
          </a:p>
          <a:p>
            <a:pPr lvl="2" eaLnBrk="1" hangingPunct="1">
              <a:buClr>
                <a:schemeClr val="accent1"/>
              </a:buClr>
              <a:buSzPct val="80000"/>
              <a:buFont typeface="Wingdings 2" pitchFamily="18" charset="2"/>
              <a:buChar char="¡"/>
            </a:pPr>
            <a:r>
              <a:rPr lang="en-US" sz="2800" dirty="0" smtClean="0"/>
              <a:t>your position for the duration of the award (cannot be contingent on receipt of award)</a:t>
            </a:r>
          </a:p>
          <a:p>
            <a:pPr lvl="2" eaLnBrk="1" hangingPunct="1">
              <a:buClr>
                <a:schemeClr val="accent1"/>
              </a:buClr>
              <a:buSzPct val="80000"/>
              <a:buFont typeface="Wingdings 2" pitchFamily="18" charset="2"/>
              <a:buChar char="¡"/>
            </a:pPr>
            <a:r>
              <a:rPr lang="en-US" sz="2800" dirty="0" smtClean="0"/>
              <a:t>protection of your research time</a:t>
            </a:r>
          </a:p>
          <a:p>
            <a:pPr lvl="2" eaLnBrk="1" hangingPunct="1">
              <a:buClr>
                <a:schemeClr val="accent1"/>
              </a:buClr>
              <a:buSzPct val="80000"/>
              <a:buFont typeface="Wingdings 2" pitchFamily="18" charset="2"/>
              <a:buChar char="¡"/>
            </a:pPr>
            <a:r>
              <a:rPr lang="en-US" sz="2800" dirty="0" smtClean="0"/>
              <a:t>your access to resources, facilities</a:t>
            </a:r>
          </a:p>
          <a:p>
            <a:pPr eaLnBrk="1" hangingPunct="1"/>
            <a:endParaRPr 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bwMode="auto">
          <a:xfrm>
            <a:off x="277812" y="152400"/>
            <a:ext cx="8637588" cy="1190625"/>
          </a:xfrm>
        </p:spPr>
        <p:txBody>
          <a:bodyPr wrap="square" tIns="45720" rIns="91440" bIns="45720" numCol="1" anchorCtr="0" compatLnSpc="1">
            <a:prstTxWarp prst="textNoShape">
              <a:avLst/>
            </a:prstTxWarp>
            <a:normAutofit fontScale="90000"/>
          </a:bodyPr>
          <a:lstStyle/>
          <a:p>
            <a:pPr eaLnBrk="1" hangingPunct="1">
              <a:defRPr/>
            </a:pPr>
            <a:r>
              <a:rPr lang="en-US" sz="4100" dirty="0" smtClean="0"/>
              <a:t>Statement by Mentor</a:t>
            </a:r>
            <a:br>
              <a:rPr lang="en-US" sz="4100" dirty="0" smtClean="0"/>
            </a:br>
            <a:r>
              <a:rPr lang="en-US" sz="3700" b="0" dirty="0" smtClean="0"/>
              <a:t/>
            </a:r>
            <a:br>
              <a:rPr lang="en-US" sz="3700" b="0" dirty="0" smtClean="0"/>
            </a:br>
            <a:endParaRPr lang="en-US" sz="3700" b="0" dirty="0" smtClean="0"/>
          </a:p>
        </p:txBody>
      </p:sp>
      <p:sp>
        <p:nvSpPr>
          <p:cNvPr id="10243" name="Rectangle 3"/>
          <p:cNvSpPr>
            <a:spLocks noGrp="1" noChangeArrowheads="1"/>
          </p:cNvSpPr>
          <p:nvPr>
            <p:ph type="body" idx="4294967295"/>
          </p:nvPr>
        </p:nvSpPr>
        <p:spPr>
          <a:xfrm>
            <a:off x="228600" y="1722438"/>
            <a:ext cx="8686800" cy="4678362"/>
          </a:xfrm>
        </p:spPr>
        <p:txBody>
          <a:bodyPr lIns="91440" tIns="45720"/>
          <a:lstStyle/>
          <a:p>
            <a:pPr eaLnBrk="1" hangingPunct="1">
              <a:lnSpc>
                <a:spcPct val="90000"/>
              </a:lnSpc>
              <a:buFont typeface="Wingdings 2" pitchFamily="18" charset="2"/>
              <a:buNone/>
            </a:pPr>
            <a:r>
              <a:rPr lang="en-US" sz="3600" dirty="0" smtClean="0"/>
              <a:t>Your primary mentor:</a:t>
            </a:r>
          </a:p>
          <a:p>
            <a:pPr lvl="1" eaLnBrk="1" hangingPunct="1">
              <a:lnSpc>
                <a:spcPct val="90000"/>
              </a:lnSpc>
              <a:buClr>
                <a:schemeClr val="accent1"/>
              </a:buClr>
              <a:buSzPct val="80000"/>
              <a:buFont typeface="Wingdings 2" pitchFamily="18" charset="2"/>
              <a:buChar char="¡"/>
            </a:pPr>
            <a:r>
              <a:rPr lang="en-US" i="1" dirty="0" smtClean="0"/>
              <a:t>senior </a:t>
            </a:r>
            <a:r>
              <a:rPr lang="en-US" dirty="0" smtClean="0"/>
              <a:t>investigator with publication record</a:t>
            </a:r>
          </a:p>
          <a:p>
            <a:pPr lvl="1" eaLnBrk="1" hangingPunct="1">
              <a:lnSpc>
                <a:spcPct val="90000"/>
              </a:lnSpc>
              <a:buClr>
                <a:schemeClr val="accent1"/>
              </a:buClr>
              <a:buSzPct val="80000"/>
              <a:buFont typeface="Wingdings 2" pitchFamily="18" charset="2"/>
              <a:buChar char="¡"/>
            </a:pPr>
            <a:r>
              <a:rPr lang="en-US" dirty="0" smtClean="0"/>
              <a:t>track-record of/current NIH funding</a:t>
            </a:r>
          </a:p>
          <a:p>
            <a:pPr lvl="1" eaLnBrk="1" hangingPunct="1">
              <a:lnSpc>
                <a:spcPct val="90000"/>
              </a:lnSpc>
              <a:buClr>
                <a:schemeClr val="accent1"/>
              </a:buClr>
              <a:buSzPct val="80000"/>
              <a:buFont typeface="Wingdings 2" pitchFamily="18" charset="2"/>
              <a:buChar char="¡"/>
            </a:pPr>
            <a:r>
              <a:rPr lang="en-US" dirty="0" smtClean="0"/>
              <a:t>prior evidence of mentoring experience and success</a:t>
            </a:r>
          </a:p>
          <a:p>
            <a:pPr lvl="1" eaLnBrk="1" hangingPunct="1">
              <a:lnSpc>
                <a:spcPct val="90000"/>
              </a:lnSpc>
              <a:buClr>
                <a:schemeClr val="accent1"/>
              </a:buClr>
              <a:buSzPct val="80000"/>
              <a:buFont typeface="Wingdings 2" pitchFamily="18" charset="2"/>
              <a:buChar char="¡"/>
            </a:pPr>
            <a:r>
              <a:rPr lang="en-US" dirty="0" smtClean="0"/>
              <a:t>a researcher in the field you are proposing to work</a:t>
            </a:r>
          </a:p>
          <a:p>
            <a:pPr lvl="1" eaLnBrk="1" hangingPunct="1">
              <a:lnSpc>
                <a:spcPct val="90000"/>
              </a:lnSpc>
              <a:buClr>
                <a:schemeClr val="accent1"/>
              </a:buClr>
              <a:buSzPct val="80000"/>
              <a:buFont typeface="Wingdings 2" pitchFamily="18" charset="2"/>
              <a:buChar char="¡"/>
            </a:pPr>
            <a:r>
              <a:rPr lang="en-US" dirty="0" smtClean="0"/>
              <a:t>able to support your project financially and with time</a:t>
            </a:r>
          </a:p>
          <a:p>
            <a:pPr lvl="1" eaLnBrk="1" hangingPunct="1">
              <a:lnSpc>
                <a:spcPct val="90000"/>
              </a:lnSpc>
              <a:buClr>
                <a:schemeClr val="accent1"/>
              </a:buClr>
              <a:buSzPct val="80000"/>
              <a:buFont typeface="Wingdings 2" pitchFamily="18" charset="2"/>
              <a:buChar char="¡"/>
            </a:pPr>
            <a:r>
              <a:rPr lang="en-US" dirty="0" smtClean="0"/>
              <a:t>needs to provide a mentoring plan including frequency of meetings with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bwMode="auto">
          <a:xfrm>
            <a:off x="317500" y="152400"/>
            <a:ext cx="8826500" cy="1143000"/>
          </a:xfrm>
        </p:spPr>
        <p:txBody>
          <a:bodyPr wrap="square" tIns="45720" rIns="91440" bIns="45720" numCol="1" anchorCtr="0" compatLnSpc="1">
            <a:prstTxWarp prst="textNoShape">
              <a:avLst/>
            </a:prstTxWarp>
            <a:normAutofit fontScale="90000"/>
          </a:bodyPr>
          <a:lstStyle/>
          <a:p>
            <a:pPr eaLnBrk="1" hangingPunct="1">
              <a:defRPr/>
            </a:pPr>
            <a:r>
              <a:rPr lang="en-US" sz="4100" smtClean="0">
                <a:cs typeface="Times New Roman" pitchFamily="18" charset="0"/>
              </a:rPr>
              <a:t>Statements by Mentors, Co-Mentors, and Collaborators (Cont’d)</a:t>
            </a:r>
          </a:p>
        </p:txBody>
      </p:sp>
      <p:sp>
        <p:nvSpPr>
          <p:cNvPr id="11267" name="Rectangle 3"/>
          <p:cNvSpPr>
            <a:spLocks noGrp="1" noChangeArrowheads="1"/>
          </p:cNvSpPr>
          <p:nvPr>
            <p:ph type="body" idx="4294967295"/>
          </p:nvPr>
        </p:nvSpPr>
        <p:spPr>
          <a:xfrm>
            <a:off x="152400" y="1752600"/>
            <a:ext cx="8763000" cy="4953000"/>
          </a:xfrm>
        </p:spPr>
        <p:txBody>
          <a:bodyPr lIns="91440" tIns="45720"/>
          <a:lstStyle/>
          <a:p>
            <a:pPr eaLnBrk="1" hangingPunct="1">
              <a:lnSpc>
                <a:spcPct val="80000"/>
              </a:lnSpc>
            </a:pPr>
            <a:r>
              <a:rPr lang="en-US" sz="2800" dirty="0" smtClean="0"/>
              <a:t>Co-mentor(s)</a:t>
            </a:r>
          </a:p>
          <a:p>
            <a:pPr lvl="1" eaLnBrk="1" hangingPunct="1">
              <a:lnSpc>
                <a:spcPct val="80000"/>
              </a:lnSpc>
              <a:buClr>
                <a:schemeClr val="tx1"/>
              </a:buClr>
              <a:buSzPct val="80000"/>
              <a:buFontTx/>
              <a:buChar char="•"/>
            </a:pPr>
            <a:r>
              <a:rPr lang="en-US" dirty="0" smtClean="0"/>
              <a:t>Include co-mentors who will </a:t>
            </a:r>
            <a:r>
              <a:rPr lang="en-US" i="1" dirty="0" smtClean="0"/>
              <a:t>complement</a:t>
            </a:r>
            <a:r>
              <a:rPr lang="en-US" dirty="0" smtClean="0"/>
              <a:t> the primary mentor’s strengths by offering </a:t>
            </a:r>
            <a:r>
              <a:rPr lang="en-US" i="1" dirty="0" smtClean="0"/>
              <a:t>different </a:t>
            </a:r>
            <a:r>
              <a:rPr lang="en-US" dirty="0" smtClean="0"/>
              <a:t>expertise</a:t>
            </a:r>
          </a:p>
          <a:p>
            <a:pPr lvl="1" eaLnBrk="1" hangingPunct="1">
              <a:lnSpc>
                <a:spcPct val="80000"/>
              </a:lnSpc>
              <a:buClr>
                <a:schemeClr val="tx1"/>
              </a:buClr>
              <a:buSzPct val="80000"/>
              <a:buFontTx/>
              <a:buChar char="•"/>
            </a:pPr>
            <a:r>
              <a:rPr lang="en-US" dirty="0" smtClean="0"/>
              <a:t>Establish a mentoring </a:t>
            </a:r>
            <a:r>
              <a:rPr lang="en-US" dirty="0"/>
              <a:t>team (advisory committee) </a:t>
            </a:r>
            <a:r>
              <a:rPr lang="en-US" dirty="0" smtClean="0"/>
              <a:t>(3-4 members)</a:t>
            </a:r>
          </a:p>
          <a:p>
            <a:pPr marL="1600200" lvl="3" indent="-228600" eaLnBrk="1" hangingPunct="1">
              <a:lnSpc>
                <a:spcPct val="80000"/>
              </a:lnSpc>
              <a:buClr>
                <a:schemeClr val="tx1"/>
              </a:buClr>
              <a:buSzPct val="80000"/>
              <a:buFontTx/>
              <a:buChar char="•"/>
            </a:pPr>
            <a:r>
              <a:rPr lang="en-US" i="1" dirty="0" smtClean="0"/>
              <a:t>Indicate frequency at which it will meet with you</a:t>
            </a:r>
            <a:endParaRPr lang="en-US" dirty="0" smtClean="0"/>
          </a:p>
          <a:p>
            <a:pPr lvl="1" eaLnBrk="1" hangingPunct="1">
              <a:lnSpc>
                <a:spcPct val="80000"/>
              </a:lnSpc>
              <a:buClr>
                <a:schemeClr val="tx1"/>
              </a:buClr>
              <a:buSzPct val="80000"/>
              <a:buFontTx/>
              <a:buChar char="•"/>
            </a:pPr>
            <a:r>
              <a:rPr lang="en-US" dirty="0" smtClean="0"/>
              <a:t>Each person on your team should have a clear role reflected in your career dev. plan </a:t>
            </a:r>
            <a:r>
              <a:rPr lang="en-US" i="1" dirty="0" smtClean="0"/>
              <a:t>and</a:t>
            </a:r>
            <a:r>
              <a:rPr lang="en-US" dirty="0" smtClean="0"/>
              <a:t> in your research plan</a:t>
            </a:r>
          </a:p>
          <a:p>
            <a:pPr lvl="1" eaLnBrk="1" hangingPunct="1">
              <a:lnSpc>
                <a:spcPct val="80000"/>
              </a:lnSpc>
              <a:buClr>
                <a:schemeClr val="tx1"/>
              </a:buClr>
              <a:buSzPct val="80000"/>
              <a:buFontTx/>
              <a:buChar char="•"/>
            </a:pPr>
            <a:r>
              <a:rPr lang="en-US" dirty="0" smtClean="0"/>
              <a:t>Signed </a:t>
            </a:r>
            <a:r>
              <a:rPr lang="en-US" dirty="0"/>
              <a:t>statements must be provided by each member of the proposed mentoring team. </a:t>
            </a:r>
            <a:r>
              <a:rPr lang="en-US" dirty="0" smtClean="0"/>
              <a:t/>
            </a:r>
            <a:br>
              <a:rPr lang="en-US" dirty="0" smtClean="0"/>
            </a:b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457200" y="1874838"/>
            <a:ext cx="8229600" cy="4525962"/>
          </a:xfrm>
        </p:spPr>
        <p:txBody>
          <a:bodyPr lIns="91440" tIns="45720"/>
          <a:lstStyle/>
          <a:p>
            <a:pPr lvl="1" eaLnBrk="1" hangingPunct="1">
              <a:buFont typeface="Wingdings" pitchFamily="2" charset="2"/>
              <a:buNone/>
            </a:pPr>
            <a:r>
              <a:rPr lang="en-US" sz="4400" smtClean="0"/>
              <a:t>Research Plan</a:t>
            </a:r>
          </a:p>
          <a:p>
            <a:pPr lvl="2" eaLnBrk="1" hangingPunct="1">
              <a:buClr>
                <a:schemeClr val="accent1"/>
              </a:buClr>
              <a:buSzPct val="80000"/>
              <a:buFont typeface="Wingdings 2" pitchFamily="18" charset="2"/>
              <a:buChar char="¡"/>
            </a:pPr>
            <a:r>
              <a:rPr lang="en-US" sz="4000" smtClean="0"/>
              <a:t> Specific Aims </a:t>
            </a:r>
          </a:p>
          <a:p>
            <a:pPr lvl="2" eaLnBrk="1" hangingPunct="1">
              <a:buClr>
                <a:schemeClr val="accent1"/>
              </a:buClr>
              <a:buSzPct val="80000"/>
              <a:buFont typeface="Wingdings 2" pitchFamily="18" charset="2"/>
              <a:buChar char="¡"/>
            </a:pPr>
            <a:r>
              <a:rPr lang="en-US" sz="4000" smtClean="0"/>
              <a:t> Research Strategy </a:t>
            </a:r>
          </a:p>
          <a:p>
            <a:pPr marL="2057400" lvl="4" indent="-228600" eaLnBrk="1" hangingPunct="1">
              <a:buClr>
                <a:schemeClr val="tx1"/>
              </a:buClr>
              <a:buSzPct val="80000"/>
              <a:buFontTx/>
              <a:buChar char="•"/>
            </a:pPr>
            <a:r>
              <a:rPr sz="3600" smtClean="0"/>
              <a:t>Significance</a:t>
            </a:r>
          </a:p>
          <a:p>
            <a:pPr marL="2057400" lvl="4" indent="-228600" eaLnBrk="1" hangingPunct="1">
              <a:buClr>
                <a:schemeClr val="tx1"/>
              </a:buClr>
              <a:buSzPct val="80000"/>
              <a:buFontTx/>
              <a:buChar char="•"/>
            </a:pPr>
            <a:r>
              <a:rPr sz="3600" smtClean="0"/>
              <a:t>Innovation</a:t>
            </a:r>
          </a:p>
          <a:p>
            <a:pPr marL="2057400" lvl="4" indent="-228600" eaLnBrk="1" hangingPunct="1">
              <a:buClr>
                <a:schemeClr val="tx1"/>
              </a:buClr>
              <a:buSzPct val="80000"/>
              <a:buFontTx/>
              <a:buChar char="•"/>
            </a:pPr>
            <a:r>
              <a:rPr sz="3600" smtClean="0"/>
              <a:t>Approach</a:t>
            </a:r>
            <a:endParaRPr smtClean="0"/>
          </a:p>
        </p:txBody>
      </p:sp>
      <p:sp>
        <p:nvSpPr>
          <p:cNvPr id="22531" name="Rectangle 4"/>
          <p:cNvSpPr>
            <a:spLocks/>
          </p:cNvSpPr>
          <p:nvPr/>
        </p:nvSpPr>
        <p:spPr bwMode="auto">
          <a:xfrm>
            <a:off x="457200" y="152400"/>
            <a:ext cx="8229600" cy="1250950"/>
          </a:xfrm>
          <a:prstGeom prst="rect">
            <a:avLst/>
          </a:prstGeom>
          <a:noFill/>
          <a:ln w="9525">
            <a:noFill/>
            <a:miter lim="800000"/>
            <a:headEnd/>
            <a:tailEnd/>
          </a:ln>
        </p:spPr>
        <p:txBody>
          <a:bodyPr rIns="45720" anchor="ctr"/>
          <a:lstStyle/>
          <a:p>
            <a:pPr algn="l" eaLnBrk="0" hangingPunct="0"/>
            <a:r>
              <a:rPr lang="en-US" sz="4500" b="1">
                <a:solidFill>
                  <a:srgbClr val="FFC800"/>
                </a:solidFill>
                <a:latin typeface="Corbel" pitchFamily="34" charset="0"/>
              </a:rPr>
              <a:t>Research Plan Sections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Plan to include</a:t>
            </a:r>
            <a:endParaRPr lang="en-US" dirty="0"/>
          </a:p>
        </p:txBody>
      </p:sp>
      <p:sp>
        <p:nvSpPr>
          <p:cNvPr id="3" name="TextBox 2"/>
          <p:cNvSpPr txBox="1"/>
          <p:nvPr/>
        </p:nvSpPr>
        <p:spPr>
          <a:xfrm>
            <a:off x="762000" y="2286000"/>
            <a:ext cx="4800600" cy="2209800"/>
          </a:xfrm>
          <a:prstGeom prst="rect">
            <a:avLst/>
          </a:prstGeom>
          <a:noFill/>
        </p:spPr>
        <p:txBody>
          <a:bodyPr wrap="square" rtlCol="0">
            <a:spAutoFit/>
          </a:bodyPr>
          <a:lstStyle/>
          <a:p>
            <a:endParaRPr lang="en-US" dirty="0"/>
          </a:p>
        </p:txBody>
      </p:sp>
      <p:sp>
        <p:nvSpPr>
          <p:cNvPr id="4" name="TextBox 3"/>
          <p:cNvSpPr txBox="1"/>
          <p:nvPr/>
        </p:nvSpPr>
        <p:spPr>
          <a:xfrm>
            <a:off x="152400" y="1371600"/>
            <a:ext cx="8915400"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mn-lt"/>
              </a:rPr>
              <a:t>Sound research project consistent with level of research development and objectives of career development plan. Demonstration of quality of research thus far, and ability of candidate to carry out the research. </a:t>
            </a:r>
          </a:p>
          <a:p>
            <a:pPr marL="285750" indent="-285750">
              <a:buFont typeface="Arial" panose="020B0604020202020204" pitchFamily="34" charset="0"/>
              <a:buChar char="•"/>
            </a:pPr>
            <a:r>
              <a:rPr lang="en-US" sz="2800" dirty="0" smtClean="0">
                <a:latin typeface="+mn-lt"/>
              </a:rPr>
              <a:t>Description of relationship between mentor’s research and candidate’s proposed research plan.</a:t>
            </a:r>
          </a:p>
          <a:p>
            <a:pPr marL="285750" indent="-285750">
              <a:buFont typeface="Arial" panose="020B0604020202020204" pitchFamily="34" charset="0"/>
              <a:buChar char="•"/>
            </a:pPr>
            <a:r>
              <a:rPr lang="en-US" sz="2800" dirty="0" smtClean="0">
                <a:latin typeface="+mn-lt"/>
              </a:rPr>
              <a:t>If &gt;1 mentor proposed, respective areas of expertise and responsibility should be described.</a:t>
            </a:r>
          </a:p>
          <a:p>
            <a:pPr marL="285750" indent="-285750">
              <a:buFont typeface="Arial" panose="020B0604020202020204" pitchFamily="34" charset="0"/>
              <a:buChar char="•"/>
            </a:pPr>
            <a:r>
              <a:rPr lang="en-US" sz="2800" dirty="0" smtClean="0">
                <a:latin typeface="+mn-lt"/>
              </a:rPr>
              <a:t>Focus of K23 is POR, but complementary laboratory research related to POR may be proposed as opportunity for career development in translational research</a:t>
            </a:r>
            <a:r>
              <a:rPr lang="en-US" sz="2000" dirty="0" smtClean="0">
                <a:latin typeface="+mn-lt"/>
              </a:rPr>
              <a:t>.</a:t>
            </a:r>
            <a:r>
              <a:rPr lang="en-US" dirty="0" smtClean="0"/>
              <a:t> </a:t>
            </a:r>
          </a:p>
          <a:p>
            <a:endParaRPr lang="en-US" dirty="0"/>
          </a:p>
        </p:txBody>
      </p:sp>
    </p:spTree>
    <p:extLst>
      <p:ext uri="{BB962C8B-B14F-4D97-AF65-F5344CB8AC3E}">
        <p14:creationId xmlns:p14="http://schemas.microsoft.com/office/powerpoint/2010/main" val="4233916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dirty="0" smtClean="0"/>
              <a:t>Research Plan Advice</a:t>
            </a:r>
            <a:br>
              <a:rPr lang="en-US" dirty="0" smtClean="0"/>
            </a:br>
            <a:endParaRPr lang="en-US" sz="2000" dirty="0" smtClean="0"/>
          </a:p>
        </p:txBody>
      </p:sp>
      <p:sp>
        <p:nvSpPr>
          <p:cNvPr id="23555" name="Rectangle 3"/>
          <p:cNvSpPr>
            <a:spLocks noGrp="1"/>
          </p:cNvSpPr>
          <p:nvPr>
            <p:ph type="body" idx="1"/>
          </p:nvPr>
        </p:nvSpPr>
        <p:spPr/>
        <p:txBody>
          <a:bodyPr/>
          <a:lstStyle/>
          <a:p>
            <a:r>
              <a:rPr lang="en-US" sz="3600" dirty="0" smtClean="0"/>
              <a:t>Creative but feasible and achievable</a:t>
            </a:r>
          </a:p>
          <a:p>
            <a:r>
              <a:rPr lang="en-US" sz="3600" dirty="0" smtClean="0"/>
              <a:t>Related to your mentor’s work but takes it in another direction</a:t>
            </a:r>
          </a:p>
          <a:p>
            <a:r>
              <a:rPr lang="en-US" sz="3600" dirty="0" smtClean="0"/>
              <a:t>Utilizes the expertise of your mentor(s)</a:t>
            </a:r>
          </a:p>
          <a:p>
            <a:r>
              <a:rPr lang="en-US" sz="3600" dirty="0" smtClean="0"/>
              <a:t>Provides you with new skills</a:t>
            </a:r>
          </a:p>
          <a:p>
            <a:r>
              <a:rPr lang="en-US" sz="3600" dirty="0" smtClean="0"/>
              <a:t>Will provide direction for your independent funding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a:defRPr/>
            </a:pPr>
            <a:r>
              <a:rPr lang="en-US" dirty="0" smtClean="0"/>
              <a:t>Research Plan Approach</a:t>
            </a:r>
            <a:r>
              <a:rPr lang="en-US" sz="4800" dirty="0"/>
              <a:t/>
            </a:r>
            <a:br>
              <a:rPr lang="en-US" sz="4800" dirty="0"/>
            </a:br>
            <a:r>
              <a:rPr lang="en-US" dirty="0" smtClean="0"/>
              <a:t/>
            </a:r>
            <a:br>
              <a:rPr lang="en-US" dirty="0" smtClean="0"/>
            </a:br>
            <a:endParaRPr lang="en-US" sz="2000" dirty="0" smtClean="0"/>
          </a:p>
        </p:txBody>
      </p:sp>
      <p:sp>
        <p:nvSpPr>
          <p:cNvPr id="23555" name="Rectangle 3"/>
          <p:cNvSpPr>
            <a:spLocks noGrp="1"/>
          </p:cNvSpPr>
          <p:nvPr>
            <p:ph type="body" idx="1"/>
          </p:nvPr>
        </p:nvSpPr>
        <p:spPr>
          <a:xfrm>
            <a:off x="152400" y="1524000"/>
            <a:ext cx="8839200" cy="4625975"/>
          </a:xfrm>
        </p:spPr>
        <p:txBody>
          <a:bodyPr/>
          <a:lstStyle/>
          <a:p>
            <a:r>
              <a:rPr lang="en-US" sz="3600" b="1" dirty="0" smtClean="0"/>
              <a:t>In Significance, must include:</a:t>
            </a:r>
            <a:r>
              <a:rPr lang="en-US" sz="3600" dirty="0"/>
              <a:t/>
            </a:r>
            <a:br>
              <a:rPr lang="en-US" sz="3600" dirty="0"/>
            </a:br>
            <a:r>
              <a:rPr lang="en-US" sz="3600" dirty="0"/>
              <a:t>Describe </a:t>
            </a:r>
            <a:r>
              <a:rPr lang="en-US" sz="3600" dirty="0" smtClean="0"/>
              <a:t>scientific </a:t>
            </a:r>
            <a:r>
              <a:rPr lang="en-US" sz="3600" dirty="0"/>
              <a:t>premise </a:t>
            </a:r>
            <a:r>
              <a:rPr lang="en-US" sz="3600" dirty="0" smtClean="0"/>
              <a:t>for </a:t>
            </a:r>
            <a:r>
              <a:rPr lang="en-US" sz="3600" dirty="0"/>
              <a:t>proposed project, </a:t>
            </a:r>
            <a:r>
              <a:rPr lang="en-US" sz="3600" b="1" dirty="0"/>
              <a:t>including consideration </a:t>
            </a:r>
            <a:r>
              <a:rPr lang="en-US" sz="3600" b="1" dirty="0" smtClean="0"/>
              <a:t>of strengths </a:t>
            </a:r>
            <a:r>
              <a:rPr lang="en-US" sz="3600" b="1" dirty="0"/>
              <a:t>and weaknesses </a:t>
            </a:r>
            <a:r>
              <a:rPr lang="en-US" sz="3600" dirty="0"/>
              <a:t>of published </a:t>
            </a:r>
            <a:r>
              <a:rPr lang="en-US" sz="3600" dirty="0" smtClean="0"/>
              <a:t>research/preliminary </a:t>
            </a:r>
            <a:r>
              <a:rPr lang="en-US" sz="3600" dirty="0"/>
              <a:t>data crucial to </a:t>
            </a:r>
            <a:r>
              <a:rPr lang="en-US" sz="3600" dirty="0" smtClean="0"/>
              <a:t>your </a:t>
            </a:r>
            <a:r>
              <a:rPr lang="en-US" sz="3600" dirty="0"/>
              <a:t>application.  </a:t>
            </a:r>
          </a:p>
        </p:txBody>
      </p:sp>
    </p:spTree>
    <p:extLst>
      <p:ext uri="{BB962C8B-B14F-4D97-AF65-F5344CB8AC3E}">
        <p14:creationId xmlns:p14="http://schemas.microsoft.com/office/powerpoint/2010/main" val="3392760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Advantages to Participating in K Award Program</a:t>
            </a:r>
          </a:p>
        </p:txBody>
      </p:sp>
      <p:sp>
        <p:nvSpPr>
          <p:cNvPr id="3" name="Content Placeholder 2"/>
          <p:cNvSpPr>
            <a:spLocks noGrp="1"/>
          </p:cNvSpPr>
          <p:nvPr>
            <p:ph idx="1"/>
          </p:nvPr>
        </p:nvSpPr>
        <p:spPr/>
        <p:txBody>
          <a:bodyPr>
            <a:normAutofit/>
          </a:bodyPr>
          <a:lstStyle/>
          <a:p>
            <a:r>
              <a:rPr lang="en-US" dirty="0" smtClean="0"/>
              <a:t>Higher number of research publications</a:t>
            </a:r>
          </a:p>
          <a:p>
            <a:r>
              <a:rPr lang="en-US" dirty="0" smtClean="0"/>
              <a:t>Participation did not delay start of independent career</a:t>
            </a:r>
          </a:p>
          <a:p>
            <a:r>
              <a:rPr lang="en-US" dirty="0" smtClean="0"/>
              <a:t>Collectively, researchers had a significantly higher RO1 success rate</a:t>
            </a:r>
          </a:p>
          <a:p>
            <a:r>
              <a:rPr lang="en-US" dirty="0" smtClean="0"/>
              <a:t>For those followed over time, had more subsequent NIH research support and more NIH research project renewals</a:t>
            </a:r>
            <a:endParaRPr lang="en-US" dirty="0"/>
          </a:p>
        </p:txBody>
      </p:sp>
    </p:spTree>
    <p:extLst>
      <p:ext uri="{BB962C8B-B14F-4D97-AF65-F5344CB8AC3E}">
        <p14:creationId xmlns:p14="http://schemas.microsoft.com/office/powerpoint/2010/main" val="2071294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fontScale="90000"/>
          </a:bodyPr>
          <a:lstStyle/>
          <a:p>
            <a:pPr>
              <a:defRPr/>
            </a:pPr>
            <a:r>
              <a:rPr lang="en-US" dirty="0" smtClean="0"/>
              <a:t>Research Plan Approach</a:t>
            </a:r>
            <a:r>
              <a:rPr lang="en-US" sz="4800" dirty="0"/>
              <a:t/>
            </a:r>
            <a:br>
              <a:rPr lang="en-US" sz="4800" dirty="0"/>
            </a:br>
            <a:r>
              <a:rPr lang="en-US" dirty="0" smtClean="0"/>
              <a:t/>
            </a:r>
            <a:br>
              <a:rPr lang="en-US" dirty="0" smtClean="0"/>
            </a:br>
            <a:endParaRPr lang="en-US" sz="2000" dirty="0" smtClean="0"/>
          </a:p>
        </p:txBody>
      </p:sp>
      <p:sp>
        <p:nvSpPr>
          <p:cNvPr id="23555" name="Rectangle 3"/>
          <p:cNvSpPr>
            <a:spLocks noGrp="1"/>
          </p:cNvSpPr>
          <p:nvPr>
            <p:ph type="body" idx="1"/>
          </p:nvPr>
        </p:nvSpPr>
        <p:spPr>
          <a:xfrm>
            <a:off x="152400" y="1407469"/>
            <a:ext cx="8839200" cy="4625975"/>
          </a:xfrm>
        </p:spPr>
        <p:txBody>
          <a:bodyPr/>
          <a:lstStyle/>
          <a:p>
            <a:r>
              <a:rPr lang="en-US" sz="3600" b="1" dirty="0" smtClean="0"/>
              <a:t>Approach must include:</a:t>
            </a:r>
            <a:r>
              <a:rPr lang="en-US" sz="3600" dirty="0"/>
              <a:t/>
            </a:r>
            <a:br>
              <a:rPr lang="en-US" sz="3600" dirty="0"/>
            </a:br>
            <a:r>
              <a:rPr lang="en-US" sz="3600" dirty="0"/>
              <a:t>Describe </a:t>
            </a:r>
            <a:r>
              <a:rPr lang="en-US" sz="3600" dirty="0" smtClean="0"/>
              <a:t>experimental design/methods </a:t>
            </a:r>
            <a:r>
              <a:rPr lang="en-US" sz="3600" dirty="0"/>
              <a:t>proposed and how they will achieve </a:t>
            </a:r>
            <a:r>
              <a:rPr lang="en-US" sz="3600" dirty="0" smtClean="0"/>
              <a:t>robust/unbiased </a:t>
            </a:r>
            <a:r>
              <a:rPr lang="en-US" sz="3600" dirty="0"/>
              <a:t>results.  </a:t>
            </a:r>
          </a:p>
          <a:p>
            <a:pPr lvl="1"/>
            <a:r>
              <a:rPr lang="en-US" sz="3000" dirty="0" smtClean="0"/>
              <a:t>E.g. how </a:t>
            </a:r>
            <a:r>
              <a:rPr lang="en-US" sz="3000" dirty="0"/>
              <a:t>relevant biological variables, such as sex, are factored into research designs and analyses for studies in vertebrate animals and humans. </a:t>
            </a:r>
            <a:endParaRPr lang="en-US" sz="3000" dirty="0" smtClean="0"/>
          </a:p>
        </p:txBody>
      </p:sp>
    </p:spTree>
    <p:extLst>
      <p:ext uri="{BB962C8B-B14F-4D97-AF65-F5344CB8AC3E}">
        <p14:creationId xmlns:p14="http://schemas.microsoft.com/office/powerpoint/2010/main" val="677826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ubtitle 2"/>
          <p:cNvSpPr>
            <a:spLocks noGrp="1"/>
          </p:cNvSpPr>
          <p:nvPr>
            <p:ph type="subTitle" idx="4294967295"/>
          </p:nvPr>
        </p:nvSpPr>
        <p:spPr>
          <a:xfrm>
            <a:off x="152400" y="1524000"/>
            <a:ext cx="8839200" cy="4191000"/>
          </a:xfrm>
        </p:spPr>
        <p:txBody>
          <a:bodyPr lIns="91440" tIns="45720"/>
          <a:lstStyle/>
          <a:p>
            <a:pPr marL="457200" lvl="1" indent="0" eaLnBrk="1" hangingPunct="1">
              <a:lnSpc>
                <a:spcPct val="80000"/>
              </a:lnSpc>
              <a:buClr>
                <a:schemeClr val="accent1"/>
              </a:buClr>
              <a:buSzPct val="80000"/>
              <a:buFont typeface="Wingdings 2" pitchFamily="18" charset="2"/>
              <a:buChar char="¡"/>
            </a:pPr>
            <a:r>
              <a:rPr lang="en-US" sz="4000" dirty="0" smtClean="0"/>
              <a:t> Cover letter</a:t>
            </a:r>
          </a:p>
          <a:p>
            <a:pPr marL="722313" lvl="2" indent="0" eaLnBrk="1" hangingPunct="1">
              <a:lnSpc>
                <a:spcPct val="80000"/>
              </a:lnSpc>
              <a:buClr>
                <a:srgbClr val="0070C0"/>
              </a:buClr>
              <a:buSzPct val="80000"/>
              <a:buFont typeface="Wingdings 2" pitchFamily="18" charset="2"/>
              <a:buChar char="¡"/>
            </a:pPr>
            <a:r>
              <a:rPr lang="en-US" dirty="0" smtClean="0"/>
              <a:t>include list of referees</a:t>
            </a:r>
          </a:p>
          <a:p>
            <a:pPr marL="722313" lvl="2" indent="0" eaLnBrk="1" hangingPunct="1">
              <a:lnSpc>
                <a:spcPct val="80000"/>
              </a:lnSpc>
              <a:buClr>
                <a:srgbClr val="0070C0"/>
              </a:buClr>
              <a:buSzPct val="80000"/>
              <a:buFont typeface="Wingdings 2" pitchFamily="18" charset="2"/>
              <a:buChar char="¡"/>
            </a:pPr>
            <a:r>
              <a:rPr lang="en-US" dirty="0" smtClean="0"/>
              <a:t>no longer requires study </a:t>
            </a:r>
            <a:r>
              <a:rPr lang="en-US" dirty="0"/>
              <a:t>section </a:t>
            </a:r>
            <a:r>
              <a:rPr lang="en-US" dirty="0" smtClean="0"/>
              <a:t>request-New </a:t>
            </a:r>
            <a:r>
              <a:rPr lang="en-US" dirty="0"/>
              <a:t>optional form for institute request</a:t>
            </a:r>
            <a:endParaRPr lang="en-US" sz="3600" dirty="0"/>
          </a:p>
          <a:p>
            <a:pPr marL="457200" lvl="1" indent="0" eaLnBrk="1" hangingPunct="1">
              <a:lnSpc>
                <a:spcPct val="80000"/>
              </a:lnSpc>
              <a:buClr>
                <a:schemeClr val="accent1"/>
              </a:buClr>
              <a:buSzPct val="80000"/>
              <a:buFont typeface="Wingdings 2" pitchFamily="18" charset="2"/>
              <a:buChar char="¡"/>
            </a:pPr>
            <a:r>
              <a:rPr lang="en-US" sz="4000" dirty="0" err="1" smtClean="0"/>
              <a:t>Biosketch</a:t>
            </a:r>
            <a:r>
              <a:rPr lang="en-US" sz="4000" dirty="0" smtClean="0"/>
              <a:t> </a:t>
            </a:r>
            <a:r>
              <a:rPr lang="en-US" sz="3200" dirty="0" smtClean="0"/>
              <a:t>(yours &amp; your mentoring team)</a:t>
            </a:r>
            <a:endParaRPr lang="en-US" sz="4000" dirty="0" smtClean="0"/>
          </a:p>
          <a:p>
            <a:pPr marL="457200" lvl="1" indent="0" eaLnBrk="1" hangingPunct="1">
              <a:lnSpc>
                <a:spcPct val="80000"/>
              </a:lnSpc>
              <a:buClr>
                <a:schemeClr val="accent1"/>
              </a:buClr>
              <a:buSzPct val="80000"/>
              <a:buFont typeface="Wingdings 2" pitchFamily="18" charset="2"/>
              <a:buChar char="¡"/>
            </a:pPr>
            <a:r>
              <a:rPr lang="en-US" sz="4000" dirty="0" smtClean="0"/>
              <a:t> Budget</a:t>
            </a:r>
          </a:p>
          <a:p>
            <a:pPr marL="457200" lvl="1" indent="0" eaLnBrk="1" hangingPunct="1">
              <a:lnSpc>
                <a:spcPct val="80000"/>
              </a:lnSpc>
              <a:buClr>
                <a:schemeClr val="accent1"/>
              </a:buClr>
              <a:buSzPct val="80000"/>
              <a:buFont typeface="Wingdings 2" pitchFamily="18" charset="2"/>
              <a:buChar char="¡"/>
            </a:pPr>
            <a:r>
              <a:rPr lang="en-US" sz="4000" dirty="0" smtClean="0"/>
              <a:t> Enrollment table</a:t>
            </a:r>
          </a:p>
          <a:p>
            <a:pPr marL="457200" lvl="1" indent="0" eaLnBrk="1" hangingPunct="1">
              <a:lnSpc>
                <a:spcPct val="80000"/>
              </a:lnSpc>
              <a:buClr>
                <a:schemeClr val="accent1"/>
              </a:buClr>
              <a:buSzPct val="80000"/>
              <a:buFont typeface="Wingdings 2" pitchFamily="18" charset="2"/>
              <a:buChar char="¡"/>
            </a:pPr>
            <a:r>
              <a:rPr lang="en-US" sz="4000" dirty="0" smtClean="0"/>
              <a:t> Human Subjects</a:t>
            </a:r>
          </a:p>
          <a:p>
            <a:pPr marL="457200" lvl="1" indent="0" eaLnBrk="1" hangingPunct="1">
              <a:lnSpc>
                <a:spcPct val="80000"/>
              </a:lnSpc>
              <a:buClr>
                <a:schemeClr val="accent1"/>
              </a:buClr>
              <a:buSzPct val="80000"/>
              <a:buFont typeface="Wingdings 2" pitchFamily="18" charset="2"/>
              <a:buChar char="¡"/>
            </a:pPr>
            <a:r>
              <a:rPr lang="en-US" sz="4000" dirty="0" smtClean="0"/>
              <a:t> Animals</a:t>
            </a:r>
          </a:p>
          <a:p>
            <a:pPr marL="0" indent="0" algn="ctr" eaLnBrk="1" hangingPunct="1">
              <a:buFont typeface="Wingdings 2" pitchFamily="18" charset="2"/>
              <a:buNone/>
            </a:pPr>
            <a:endParaRPr lang="en-US" dirty="0" smtClean="0"/>
          </a:p>
        </p:txBody>
      </p:sp>
      <p:sp>
        <p:nvSpPr>
          <p:cNvPr id="24579"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pPr algn="l" eaLnBrk="0" hangingPunct="0"/>
            <a:r>
              <a:rPr lang="en-US" sz="4100" b="1">
                <a:solidFill>
                  <a:srgbClr val="FFC800"/>
                </a:solidFill>
                <a:latin typeface="Corbel" pitchFamily="34" charset="0"/>
                <a:cs typeface="Times New Roman" pitchFamily="18" charset="0"/>
              </a:rPr>
              <a:t>Other Sections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NIH </a:t>
            </a:r>
            <a:r>
              <a:rPr lang="en-US" dirty="0"/>
              <a:t>salary contribution </a:t>
            </a:r>
            <a:r>
              <a:rPr lang="en-US" dirty="0" smtClean="0"/>
              <a:t/>
            </a:r>
            <a:br>
              <a:rPr lang="en-US" dirty="0" smtClean="0"/>
            </a:br>
            <a:endParaRPr lang="en-US" sz="2800" dirty="0">
              <a:solidFill>
                <a:schemeClr val="bg1"/>
              </a:solidFill>
            </a:endParaRPr>
          </a:p>
        </p:txBody>
      </p:sp>
      <p:sp>
        <p:nvSpPr>
          <p:cNvPr id="3" name="Content Placeholder 2"/>
          <p:cNvSpPr>
            <a:spLocks noGrp="1"/>
          </p:cNvSpPr>
          <p:nvPr>
            <p:ph idx="1"/>
          </p:nvPr>
        </p:nvSpPr>
        <p:spPr/>
        <p:txBody>
          <a:bodyPr/>
          <a:lstStyle/>
          <a:p>
            <a:r>
              <a:rPr lang="en-US" dirty="0"/>
              <a:t>The purpose of this Notice is to announce that starting with FY2016 awards and effective immediately, NHLBI will increase its salary contribution up to a maximum of $100,000 for all applicable K-series award activities that NHLBI currently </a:t>
            </a:r>
            <a:r>
              <a:rPr lang="en-US" dirty="0" smtClean="0"/>
              <a:t>supports</a:t>
            </a:r>
          </a:p>
          <a:p>
            <a:r>
              <a:rPr lang="en-US" dirty="0" smtClean="0"/>
              <a:t>Check with your institute</a:t>
            </a:r>
            <a:endParaRPr lang="en-US" dirty="0"/>
          </a:p>
        </p:txBody>
      </p:sp>
    </p:spTree>
    <p:extLst>
      <p:ext uri="{BB962C8B-B14F-4D97-AF65-F5344CB8AC3E}">
        <p14:creationId xmlns:p14="http://schemas.microsoft.com/office/powerpoint/2010/main" val="4077439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turcopedia.com/wp-content/uploads/2012/06/quote.png"/>
          <p:cNvPicPr>
            <a:picLocks noChangeAspect="1" noChangeArrowheads="1"/>
          </p:cNvPicPr>
          <p:nvPr/>
        </p:nvPicPr>
        <p:blipFill>
          <a:blip r:embed="rId2" cstate="print"/>
          <a:srcRect/>
          <a:stretch>
            <a:fillRect/>
          </a:stretch>
        </p:blipFill>
        <p:spPr bwMode="auto">
          <a:xfrm>
            <a:off x="457200" y="381000"/>
            <a:ext cx="8229600" cy="61722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41837"/>
            <a:ext cx="8382000" cy="2316163"/>
          </a:xfrm>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What is unique about the K awards?</a:t>
            </a:r>
          </a:p>
          <a:p>
            <a:pPr lvl="1"/>
            <a:r>
              <a:rPr lang="en-US" dirty="0" smtClean="0">
                <a:latin typeface="Arial" pitchFamily="34" charset="0"/>
                <a:cs typeface="Arial" pitchFamily="34" charset="0"/>
              </a:rPr>
              <a:t>The candidate and career plan are about a third of what is scored</a:t>
            </a:r>
          </a:p>
          <a:p>
            <a:pPr lvl="1"/>
            <a:r>
              <a:rPr lang="en-US" dirty="0" smtClean="0">
                <a:latin typeface="Arial" pitchFamily="34" charset="0"/>
                <a:cs typeface="Arial" pitchFamily="34" charset="0"/>
              </a:rPr>
              <a:t>The mentor(s) are also scored</a:t>
            </a:r>
          </a:p>
        </p:txBody>
      </p:sp>
      <p:pic>
        <p:nvPicPr>
          <p:cNvPr id="11266" name="Picture 2" descr="http://www.pdx.edu/mentoring-research/sites/www.pdx.edu.mentoring-research/files/styles/pdx_collage_large/public/iStock_000006142469Medium%20flipped.jpg"/>
          <p:cNvPicPr>
            <a:picLocks noChangeAspect="1" noChangeArrowheads="1"/>
          </p:cNvPicPr>
          <p:nvPr/>
        </p:nvPicPr>
        <p:blipFill>
          <a:blip r:embed="rId2" cstate="print"/>
          <a:srcRect/>
          <a:stretch>
            <a:fillRect/>
          </a:stretch>
        </p:blipFill>
        <p:spPr bwMode="auto">
          <a:xfrm>
            <a:off x="1295400" y="45641"/>
            <a:ext cx="6540499" cy="4373959"/>
          </a:xfrm>
          <a:prstGeom prst="rect">
            <a:avLst/>
          </a:prstGeom>
          <a:noFill/>
        </p:spPr>
      </p:pic>
    </p:spTree>
    <p:extLst>
      <p:ext uri="{BB962C8B-B14F-4D97-AF65-F5344CB8AC3E}">
        <p14:creationId xmlns:p14="http://schemas.microsoft.com/office/powerpoint/2010/main" val="2295119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mistakes</a:t>
            </a:r>
            <a:endParaRPr lang="en-US" dirty="0"/>
          </a:p>
        </p:txBody>
      </p:sp>
      <p:sp>
        <p:nvSpPr>
          <p:cNvPr id="3" name="Content Placeholder 2"/>
          <p:cNvSpPr>
            <a:spLocks noGrp="1"/>
          </p:cNvSpPr>
          <p:nvPr>
            <p:ph idx="1"/>
          </p:nvPr>
        </p:nvSpPr>
        <p:spPr/>
        <p:txBody>
          <a:bodyPr/>
          <a:lstStyle/>
          <a:p>
            <a:r>
              <a:rPr lang="en-US" dirty="0" smtClean="0"/>
              <a:t>Lack of strategy</a:t>
            </a:r>
          </a:p>
          <a:p>
            <a:r>
              <a:rPr lang="en-US" dirty="0" smtClean="0"/>
              <a:t>Lack of time to prepare application</a:t>
            </a:r>
          </a:p>
          <a:p>
            <a:r>
              <a:rPr lang="en-US" dirty="0" smtClean="0"/>
              <a:t>Candidate Section inadequately presents your expertise</a:t>
            </a:r>
          </a:p>
          <a:p>
            <a:r>
              <a:rPr lang="en-US" dirty="0" smtClean="0"/>
              <a:t>Career Goals not concisely/precisely stated</a:t>
            </a:r>
          </a:p>
          <a:p>
            <a:r>
              <a:rPr lang="en-US" dirty="0" smtClean="0"/>
              <a:t>Career Plan lacks detail (timeline)</a:t>
            </a:r>
          </a:p>
          <a:p>
            <a:r>
              <a:rPr lang="en-US" dirty="0" smtClean="0"/>
              <a:t>Mentor letters inadequate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71800"/>
            <a:ext cx="8229600" cy="3581400"/>
          </a:xfrm>
        </p:spPr>
        <p:txBody>
          <a:bodyPr>
            <a:normAutofit fontScale="92500" lnSpcReduction="20000"/>
          </a:bodyPr>
          <a:lstStyle/>
          <a:p>
            <a:r>
              <a:rPr lang="en-US" dirty="0" smtClean="0">
                <a:latin typeface="Arial" pitchFamily="34" charset="0"/>
                <a:cs typeface="Arial" pitchFamily="34" charset="0"/>
              </a:rPr>
              <a:t>Identify appropriate mechanism and make decision to apply 6 months prior to submission deadline</a:t>
            </a:r>
          </a:p>
          <a:p>
            <a:r>
              <a:rPr lang="en-US" dirty="0" smtClean="0">
                <a:latin typeface="Arial" pitchFamily="34" charset="0"/>
                <a:cs typeface="Arial" pitchFamily="34" charset="0"/>
              </a:rPr>
              <a:t>Print and highlight the K Award instructions</a:t>
            </a:r>
          </a:p>
          <a:p>
            <a:r>
              <a:rPr lang="en-US" dirty="0" smtClean="0">
                <a:latin typeface="Arial" pitchFamily="34" charset="0"/>
                <a:cs typeface="Arial" pitchFamily="34" charset="0"/>
              </a:rPr>
              <a:t>Print Guidelines for Reviewers and read the scoring criteria for Career Development sections</a:t>
            </a:r>
          </a:p>
          <a:p>
            <a:r>
              <a:rPr lang="en-US" dirty="0" smtClean="0">
                <a:latin typeface="Arial" pitchFamily="34" charset="0"/>
                <a:cs typeface="Arial" pitchFamily="34" charset="0"/>
              </a:rPr>
              <a:t>Talk to your university grants office to be sure what their  deadlines/requirements are</a:t>
            </a:r>
          </a:p>
          <a:p>
            <a:endParaRPr lang="en-US" dirty="0" smtClean="0"/>
          </a:p>
        </p:txBody>
      </p:sp>
      <p:sp>
        <p:nvSpPr>
          <p:cNvPr id="5" name="Title 4"/>
          <p:cNvSpPr>
            <a:spLocks noGrp="1"/>
          </p:cNvSpPr>
          <p:nvPr>
            <p:ph type="title"/>
          </p:nvPr>
        </p:nvSpPr>
        <p:spPr>
          <a:xfrm>
            <a:off x="457200" y="155448"/>
            <a:ext cx="4267200" cy="1252728"/>
          </a:xfrm>
        </p:spPr>
        <p:txBody>
          <a:bodyPr/>
          <a:lstStyle/>
          <a:p>
            <a:pPr algn="ctr"/>
            <a:r>
              <a:rPr lang="en-US"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Timeline</a:t>
            </a:r>
            <a:endParaRPr lang="en-US"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4" descr="https://www.madison.k12.wi.us/files/Calendar_0.jpg"/>
          <p:cNvPicPr>
            <a:picLocks noChangeAspect="1" noChangeArrowheads="1"/>
          </p:cNvPicPr>
          <p:nvPr/>
        </p:nvPicPr>
        <p:blipFill>
          <a:blip r:embed="rId2" cstate="print"/>
          <a:srcRect b="15298"/>
          <a:stretch>
            <a:fillRect/>
          </a:stretch>
        </p:blipFill>
        <p:spPr bwMode="auto">
          <a:xfrm>
            <a:off x="4876800" y="304800"/>
            <a:ext cx="3838388" cy="2438400"/>
          </a:xfrm>
          <a:prstGeom prst="rect">
            <a:avLst/>
          </a:prstGeom>
          <a:noFill/>
        </p:spPr>
      </p:pic>
    </p:spTree>
    <p:extLst>
      <p:ext uri="{BB962C8B-B14F-4D97-AF65-F5344CB8AC3E}">
        <p14:creationId xmlns:p14="http://schemas.microsoft.com/office/powerpoint/2010/main" val="378384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forichgroup.com/wpimages/wpfaf43354_05_06.jpg"/>
          <p:cNvPicPr>
            <a:picLocks noChangeAspect="1" noChangeArrowheads="1"/>
          </p:cNvPicPr>
          <p:nvPr/>
        </p:nvPicPr>
        <p:blipFill>
          <a:blip r:embed="rId2" cstate="print"/>
          <a:srcRect/>
          <a:stretch>
            <a:fillRect/>
          </a:stretch>
        </p:blipFill>
        <p:spPr bwMode="auto">
          <a:xfrm>
            <a:off x="1066800" y="-479539"/>
            <a:ext cx="7083425" cy="733753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2"/>
          </p:cNvPr>
          <p:cNvPicPr>
            <a:picLocks noChangeAspect="1" noChangeArrowheads="1"/>
          </p:cNvPicPr>
          <p:nvPr/>
        </p:nvPicPr>
        <p:blipFill>
          <a:blip r:embed="rId3" cstate="print"/>
          <a:srcRect l="31625" t="9375" r="32064" b="15625"/>
          <a:stretch>
            <a:fillRect/>
          </a:stretch>
        </p:blipFill>
        <p:spPr bwMode="auto">
          <a:xfrm>
            <a:off x="3505200" y="228600"/>
            <a:ext cx="5181600" cy="6172200"/>
          </a:xfrm>
          <a:prstGeom prst="rect">
            <a:avLst/>
          </a:prstGeom>
          <a:noFill/>
          <a:ln w="9525">
            <a:noFill/>
            <a:miter lim="800000"/>
            <a:headEnd/>
            <a:tailEnd/>
          </a:ln>
        </p:spPr>
      </p:pic>
      <p:sp>
        <p:nvSpPr>
          <p:cNvPr id="5" name="TextBox 4"/>
          <p:cNvSpPr txBox="1"/>
          <p:nvPr/>
        </p:nvSpPr>
        <p:spPr>
          <a:xfrm>
            <a:off x="76200" y="2108537"/>
            <a:ext cx="3352800" cy="1015663"/>
          </a:xfrm>
          <a:prstGeom prst="rect">
            <a:avLst/>
          </a:prstGeom>
          <a:noFill/>
        </p:spPr>
        <p:txBody>
          <a:bodyPr wrap="square" rtlCol="0">
            <a:spAutoFit/>
          </a:bodyPr>
          <a:lstStyle/>
          <a:p>
            <a:pPr algn="ctr"/>
            <a:r>
              <a:rPr lang="en-US" sz="2000" b="1" dirty="0" err="1" smtClean="0"/>
              <a:t>RePORTer</a:t>
            </a:r>
            <a:r>
              <a:rPr lang="en-US" sz="2000" b="1" dirty="0" smtClean="0"/>
              <a:t> allows you to search all NIH funded grants (current &amp; past)</a:t>
            </a:r>
            <a:endParaRPr lang="en-US" sz="20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l="4685" t="8333" r="6296" b="6250"/>
          <a:stretch>
            <a:fillRect/>
          </a:stretch>
        </p:blipFill>
        <p:spPr bwMode="auto">
          <a:xfrm>
            <a:off x="0" y="1119939"/>
            <a:ext cx="9144000" cy="493294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306387" y="838200"/>
            <a:ext cx="8597801" cy="4537215"/>
          </a:xfrm>
          <a:prstGeom prst="rect">
            <a:avLst/>
          </a:prstGeom>
        </p:spPr>
      </p:pic>
      <p:sp>
        <p:nvSpPr>
          <p:cNvPr id="4" name="TextBox 3"/>
          <p:cNvSpPr txBox="1"/>
          <p:nvPr/>
        </p:nvSpPr>
        <p:spPr>
          <a:xfrm>
            <a:off x="2326513" y="5499757"/>
            <a:ext cx="5440100" cy="369332"/>
          </a:xfrm>
          <a:prstGeom prst="rect">
            <a:avLst/>
          </a:prstGeom>
          <a:noFill/>
        </p:spPr>
        <p:txBody>
          <a:bodyPr wrap="square" rtlCol="0">
            <a:spAutoFit/>
          </a:bodyPr>
          <a:lstStyle/>
          <a:p>
            <a:r>
              <a:rPr lang="en-US">
                <a:solidFill>
                  <a:prstClr val="black">
                    <a:tint val="95000"/>
                  </a:prstClr>
                </a:solidFill>
              </a:rPr>
              <a:t> </a:t>
            </a:r>
            <a:r>
              <a:rPr lang="en-US" b="1">
                <a:solidFill>
                  <a:srgbClr val="FF0000"/>
                </a:solidFill>
              </a:rPr>
              <a:t>http:// report.nih.gov/success_rates/index.aspx</a:t>
            </a:r>
            <a:endParaRPr lang="en-US" dirty="0"/>
          </a:p>
        </p:txBody>
      </p:sp>
    </p:spTree>
    <p:extLst>
      <p:ext uri="{BB962C8B-B14F-4D97-AF65-F5344CB8AC3E}">
        <p14:creationId xmlns:p14="http://schemas.microsoft.com/office/powerpoint/2010/main" val="662619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5410200" cy="1143000"/>
          </a:xfrm>
        </p:spPr>
        <p:txBody>
          <a:bodyPr>
            <a:normAutofit fontScale="90000"/>
          </a:bodyPr>
          <a:lstStyle/>
          <a:p>
            <a:r>
              <a:rPr lang="en-US"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The Career Development Plan</a:t>
            </a:r>
            <a:endParaRPr lang="en-US"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28600" y="1905000"/>
            <a:ext cx="4876800" cy="4068763"/>
          </a:xfrm>
        </p:spPr>
        <p:txBody>
          <a:bodyPr>
            <a:normAutofit/>
          </a:bodyPr>
          <a:lstStyle/>
          <a:p>
            <a:r>
              <a:rPr lang="en-US" dirty="0" smtClean="0">
                <a:latin typeface="Arial" pitchFamily="34" charset="0"/>
                <a:cs typeface="Arial" pitchFamily="34" charset="0"/>
              </a:rPr>
              <a:t>Candidate Background </a:t>
            </a:r>
          </a:p>
          <a:p>
            <a:r>
              <a:rPr lang="en-US" dirty="0" smtClean="0">
                <a:latin typeface="Arial" pitchFamily="34" charset="0"/>
                <a:cs typeface="Arial" pitchFamily="34" charset="0"/>
              </a:rPr>
              <a:t>Career Goals and Objectives</a:t>
            </a:r>
          </a:p>
          <a:p>
            <a:r>
              <a:rPr lang="en-US" dirty="0" smtClean="0">
                <a:latin typeface="Arial" pitchFamily="34" charset="0"/>
                <a:cs typeface="Arial" pitchFamily="34" charset="0"/>
              </a:rPr>
              <a:t>Career Development/training Plan</a:t>
            </a:r>
          </a:p>
          <a:p>
            <a:r>
              <a:rPr lang="en-US" dirty="0" smtClean="0">
                <a:latin typeface="Arial" pitchFamily="34" charset="0"/>
                <a:cs typeface="Arial" pitchFamily="34" charset="0"/>
              </a:rPr>
              <a:t>Mentor letters</a:t>
            </a:r>
          </a:p>
          <a:p>
            <a:r>
              <a:rPr lang="en-US" dirty="0" err="1" smtClean="0">
                <a:latin typeface="Arial" pitchFamily="34" charset="0"/>
                <a:cs typeface="Arial" pitchFamily="34" charset="0"/>
              </a:rPr>
              <a:t>Biosketch</a:t>
            </a:r>
            <a:r>
              <a:rPr lang="en-US" dirty="0" smtClean="0">
                <a:latin typeface="Arial" pitchFamily="34" charset="0"/>
                <a:cs typeface="Arial" pitchFamily="34" charset="0"/>
              </a:rPr>
              <a:t> (new format)</a:t>
            </a:r>
          </a:p>
        </p:txBody>
      </p:sp>
      <p:pic>
        <p:nvPicPr>
          <p:cNvPr id="1026" name="Picture 2" descr="http://static1.squarespace.com/static/53777603e4b0b339e9de30f0/t/537a2ba9e4b074c2fd24ef6d/1400515499810/Plan-Design.jpg"/>
          <p:cNvPicPr>
            <a:picLocks noChangeAspect="1" noChangeArrowheads="1"/>
          </p:cNvPicPr>
          <p:nvPr/>
        </p:nvPicPr>
        <p:blipFill>
          <a:blip r:embed="rId2" cstate="print"/>
          <a:srcRect/>
          <a:stretch>
            <a:fillRect/>
          </a:stretch>
        </p:blipFill>
        <p:spPr bwMode="auto">
          <a:xfrm>
            <a:off x="4997560" y="685800"/>
            <a:ext cx="4146440" cy="416083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57200" y="152400"/>
            <a:ext cx="8229600" cy="1143000"/>
          </a:xfrm>
        </p:spPr>
        <p:txBody>
          <a:bodyPr wrap="square" tIns="45720" rIns="91440" bIns="45720" numCol="1" anchorCtr="0" compatLnSpc="1">
            <a:prstTxWarp prst="textNoShape">
              <a:avLst/>
            </a:prstTxWarp>
            <a:normAutofit/>
          </a:bodyPr>
          <a:lstStyle/>
          <a:p>
            <a:pPr algn="ctr" eaLnBrk="1" hangingPunct="1">
              <a:defRPr/>
            </a:pPr>
            <a:r>
              <a:rPr lang="en-US" sz="36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Career Goals and Objectives</a:t>
            </a:r>
          </a:p>
        </p:txBody>
      </p:sp>
      <p:sp>
        <p:nvSpPr>
          <p:cNvPr id="7171" name="Rectangle 3"/>
          <p:cNvSpPr>
            <a:spLocks noGrp="1" noChangeArrowheads="1"/>
          </p:cNvSpPr>
          <p:nvPr>
            <p:ph idx="1"/>
          </p:nvPr>
        </p:nvSpPr>
        <p:spPr>
          <a:xfrm>
            <a:off x="457200" y="1597068"/>
            <a:ext cx="8229600" cy="1450932"/>
          </a:xfrm>
        </p:spPr>
        <p:txBody>
          <a:bodyPr lIns="91440" tIns="45720">
            <a:normAutofit/>
          </a:bodyPr>
          <a:lstStyle/>
          <a:p>
            <a:pPr marL="0" indent="0" algn="ctr" eaLnBrk="1" hangingPunct="1">
              <a:lnSpc>
                <a:spcPct val="90000"/>
              </a:lnSpc>
              <a:buNone/>
            </a:pPr>
            <a:r>
              <a:rPr lang="en-US" i="1" dirty="0" smtClean="0"/>
              <a:t>The goal of the “K” is help you to transition to independent investigator, you need to reflect this goal in this section.</a:t>
            </a:r>
          </a:p>
          <a:p>
            <a:pPr eaLnBrk="1" hangingPunct="1">
              <a:lnSpc>
                <a:spcPct val="90000"/>
              </a:lnSpc>
            </a:pPr>
            <a:endParaRPr lang="en-US" dirty="0" smtClean="0"/>
          </a:p>
        </p:txBody>
      </p:sp>
      <p:pic>
        <p:nvPicPr>
          <p:cNvPr id="686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03" r="3532"/>
          <a:stretch/>
        </p:blipFill>
        <p:spPr bwMode="auto">
          <a:xfrm>
            <a:off x="37577" y="3276600"/>
            <a:ext cx="9106423" cy="2477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Candidate Information</a:t>
            </a:r>
            <a:endParaRPr lang="en-US"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676400"/>
            <a:ext cx="8229600" cy="4648200"/>
          </a:xfrm>
        </p:spPr>
        <p:txBody>
          <a:bodyPr>
            <a:normAutofit/>
          </a:bodyPr>
          <a:lstStyle/>
          <a:p>
            <a:r>
              <a:rPr lang="en-US" dirty="0" smtClean="0">
                <a:latin typeface="Arial" pitchFamily="34" charset="0"/>
                <a:cs typeface="Arial" pitchFamily="34" charset="0"/>
              </a:rPr>
              <a:t>YOU and your mentor are the most important pieces of the application</a:t>
            </a:r>
          </a:p>
          <a:p>
            <a:r>
              <a:rPr lang="en-US" dirty="0" smtClean="0">
                <a:latin typeface="Arial" pitchFamily="34" charset="0"/>
                <a:cs typeface="Arial" pitchFamily="34" charset="0"/>
              </a:rPr>
              <a:t>Sell yourself!  </a:t>
            </a:r>
          </a:p>
          <a:p>
            <a:r>
              <a:rPr lang="en-US" dirty="0" smtClean="0">
                <a:latin typeface="Arial" pitchFamily="34" charset="0"/>
                <a:cs typeface="Arial" pitchFamily="34" charset="0"/>
              </a:rPr>
              <a:t>Don’t just reiterate your </a:t>
            </a:r>
            <a:r>
              <a:rPr lang="en-US" dirty="0" err="1" smtClean="0">
                <a:latin typeface="Arial" pitchFamily="34" charset="0"/>
                <a:cs typeface="Arial" pitchFamily="34" charset="0"/>
              </a:rPr>
              <a:t>Biosketch</a:t>
            </a:r>
            <a:r>
              <a:rPr lang="en-US" dirty="0" smtClean="0">
                <a:latin typeface="Arial" pitchFamily="34" charset="0"/>
                <a:cs typeface="Arial" pitchFamily="34" charset="0"/>
              </a:rPr>
              <a:t>, use this section to highlight your unique qualifications</a:t>
            </a:r>
          </a:p>
          <a:p>
            <a:r>
              <a:rPr lang="en-US" dirty="0" smtClean="0">
                <a:latin typeface="Arial" pitchFamily="34" charset="0"/>
                <a:cs typeface="Arial" pitchFamily="34" charset="0"/>
              </a:rPr>
              <a:t>Explain why you need this award to get to the next level</a:t>
            </a:r>
            <a:endParaRPr lang="en-US" dirty="0">
              <a:latin typeface="Arial" pitchFamily="34" charset="0"/>
              <a:cs typeface="Arial" pitchFamily="34" charset="0"/>
            </a:endParaRPr>
          </a:p>
        </p:txBody>
      </p:sp>
    </p:spTree>
    <p:extLst>
      <p:ext uri="{BB962C8B-B14F-4D97-AF65-F5344CB8AC3E}">
        <p14:creationId xmlns:p14="http://schemas.microsoft.com/office/powerpoint/2010/main" val="3783152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0454" t="5208" r="29722" b="22334"/>
          <a:stretch>
            <a:fillRect/>
          </a:stretch>
        </p:blipFill>
        <p:spPr bwMode="auto">
          <a:xfrm>
            <a:off x="1600200" y="173691"/>
            <a:ext cx="6310929" cy="64557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70037"/>
            <a:ext cx="8229600" cy="4525963"/>
          </a:xfrm>
        </p:spPr>
        <p:txBody>
          <a:bodyPr>
            <a:normAutofit/>
          </a:bodyPr>
          <a:lstStyle/>
          <a:p>
            <a:r>
              <a:rPr lang="en-US" b="1" dirty="0" smtClean="0"/>
              <a:t>Be specific!!</a:t>
            </a:r>
          </a:p>
          <a:p>
            <a:endParaRPr lang="en-US" b="1" dirty="0" smtClean="0"/>
          </a:p>
          <a:p>
            <a:r>
              <a:rPr lang="en-US" b="1" dirty="0" smtClean="0"/>
              <a:t>Course/course numbers/description</a:t>
            </a:r>
          </a:p>
          <a:p>
            <a:endParaRPr lang="en-US" b="1" dirty="0"/>
          </a:p>
          <a:p>
            <a:r>
              <a:rPr lang="en-US" b="1" dirty="0" smtClean="0"/>
              <a:t>Conferences/seminars</a:t>
            </a:r>
          </a:p>
          <a:p>
            <a:r>
              <a:rPr lang="en-US" b="1" dirty="0" smtClean="0"/>
              <a:t>Timing and frequency of meetings with mentors</a:t>
            </a:r>
          </a:p>
        </p:txBody>
      </p:sp>
      <p:sp>
        <p:nvSpPr>
          <p:cNvPr id="5" name="Rectangle 2"/>
          <p:cNvSpPr>
            <a:spLocks noGrp="1" noChangeArrowheads="1"/>
          </p:cNvSpPr>
          <p:nvPr>
            <p:ph type="title"/>
          </p:nvPr>
        </p:nvSpPr>
        <p:spPr bwMode="auto"/>
        <p:txBody>
          <a:bodyPr wrap="square" tIns="45720" rIns="91440" bIns="45720" numCol="1" anchorCtr="0" compatLnSpc="1">
            <a:prstTxWarp prst="textNoShape">
              <a:avLst/>
            </a:prstTxWarp>
            <a:normAutofit/>
          </a:bodyPr>
          <a:lstStyle/>
          <a:p>
            <a:pPr algn="ctr" eaLnBrk="1" hangingPunct="1">
              <a:defRPr/>
            </a:pPr>
            <a:r>
              <a:rPr lang="en-US" sz="36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Career Development Activities </a:t>
            </a:r>
            <a:r>
              <a:rPr lang="en-US" sz="3600" u="sng" dirty="0" smtClean="0"/>
              <a:t/>
            </a:r>
            <a:br>
              <a:rPr lang="en-US" sz="3600" u="sng" dirty="0" smtClean="0"/>
            </a:br>
            <a:r>
              <a:rPr lang="en-US" sz="2800" i="1" dirty="0" smtClean="0">
                <a:solidFill>
                  <a:srgbClr val="00B0F0"/>
                </a:solidFill>
                <a:latin typeface="Arial" pitchFamily="34" charset="0"/>
                <a:cs typeface="Arial" pitchFamily="34" charset="0"/>
              </a:rPr>
              <a:t>Education and Activities</a:t>
            </a:r>
            <a:endParaRPr lang="en-US" sz="2800" i="1" u="sng" dirty="0" smtClean="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39708249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Criteria for the Candidate</a:t>
            </a:r>
            <a:endParaRPr lang="en-US" dirty="0"/>
          </a:p>
        </p:txBody>
      </p:sp>
      <p:sp>
        <p:nvSpPr>
          <p:cNvPr id="3" name="Content Placeholder 2"/>
          <p:cNvSpPr>
            <a:spLocks noGrp="1"/>
          </p:cNvSpPr>
          <p:nvPr>
            <p:ph idx="1"/>
          </p:nvPr>
        </p:nvSpPr>
        <p:spPr>
          <a:xfrm>
            <a:off x="457200" y="1774825"/>
            <a:ext cx="8458200" cy="4625975"/>
          </a:xfrm>
        </p:spPr>
        <p:txBody>
          <a:bodyPr/>
          <a:lstStyle/>
          <a:p>
            <a:r>
              <a:rPr lang="en-US" sz="2400" b="1" dirty="0" smtClean="0"/>
              <a:t>Does the candidate have the potential to develop as an independent and productive researcher?</a:t>
            </a:r>
          </a:p>
          <a:p>
            <a:r>
              <a:rPr lang="en-US" sz="2400" b="1" dirty="0" smtClean="0"/>
              <a:t>Are the candidate's prior training and research experience appropriate for this award?</a:t>
            </a:r>
          </a:p>
          <a:p>
            <a:r>
              <a:rPr lang="en-US" sz="2400" b="1" dirty="0" smtClean="0"/>
              <a:t>Is the candidate’s academic, clinical (if relevant), and research record of high quality?</a:t>
            </a:r>
          </a:p>
          <a:p>
            <a:r>
              <a:rPr lang="en-US" sz="2400" b="1" dirty="0" smtClean="0"/>
              <a:t>Is there evidence of the candidate’s commitment to meeting the program objectives to become an independent investigator in research?</a:t>
            </a:r>
          </a:p>
          <a:p>
            <a:r>
              <a:rPr lang="en-US" sz="2400" b="1" dirty="0" smtClean="0"/>
              <a:t>Do the letters of reference address the above review criteria, and do they provide evidence that the candidate has a high potential for becoming an independent investigator?</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152400"/>
            <a:ext cx="8229600" cy="1143000"/>
          </a:xfrm>
        </p:spPr>
        <p:txBody>
          <a:bodyPr wrap="square" tIns="45720" rIns="91440" bIns="45720" numCol="1" anchorCtr="0" compatLnSpc="1">
            <a:prstTxWarp prst="textNoShape">
              <a:avLst/>
            </a:prstTxWarp>
            <a:normAutofit/>
          </a:bodyPr>
          <a:lstStyle/>
          <a:p>
            <a:pPr algn="ctr" eaLnBrk="1" hangingPunct="1">
              <a:defRPr/>
            </a:pPr>
            <a:r>
              <a:rPr lang="en-US" sz="36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Career Development Activities</a:t>
            </a:r>
            <a:r>
              <a:rPr lang="en-US" sz="2800" u="sng" dirty="0" smtClean="0"/>
              <a:t/>
            </a:r>
            <a:br>
              <a:rPr lang="en-US" sz="2800" u="sng" dirty="0" smtClean="0"/>
            </a:br>
            <a:r>
              <a:rPr lang="en-US" sz="2800" i="1" dirty="0" smtClean="0">
                <a:solidFill>
                  <a:srgbClr val="00B0F0"/>
                </a:solidFill>
                <a:latin typeface="Arial" pitchFamily="34" charset="0"/>
                <a:cs typeface="Arial" pitchFamily="34" charset="0"/>
              </a:rPr>
              <a:t>Education and Activities</a:t>
            </a:r>
            <a:endParaRPr lang="en-US" sz="2800" i="1" u="sng" dirty="0" smtClean="0">
              <a:solidFill>
                <a:srgbClr val="00B0F0"/>
              </a:solidFill>
              <a:latin typeface="Arial" pitchFamily="34" charset="0"/>
              <a:cs typeface="Arial" pitchFamily="34" charset="0"/>
            </a:endParaRPr>
          </a:p>
        </p:txBody>
      </p:sp>
      <p:pic>
        <p:nvPicPr>
          <p:cNvPr id="716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0"/>
            <a:ext cx="8925443" cy="4528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663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427038"/>
            <a:ext cx="8229600" cy="868362"/>
          </a:xfrm>
        </p:spPr>
        <p:txBody>
          <a:bodyPr wrap="square" tIns="45720" rIns="91440" bIns="45720" numCol="1" anchorCtr="0" compatLnSpc="1">
            <a:prstTxWarp prst="textNoShape">
              <a:avLst/>
            </a:prstTxWarp>
            <a:noAutofit/>
          </a:bodyPr>
          <a:lstStyle/>
          <a:p>
            <a:pPr algn="ctr" eaLnBrk="1" hangingPunct="1">
              <a:defRPr/>
            </a:pPr>
            <a:r>
              <a:rPr lang="en-US" sz="28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Timeline of Career Development Activities During Award Period</a:t>
            </a:r>
            <a:r>
              <a:rPr lang="en-US" sz="2800" u="sng" dirty="0" smtClean="0"/>
              <a:t/>
            </a:r>
            <a:br>
              <a:rPr lang="en-US" sz="2800" u="sng" dirty="0" smtClean="0"/>
            </a:br>
            <a:endParaRPr lang="en-US" sz="2800" u="sng" dirty="0" smtClean="0">
              <a:solidFill>
                <a:srgbClr val="6600CC"/>
              </a:solidFill>
              <a:latin typeface="Aharoni" pitchFamily="2" charset="-79"/>
              <a:cs typeface="Aharoni" pitchFamily="2" charset="-79"/>
            </a:endParaRPr>
          </a:p>
        </p:txBody>
      </p:sp>
      <p:pic>
        <p:nvPicPr>
          <p:cNvPr id="727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709" y="1295400"/>
            <a:ext cx="8853179" cy="470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6172200"/>
            <a:ext cx="8458200" cy="338554"/>
          </a:xfrm>
          <a:prstGeom prst="rect">
            <a:avLst/>
          </a:prstGeom>
          <a:noFill/>
        </p:spPr>
        <p:txBody>
          <a:bodyPr wrap="square" rtlCol="0">
            <a:spAutoFit/>
          </a:bodyPr>
          <a:lstStyle/>
          <a:p>
            <a:r>
              <a:rPr lang="en-US" sz="1600" i="1" dirty="0" smtClean="0"/>
              <a:t>Weakness noted:  no specific details of the intended publications</a:t>
            </a:r>
            <a:endParaRPr lang="en-US" sz="1600" i="1" dirty="0"/>
          </a:p>
        </p:txBody>
      </p:sp>
    </p:spTree>
    <p:extLst>
      <p:ext uri="{BB962C8B-B14F-4D97-AF65-F5344CB8AC3E}">
        <p14:creationId xmlns:p14="http://schemas.microsoft.com/office/powerpoint/2010/main" val="22726455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pPr algn="ctr"/>
            <a:r>
              <a:rPr lang="en-US" sz="2400" dirty="0" smtClean="0">
                <a:solidFill>
                  <a:srgbClr val="FFC000"/>
                </a:solidFill>
                <a:latin typeface="Arial" pitchFamily="34" charset="0"/>
                <a:cs typeface="Arial" pitchFamily="34" charset="0"/>
              </a:rPr>
              <a:t>A timeline that pulls together the training and research</a:t>
            </a:r>
            <a:endParaRPr lang="en-US" sz="2400" dirty="0">
              <a:solidFill>
                <a:srgbClr val="FFC000"/>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l="24012" t="11458" r="22108" b="6250"/>
          <a:stretch>
            <a:fillRect/>
          </a:stretch>
        </p:blipFill>
        <p:spPr bwMode="auto">
          <a:xfrm>
            <a:off x="838200" y="838200"/>
            <a:ext cx="70104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Criteria for Career Goals</a:t>
            </a:r>
            <a:endParaRPr lang="en-US" dirty="0"/>
          </a:p>
        </p:txBody>
      </p:sp>
      <p:sp>
        <p:nvSpPr>
          <p:cNvPr id="3" name="Content Placeholder 2"/>
          <p:cNvSpPr>
            <a:spLocks noGrp="1"/>
          </p:cNvSpPr>
          <p:nvPr>
            <p:ph idx="1"/>
          </p:nvPr>
        </p:nvSpPr>
        <p:spPr/>
        <p:txBody>
          <a:bodyPr/>
          <a:lstStyle/>
          <a:p>
            <a:r>
              <a:rPr lang="en-US" sz="2400" b="1" dirty="0" smtClean="0"/>
              <a:t>What is the likelihood that the plan will contribute substantially to the scientific development of the candidate and lead to scientific independence?</a:t>
            </a:r>
          </a:p>
          <a:p>
            <a:r>
              <a:rPr lang="en-US" sz="2400" b="1" dirty="0" smtClean="0"/>
              <a:t>Are the candidate’s prior training and research experience appropriate for this award?</a:t>
            </a:r>
          </a:p>
          <a:p>
            <a:r>
              <a:rPr lang="en-US" sz="2400" b="1" dirty="0" smtClean="0"/>
              <a:t>Are the content, scope, phasing, and duration of the career development plan appropriate when considered in the context of prior training/research experience and the stated training and research objectives for achieving research independence?</a:t>
            </a:r>
          </a:p>
          <a:p>
            <a:r>
              <a:rPr lang="en-US" sz="2400" b="1" dirty="0" smtClean="0"/>
              <a:t>Are there adequate plans for monitoring and evaluating the candidate’s research and career development progress?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19200" y="206761"/>
            <a:ext cx="6629400" cy="6371245"/>
          </a:xfrm>
          <a:prstGeom prst="rect">
            <a:avLst/>
          </a:prstGeom>
        </p:spPr>
      </p:pic>
    </p:spTree>
    <p:extLst>
      <p:ext uri="{BB962C8B-B14F-4D97-AF65-F5344CB8AC3E}">
        <p14:creationId xmlns:p14="http://schemas.microsoft.com/office/powerpoint/2010/main" val="3106057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Mentors – a key component of the Career Development</a:t>
            </a:r>
            <a:endParaRPr lang="en-US" dirty="0"/>
          </a:p>
        </p:txBody>
      </p:sp>
      <p:pic>
        <p:nvPicPr>
          <p:cNvPr id="2050" name="Picture 2" descr="https://s3.amazonaws.com/assets.ngin.com/attachments/photo/6443/4152/Mentoring-wht1_large.jpg"/>
          <p:cNvPicPr>
            <a:picLocks noChangeAspect="1" noChangeArrowheads="1"/>
          </p:cNvPicPr>
          <p:nvPr/>
        </p:nvPicPr>
        <p:blipFill>
          <a:blip r:embed="rId2" cstate="print"/>
          <a:srcRect/>
          <a:stretch>
            <a:fillRect/>
          </a:stretch>
        </p:blipFill>
        <p:spPr bwMode="auto">
          <a:xfrm>
            <a:off x="533400" y="1524000"/>
            <a:ext cx="7906002" cy="52578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pPr algn="ctr"/>
            <a:r>
              <a:rPr lang="en-US" sz="22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Mentor’s letter should tie in with their Personal Statement and with the Career Development Plan and with the research</a:t>
            </a:r>
            <a:endParaRPr lang="en-US" sz="2200"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l="18155" t="11458" r="15666" b="6250"/>
          <a:stretch>
            <a:fillRect/>
          </a:stretch>
        </p:blipFill>
        <p:spPr bwMode="auto">
          <a:xfrm>
            <a:off x="228600" y="914400"/>
            <a:ext cx="86106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267" r="1002"/>
          <a:stretch>
            <a:fillRect/>
          </a:stretch>
        </p:blipFill>
        <p:spPr bwMode="auto">
          <a:xfrm>
            <a:off x="228600" y="1636987"/>
            <a:ext cx="8749862" cy="445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Grp="1" noChangeArrowheads="1"/>
          </p:cNvSpPr>
          <p:nvPr>
            <p:ph type="title"/>
          </p:nvPr>
        </p:nvSpPr>
        <p:spPr bwMode="auto"/>
        <p:txBody>
          <a:bodyPr wrap="square" tIns="45720" rIns="91440" bIns="45720" numCol="1" anchorCtr="0" compatLnSpc="1">
            <a:prstTxWarp prst="textNoShape">
              <a:avLst/>
            </a:prstTxWarp>
            <a:normAutofit/>
          </a:bodyPr>
          <a:lstStyle/>
          <a:p>
            <a:pPr algn="ctr" eaLnBrk="1" hangingPunct="1">
              <a:defRPr/>
            </a:pPr>
            <a:r>
              <a:rPr lang="en-US" sz="36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Career Development Activities </a:t>
            </a:r>
            <a:r>
              <a:rPr lang="en-US" sz="2800" u="sng" dirty="0" smtClean="0"/>
              <a:t/>
            </a:r>
            <a:br>
              <a:rPr lang="en-US" sz="2800" u="sng" dirty="0" smtClean="0"/>
            </a:br>
            <a:r>
              <a:rPr lang="en-US" sz="2800" i="1" dirty="0" smtClean="0">
                <a:solidFill>
                  <a:srgbClr val="00B050"/>
                </a:solidFill>
                <a:latin typeface="Arial" pitchFamily="34" charset="0"/>
                <a:cs typeface="Arial" pitchFamily="34" charset="0"/>
              </a:rPr>
              <a:t>Mentors and Mentoring Committee</a:t>
            </a:r>
            <a:endParaRPr lang="en-US" sz="2800" i="1" u="sng" dirty="0" smtClean="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5779692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4011" t="12500" r="22108" b="5208"/>
          <a:stretch>
            <a:fillRect/>
          </a:stretch>
        </p:blipFill>
        <p:spPr bwMode="auto">
          <a:xfrm>
            <a:off x="1219200" y="838200"/>
            <a:ext cx="7010400" cy="6019800"/>
          </a:xfrm>
          <a:prstGeom prst="rect">
            <a:avLst/>
          </a:prstGeom>
          <a:noFill/>
          <a:ln w="9525">
            <a:noFill/>
            <a:miter lim="800000"/>
            <a:headEnd/>
            <a:tailEnd/>
          </a:ln>
        </p:spPr>
      </p:pic>
      <p:sp>
        <p:nvSpPr>
          <p:cNvPr id="5" name="TextBox 4"/>
          <p:cNvSpPr txBox="1"/>
          <p:nvPr/>
        </p:nvSpPr>
        <p:spPr>
          <a:xfrm>
            <a:off x="0" y="228600"/>
            <a:ext cx="9324027" cy="369332"/>
          </a:xfrm>
          <a:prstGeom prst="rect">
            <a:avLst/>
          </a:prstGeom>
          <a:noFill/>
        </p:spPr>
        <p:txBody>
          <a:bodyPr wrap="none" rtlCol="0">
            <a:spAutoFit/>
          </a:bodyPr>
          <a:lstStyle/>
          <a:p>
            <a:r>
              <a:rPr lang="en-US"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The mentor’s Personal Statement should mention their qualifications as a </a:t>
            </a:r>
            <a:r>
              <a:rPr lang="en-US" b="1" u="sng"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MENTOR</a:t>
            </a:r>
            <a:endParaRPr lang="en-US" b="1" u="sng"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Oval 5"/>
          <p:cNvSpPr/>
          <p:nvPr/>
        </p:nvSpPr>
        <p:spPr>
          <a:xfrm>
            <a:off x="1524000" y="4038600"/>
            <a:ext cx="6553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Criteria for Mentors</a:t>
            </a:r>
            <a:endParaRPr lang="en-US" dirty="0"/>
          </a:p>
        </p:txBody>
      </p:sp>
      <p:sp>
        <p:nvSpPr>
          <p:cNvPr id="3" name="Content Placeholder 2"/>
          <p:cNvSpPr>
            <a:spLocks noGrp="1"/>
          </p:cNvSpPr>
          <p:nvPr>
            <p:ph idx="1"/>
          </p:nvPr>
        </p:nvSpPr>
        <p:spPr>
          <a:xfrm>
            <a:off x="228600" y="1524000"/>
            <a:ext cx="8686800" cy="4625975"/>
          </a:xfrm>
        </p:spPr>
        <p:txBody>
          <a:bodyPr/>
          <a:lstStyle/>
          <a:p>
            <a:r>
              <a:rPr lang="en-US" sz="2000" b="1" dirty="0" smtClean="0"/>
              <a:t>Are the qualifications of the mentor(s) in the area of the proposed research appropriate?</a:t>
            </a:r>
          </a:p>
          <a:p>
            <a:r>
              <a:rPr lang="en-US" sz="2000" b="1" dirty="0" smtClean="0"/>
              <a:t>Do(</a:t>
            </a:r>
            <a:r>
              <a:rPr lang="en-US" sz="2000" b="1" dirty="0" err="1" smtClean="0"/>
              <a:t>es</a:t>
            </a:r>
            <a:r>
              <a:rPr lang="en-US" sz="2000" b="1" dirty="0" smtClean="0"/>
              <a:t>) the mentor(s) adequately address the candidate’s potential and his/her strengths and areas needing improvement?</a:t>
            </a:r>
          </a:p>
          <a:p>
            <a:r>
              <a:rPr lang="en-US" sz="2000" b="1" dirty="0" smtClean="0"/>
              <a:t>Is there adequate description of the quality and extent of the mentor’s proposed role in providing guidance and advice to the candidate?</a:t>
            </a:r>
          </a:p>
          <a:p>
            <a:r>
              <a:rPr lang="en-US" sz="2000" b="1" dirty="0" smtClean="0"/>
              <a:t>Is the mentor’s description of the elements of the research career development activities, including formal course work adequate?</a:t>
            </a:r>
          </a:p>
          <a:p>
            <a:r>
              <a:rPr lang="en-US" sz="2000" b="1" dirty="0" smtClean="0"/>
              <a:t>Is there evidence of the mentor’s, consultant’s and/or collaborator’s previous experience in fostering the development of independent investigators?</a:t>
            </a:r>
          </a:p>
          <a:p>
            <a:r>
              <a:rPr lang="en-US" sz="2000" b="1" dirty="0" smtClean="0"/>
              <a:t>Is there evidence of the mentor’s current research productivity and peer-reviewed support?</a:t>
            </a:r>
          </a:p>
          <a:p>
            <a:r>
              <a:rPr lang="en-US" sz="2000" b="1" dirty="0" smtClean="0"/>
              <a:t>Is active/pending support for the proposed research project appropriate and adequate?</a:t>
            </a:r>
          </a:p>
          <a:p>
            <a:r>
              <a:rPr lang="en-US" sz="2000" b="1" dirty="0" smtClean="0"/>
              <a:t>Are there adequate plans for monitoring and evaluating the career development </a:t>
            </a:r>
            <a:r>
              <a:rPr lang="en-US" sz="2000" b="1" dirty="0" err="1" smtClean="0"/>
              <a:t>awardee’s</a:t>
            </a:r>
            <a:r>
              <a:rPr lang="en-US" sz="2000" b="1" dirty="0" smtClean="0"/>
              <a:t> progress toward independence?</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sz="6000" dirty="0" smtClean="0">
                <a:solidFill>
                  <a:srgbClr val="00B0F0"/>
                </a:solidFill>
                <a:latin typeface="Arial" pitchFamily="34" charset="0"/>
                <a:cs typeface="Arial" pitchFamily="34" charset="0"/>
              </a:rPr>
              <a:t>Edit, edit, edit!</a:t>
            </a:r>
            <a:endParaRPr lang="en-US" sz="6000" dirty="0">
              <a:solidFill>
                <a:srgbClr val="00B0F0"/>
              </a:solidFill>
              <a:latin typeface="Arial" pitchFamily="34" charset="0"/>
              <a:cs typeface="Arial" pitchFamily="34" charset="0"/>
            </a:endParaRPr>
          </a:p>
        </p:txBody>
      </p:sp>
      <p:pic>
        <p:nvPicPr>
          <p:cNvPr id="78850" name="Picture 2" descr="http://sites.laverne.edu/sponsored-research/files/2011/01/Text-Editing.jpg"/>
          <p:cNvPicPr>
            <a:picLocks noChangeAspect="1" noChangeArrowheads="1"/>
          </p:cNvPicPr>
          <p:nvPr/>
        </p:nvPicPr>
        <p:blipFill>
          <a:blip r:embed="rId2" cstate="print"/>
          <a:srcRect/>
          <a:stretch>
            <a:fillRect/>
          </a:stretch>
        </p:blipFill>
        <p:spPr bwMode="auto">
          <a:xfrm>
            <a:off x="853536" y="1219200"/>
            <a:ext cx="7452264" cy="49371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K Awards</a:t>
            </a:r>
            <a:endParaRPr lang="en-US" dirty="0"/>
          </a:p>
        </p:txBody>
      </p:sp>
      <p:sp>
        <p:nvSpPr>
          <p:cNvPr id="3" name="Content Placeholder 2"/>
          <p:cNvSpPr>
            <a:spLocks noGrp="1"/>
          </p:cNvSpPr>
          <p:nvPr>
            <p:ph idx="1"/>
          </p:nvPr>
        </p:nvSpPr>
        <p:spPr>
          <a:xfrm>
            <a:off x="457200" y="2865210"/>
            <a:ext cx="8229600" cy="2925549"/>
          </a:xfrm>
        </p:spPr>
        <p:txBody>
          <a:bodyPr>
            <a:normAutofit/>
          </a:bodyPr>
          <a:lstStyle/>
          <a:p>
            <a:endParaRPr lang="en-US" dirty="0" smtClean="0"/>
          </a:p>
          <a:p>
            <a:r>
              <a:rPr lang="en-US" dirty="0" smtClean="0"/>
              <a:t>There are 14 different types of K awards</a:t>
            </a:r>
          </a:p>
          <a:p>
            <a:r>
              <a:rPr lang="en-US" b="1" dirty="0" smtClean="0"/>
              <a:t>Mentored (KO1, KO8,KO7, K12, K23,K25 K99)</a:t>
            </a:r>
          </a:p>
          <a:p>
            <a:r>
              <a:rPr lang="en-US" dirty="0" smtClean="0"/>
              <a:t>Support clinicians and basic scientists</a:t>
            </a:r>
          </a:p>
        </p:txBody>
      </p:sp>
    </p:spTree>
    <p:extLst>
      <p:ext uri="{BB962C8B-B14F-4D97-AF65-F5344CB8AC3E}">
        <p14:creationId xmlns:p14="http://schemas.microsoft.com/office/powerpoint/2010/main" val="2107470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chemeClr val="accent1">
                    <a:satMod val="150000"/>
                  </a:schemeClr>
                </a:solidFill>
              </a:rPr>
              <a:t>NIH Career Development Awards</a:t>
            </a:r>
            <a:endParaRPr lang="en-US" dirty="0">
              <a:solidFill>
                <a:schemeClr val="accent1">
                  <a:satMod val="150000"/>
                </a:schemeClr>
              </a:solidFill>
            </a:endParaRPr>
          </a:p>
        </p:txBody>
      </p:sp>
      <p:sp>
        <p:nvSpPr>
          <p:cNvPr id="12291" name="Content Placeholder 2"/>
          <p:cNvSpPr>
            <a:spLocks noGrp="1"/>
          </p:cNvSpPr>
          <p:nvPr>
            <p:ph idx="1"/>
          </p:nvPr>
        </p:nvSpPr>
        <p:spPr/>
        <p:txBody>
          <a:bodyPr/>
          <a:lstStyle/>
          <a:p>
            <a:pPr eaLnBrk="1" hangingPunct="1"/>
            <a:r>
              <a:rPr lang="en-US" dirty="0" smtClean="0"/>
              <a:t>Lead to independent research career</a:t>
            </a:r>
          </a:p>
          <a:p>
            <a:pPr eaLnBrk="1" hangingPunct="1"/>
            <a:r>
              <a:rPr lang="en-US" dirty="0" smtClean="0"/>
              <a:t>Provide additional training and intense mentoring; strong mentor key to success</a:t>
            </a:r>
          </a:p>
          <a:p>
            <a:pPr eaLnBrk="1" hangingPunct="1"/>
            <a:r>
              <a:rPr lang="en-US" dirty="0" smtClean="0"/>
              <a:t>Provide 3-5 years of partial salary support and limited research funding</a:t>
            </a:r>
          </a:p>
        </p:txBody>
      </p:sp>
    </p:spTree>
    <p:extLst>
      <p:ext uri="{BB962C8B-B14F-4D97-AF65-F5344CB8AC3E}">
        <p14:creationId xmlns:p14="http://schemas.microsoft.com/office/powerpoint/2010/main" val="2722488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19603" y="887581"/>
            <a:ext cx="8458348" cy="4743915"/>
          </a:xfrm>
          <a:prstGeom prst="rect">
            <a:avLst/>
          </a:prstGeom>
        </p:spPr>
      </p:pic>
      <p:sp>
        <p:nvSpPr>
          <p:cNvPr id="3" name="TextBox 2"/>
          <p:cNvSpPr txBox="1"/>
          <p:nvPr/>
        </p:nvSpPr>
        <p:spPr>
          <a:xfrm>
            <a:off x="2436434" y="5671957"/>
            <a:ext cx="3014570" cy="338554"/>
          </a:xfrm>
          <a:prstGeom prst="rect">
            <a:avLst/>
          </a:prstGeom>
          <a:noFill/>
        </p:spPr>
        <p:txBody>
          <a:bodyPr wrap="square" rtlCol="0">
            <a:spAutoFit/>
          </a:bodyPr>
          <a:lstStyle/>
          <a:p>
            <a:r>
              <a:rPr lang="en-US" sz="1600" dirty="0">
                <a:hlinkClick r:id="rId3"/>
              </a:rPr>
              <a:t>https://researchtraining.nih.gov</a:t>
            </a:r>
            <a:r>
              <a:rPr lang="en-US" sz="1600" dirty="0"/>
              <a:t>   </a:t>
            </a:r>
          </a:p>
        </p:txBody>
      </p:sp>
    </p:spTree>
    <p:extLst>
      <p:ext uri="{BB962C8B-B14F-4D97-AF65-F5344CB8AC3E}">
        <p14:creationId xmlns:p14="http://schemas.microsoft.com/office/powerpoint/2010/main" val="2969109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304800"/>
            <a:ext cx="7543800" cy="857250"/>
          </a:xfrm>
        </p:spPr>
        <p:txBody>
          <a:bodyPr>
            <a:noAutofit/>
          </a:bodyPr>
          <a:lstStyle/>
          <a:p>
            <a:pPr>
              <a:defRPr/>
            </a:pPr>
            <a:r>
              <a:rPr lang="en-US" sz="3200" dirty="0">
                <a:solidFill>
                  <a:srgbClr val="FFC000"/>
                </a:solidFill>
              </a:rPr>
              <a:t>KO8: Mentored Clinical Scientist Research Career Development Award</a:t>
            </a:r>
          </a:p>
        </p:txBody>
      </p:sp>
      <p:sp>
        <p:nvSpPr>
          <p:cNvPr id="20483" name="Content Placeholder 2"/>
          <p:cNvSpPr>
            <a:spLocks noGrp="1"/>
          </p:cNvSpPr>
          <p:nvPr>
            <p:ph idx="1"/>
          </p:nvPr>
        </p:nvSpPr>
        <p:spPr>
          <a:xfrm>
            <a:off x="1543050" y="2022872"/>
            <a:ext cx="6172200" cy="3394472"/>
          </a:xfrm>
        </p:spPr>
        <p:txBody>
          <a:bodyPr/>
          <a:lstStyle/>
          <a:p>
            <a:pPr>
              <a:buFont typeface="Wingdings 2" pitchFamily="18" charset="2"/>
              <a:buNone/>
            </a:pPr>
            <a:r>
              <a:rPr lang="en-US" dirty="0" smtClean="0"/>
              <a:t>	</a:t>
            </a:r>
            <a:r>
              <a:rPr lang="en-US" sz="2100" b="1" i="1" dirty="0"/>
              <a:t>Purpose: prepare qualified individuals for independent research careers in health related research/translational research</a:t>
            </a:r>
          </a:p>
          <a:p>
            <a:pPr>
              <a:buFont typeface="Wingdings 2" pitchFamily="18" charset="2"/>
              <a:buNone/>
            </a:pPr>
            <a:endParaRPr lang="en-US" sz="2100" b="1" i="1" dirty="0"/>
          </a:p>
        </p:txBody>
      </p:sp>
      <p:sp>
        <p:nvSpPr>
          <p:cNvPr id="11" name="TextBox 10"/>
          <p:cNvSpPr txBox="1"/>
          <p:nvPr/>
        </p:nvSpPr>
        <p:spPr>
          <a:xfrm>
            <a:off x="3600450" y="3086101"/>
            <a:ext cx="4343400" cy="2031325"/>
          </a:xfrm>
          <a:prstGeom prst="rect">
            <a:avLst/>
          </a:prstGeom>
          <a:noFill/>
        </p:spPr>
        <p:txBody>
          <a:bodyPr>
            <a:spAutoFit/>
          </a:bodyPr>
          <a:lstStyle/>
          <a:p>
            <a:pPr fontAlgn="base">
              <a:spcBef>
                <a:spcPct val="0"/>
              </a:spcBef>
              <a:spcAft>
                <a:spcPct val="0"/>
              </a:spcAft>
              <a:buFont typeface="Arial" pitchFamily="34" charset="0"/>
              <a:buChar char="•"/>
              <a:defRPr/>
            </a:pPr>
            <a:endParaRPr lang="en-US" dirty="0">
              <a:solidFill>
                <a:prstClr val="black"/>
              </a:solidFill>
            </a:endParaRPr>
          </a:p>
          <a:p>
            <a:pPr fontAlgn="base">
              <a:spcBef>
                <a:spcPct val="0"/>
              </a:spcBef>
              <a:spcAft>
                <a:spcPct val="0"/>
              </a:spcAft>
              <a:buFont typeface="Arial" pitchFamily="34" charset="0"/>
              <a:buChar char="•"/>
              <a:defRPr/>
            </a:pPr>
            <a:endParaRPr lang="en-US" dirty="0">
              <a:solidFill>
                <a:prstClr val="black"/>
              </a:solidFill>
            </a:endParaRPr>
          </a:p>
          <a:p>
            <a:pPr fontAlgn="base">
              <a:spcBef>
                <a:spcPct val="0"/>
              </a:spcBef>
              <a:spcAft>
                <a:spcPct val="0"/>
              </a:spcAft>
              <a:buFont typeface="Arial" pitchFamily="34" charset="0"/>
              <a:buChar char="•"/>
              <a:defRPr/>
            </a:pPr>
            <a:r>
              <a:rPr lang="en-US" sz="2400" dirty="0">
                <a:solidFill>
                  <a:prstClr val="black"/>
                </a:solidFill>
              </a:rPr>
              <a:t>Some postgraduate training   essential</a:t>
            </a:r>
          </a:p>
          <a:p>
            <a:pPr fontAlgn="base">
              <a:spcBef>
                <a:spcPct val="0"/>
              </a:spcBef>
              <a:spcAft>
                <a:spcPct val="0"/>
              </a:spcAft>
              <a:buFont typeface="Arial" pitchFamily="34" charset="0"/>
              <a:buChar char="•"/>
              <a:defRPr/>
            </a:pPr>
            <a:r>
              <a:rPr lang="en-US" sz="2400" dirty="0">
                <a:solidFill>
                  <a:prstClr val="black"/>
                </a:solidFill>
              </a:rPr>
              <a:t>Clinical doctoral degree</a:t>
            </a:r>
          </a:p>
          <a:p>
            <a:pPr fontAlgn="base">
              <a:spcBef>
                <a:spcPct val="0"/>
              </a:spcBef>
              <a:spcAft>
                <a:spcPct val="0"/>
              </a:spcAft>
              <a:defRPr/>
            </a:pPr>
            <a:endParaRPr lang="en-US" dirty="0">
              <a:solidFill>
                <a:prstClr val="black"/>
              </a:solidFill>
            </a:endParaRPr>
          </a:p>
        </p:txBody>
      </p:sp>
      <p:pic>
        <p:nvPicPr>
          <p:cNvPr id="20485" name="Picture 2" descr="http://www.rotaryfirst100.org/philosophy/images/scienti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528" y="3373325"/>
            <a:ext cx="22907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3930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otalTime>12306</TotalTime>
  <Words>1914</Words>
  <Application>Microsoft Office PowerPoint</Application>
  <PresentationFormat>On-screen Show (4:3)</PresentationFormat>
  <Paragraphs>255</Paragraphs>
  <Slides>55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Aharoni</vt:lpstr>
      <vt:lpstr>Arial</vt:lpstr>
      <vt:lpstr>Calibri</vt:lpstr>
      <vt:lpstr>Corbel</vt:lpstr>
      <vt:lpstr>Times New Roman</vt:lpstr>
      <vt:lpstr>Wingdings</vt:lpstr>
      <vt:lpstr>Wingdings 2</vt:lpstr>
      <vt:lpstr>Wingdings 3</vt:lpstr>
      <vt:lpstr>Module</vt:lpstr>
      <vt:lpstr> Writing a Successful Career Development (K) Award      Paula Gregory, PhD   LSUHSC School of Medicine                       </vt:lpstr>
      <vt:lpstr>K= Career Development </vt:lpstr>
      <vt:lpstr>Advantages to Participating in K Award Program</vt:lpstr>
      <vt:lpstr>PowerPoint Presentation</vt:lpstr>
      <vt:lpstr>PowerPoint Presentation</vt:lpstr>
      <vt:lpstr>Types of K Awards</vt:lpstr>
      <vt:lpstr>NIH Career Development Awards</vt:lpstr>
      <vt:lpstr>PowerPoint Presentation</vt:lpstr>
      <vt:lpstr>KO8: Mentored Clinical Scientist Research Career Development Award</vt:lpstr>
      <vt:lpstr>K23: Mentored Patient-Oriented  Research Career Development Award</vt:lpstr>
      <vt:lpstr>Eligibility Criteria for K Awards</vt:lpstr>
      <vt:lpstr>Other Career Development Awards</vt:lpstr>
      <vt:lpstr>Our Best Advice</vt:lpstr>
      <vt:lpstr>Tip #1: Use the Most Recent Instructions</vt:lpstr>
      <vt:lpstr>PowerPoint Presentation</vt:lpstr>
      <vt:lpstr>Anatomy of a K Award</vt:lpstr>
      <vt:lpstr>The Candidate : Applicant's Background and Goals for Fellowship Training</vt:lpstr>
      <vt:lpstr>Candidate’s Background</vt:lpstr>
      <vt:lpstr>Career Goals and Objectives</vt:lpstr>
      <vt:lpstr>Career Development Activities During Award Period</vt:lpstr>
      <vt:lpstr>Training in the Responsible Conduct of Research (RCR)- for clinical research grants</vt:lpstr>
      <vt:lpstr>Training in the Responsible Conduct of Research (RCR)- for clinical research grants</vt:lpstr>
      <vt:lpstr>Institutional Commitment to Candidate’s Research Career Development (Cont’d)</vt:lpstr>
      <vt:lpstr>Statement by Mentor  </vt:lpstr>
      <vt:lpstr>Statements by Mentors, Co-Mentors, and Collaborators (Cont’d)</vt:lpstr>
      <vt:lpstr>PowerPoint Presentation</vt:lpstr>
      <vt:lpstr>Research Plan to include</vt:lpstr>
      <vt:lpstr>Research Plan Advice </vt:lpstr>
      <vt:lpstr>Research Plan Approach  </vt:lpstr>
      <vt:lpstr>Research Plan Approach  </vt:lpstr>
      <vt:lpstr>PowerPoint Presentation</vt:lpstr>
      <vt:lpstr>NIH salary contribution  </vt:lpstr>
      <vt:lpstr>PowerPoint Presentation</vt:lpstr>
      <vt:lpstr>PowerPoint Presentation</vt:lpstr>
      <vt:lpstr>Common mistakes</vt:lpstr>
      <vt:lpstr>Timeline</vt:lpstr>
      <vt:lpstr>PowerPoint Presentation</vt:lpstr>
      <vt:lpstr>PowerPoint Presentation</vt:lpstr>
      <vt:lpstr>PowerPoint Presentation</vt:lpstr>
      <vt:lpstr>The Career Development Plan</vt:lpstr>
      <vt:lpstr>Career Goals and Objectives</vt:lpstr>
      <vt:lpstr>Candidate Information</vt:lpstr>
      <vt:lpstr>PowerPoint Presentation</vt:lpstr>
      <vt:lpstr>Career Development Activities  Education and Activities</vt:lpstr>
      <vt:lpstr>Review Criteria for the Candidate</vt:lpstr>
      <vt:lpstr>Career Development Activities Education and Activities</vt:lpstr>
      <vt:lpstr>Timeline of Career Development Activities During Award Period </vt:lpstr>
      <vt:lpstr>A timeline that pulls together the training and research</vt:lpstr>
      <vt:lpstr>Review Criteria for Career Goals</vt:lpstr>
      <vt:lpstr>Mentors – a key component of the Career Development</vt:lpstr>
      <vt:lpstr>Mentor’s letter should tie in with their Personal Statement and with the Career Development Plan and with the research</vt:lpstr>
      <vt:lpstr>Career Development Activities  Mentors and Mentoring Committee</vt:lpstr>
      <vt:lpstr>PowerPoint Presentation</vt:lpstr>
      <vt:lpstr>Review Criteria for Mentors</vt:lpstr>
      <vt:lpstr>Edit, edit, edit!</vt:lpstr>
    </vt:vector>
  </TitlesOfParts>
  <Company>Stony Brook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K Awards ?      Marie C. Gelato, MD,PhD         Distinguished Service Professor         Clinical Research Training Program Director</dc:title>
  <dc:creator>mgelato</dc:creator>
  <cp:lastModifiedBy>pgrego</cp:lastModifiedBy>
  <cp:revision>2908</cp:revision>
  <dcterms:created xsi:type="dcterms:W3CDTF">2011-05-19T19:51:03Z</dcterms:created>
  <dcterms:modified xsi:type="dcterms:W3CDTF">2017-12-05T15:32:01Z</dcterms:modified>
</cp:coreProperties>
</file>