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1" r:id="rId5"/>
    <p:sldId id="272" r:id="rId6"/>
    <p:sldId id="273" r:id="rId7"/>
    <p:sldId id="317" r:id="rId8"/>
    <p:sldId id="318" r:id="rId9"/>
    <p:sldId id="274" r:id="rId10"/>
    <p:sldId id="296" r:id="rId11"/>
    <p:sldId id="321" r:id="rId12"/>
    <p:sldId id="275" r:id="rId13"/>
    <p:sldId id="320" r:id="rId14"/>
    <p:sldId id="319" r:id="rId15"/>
    <p:sldId id="277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24" r:id="rId25"/>
    <p:sldId id="289" r:id="rId26"/>
    <p:sldId id="290" r:id="rId27"/>
    <p:sldId id="291" r:id="rId28"/>
    <p:sldId id="292" r:id="rId29"/>
    <p:sldId id="329" r:id="rId30"/>
    <p:sldId id="330" r:id="rId31"/>
    <p:sldId id="331" r:id="rId32"/>
    <p:sldId id="332" r:id="rId33"/>
    <p:sldId id="333" r:id="rId3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orient="horz" pos="1661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pos="388">
          <p15:clr>
            <a:srgbClr val="A4A3A4"/>
          </p15:clr>
        </p15:guide>
        <p15:guide id="5" pos="4195">
          <p15:clr>
            <a:srgbClr val="A4A3A4"/>
          </p15:clr>
        </p15:guide>
        <p15:guide id="6" pos="44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man, Rachel" initials="A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993300"/>
    <a:srgbClr val="DA291C"/>
    <a:srgbClr val="080808"/>
    <a:srgbClr val="003300"/>
    <a:srgbClr val="6600FF"/>
    <a:srgbClr val="996633"/>
    <a:srgbClr val="746661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8" autoAdjust="0"/>
    <p:restoredTop sz="76903" autoAdjust="0"/>
  </p:normalViewPr>
  <p:slideViewPr>
    <p:cSldViewPr>
      <p:cViewPr varScale="1">
        <p:scale>
          <a:sx n="96" d="100"/>
          <a:sy n="96" d="100"/>
        </p:scale>
        <p:origin x="1520" y="168"/>
      </p:cViewPr>
      <p:guideLst>
        <p:guide orient="horz" pos="595"/>
        <p:guide orient="horz" pos="1661"/>
        <p:guide orient="horz" pos="4156"/>
        <p:guide pos="388"/>
        <p:guide pos="4195"/>
        <p:guide pos="44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2FA12-7944-427D-BAA7-6451F0922BAC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E8718E29-E666-41D1-B7DD-444D79C761C3}">
      <dgm:prSet phldrT="[Text]" custT="1"/>
      <dgm:spPr/>
      <dgm:t>
        <a:bodyPr/>
        <a:lstStyle/>
        <a:p>
          <a:r>
            <a:rPr lang="en-US" sz="2800" dirty="0"/>
            <a:t>Does</a:t>
          </a:r>
        </a:p>
      </dgm:t>
    </dgm:pt>
    <dgm:pt modelId="{79E71147-3D14-4623-BFD9-B41C64B9D110}" type="parTrans" cxnId="{2348C24D-94BF-459B-86F9-9E64959991CA}">
      <dgm:prSet/>
      <dgm:spPr/>
      <dgm:t>
        <a:bodyPr/>
        <a:lstStyle/>
        <a:p>
          <a:endParaRPr lang="en-US"/>
        </a:p>
      </dgm:t>
    </dgm:pt>
    <dgm:pt modelId="{FEAD6292-EE70-4B94-920F-E8F103FD5280}" type="sibTrans" cxnId="{2348C24D-94BF-459B-86F9-9E64959991CA}">
      <dgm:prSet/>
      <dgm:spPr/>
      <dgm:t>
        <a:bodyPr/>
        <a:lstStyle/>
        <a:p>
          <a:endParaRPr lang="en-US"/>
        </a:p>
      </dgm:t>
    </dgm:pt>
    <dgm:pt modelId="{F5587062-7B30-40D9-8E5C-C07A4CE58AE0}">
      <dgm:prSet phldrT="[Text]" custT="1"/>
      <dgm:spPr/>
      <dgm:t>
        <a:bodyPr/>
        <a:lstStyle/>
        <a:p>
          <a:r>
            <a:rPr lang="en-US" sz="2800" dirty="0"/>
            <a:t>Shows how</a:t>
          </a:r>
        </a:p>
      </dgm:t>
    </dgm:pt>
    <dgm:pt modelId="{400DCE13-DE58-4CC1-8D5E-1A9CECF88418}" type="parTrans" cxnId="{89A8619F-0552-4FF7-84B8-4A2EDA2B3DE7}">
      <dgm:prSet/>
      <dgm:spPr/>
      <dgm:t>
        <a:bodyPr/>
        <a:lstStyle/>
        <a:p>
          <a:endParaRPr lang="en-US"/>
        </a:p>
      </dgm:t>
    </dgm:pt>
    <dgm:pt modelId="{62956900-7E7B-407B-84F1-7F431E9FD3AC}" type="sibTrans" cxnId="{89A8619F-0552-4FF7-84B8-4A2EDA2B3DE7}">
      <dgm:prSet/>
      <dgm:spPr/>
      <dgm:t>
        <a:bodyPr/>
        <a:lstStyle/>
        <a:p>
          <a:endParaRPr lang="en-US"/>
        </a:p>
      </dgm:t>
    </dgm:pt>
    <dgm:pt modelId="{C8A9C66E-9433-4449-BDB8-DD517E91A173}">
      <dgm:prSet phldrT="[Text]" custT="1"/>
      <dgm:spPr/>
      <dgm:t>
        <a:bodyPr/>
        <a:lstStyle/>
        <a:p>
          <a:r>
            <a:rPr lang="en-US" sz="2800" dirty="0"/>
            <a:t>Knows how</a:t>
          </a:r>
        </a:p>
      </dgm:t>
    </dgm:pt>
    <dgm:pt modelId="{C7484AB5-47D8-420A-B953-474E6C3427A5}" type="parTrans" cxnId="{B6629BC9-E701-4F3F-A8CE-2B5624A15AF6}">
      <dgm:prSet/>
      <dgm:spPr/>
      <dgm:t>
        <a:bodyPr/>
        <a:lstStyle/>
        <a:p>
          <a:endParaRPr lang="en-US"/>
        </a:p>
      </dgm:t>
    </dgm:pt>
    <dgm:pt modelId="{815245AF-0FB3-4A1E-8990-FCE6A4FAB0A0}" type="sibTrans" cxnId="{B6629BC9-E701-4F3F-A8CE-2B5624A15AF6}">
      <dgm:prSet/>
      <dgm:spPr/>
      <dgm:t>
        <a:bodyPr/>
        <a:lstStyle/>
        <a:p>
          <a:endParaRPr lang="en-US"/>
        </a:p>
      </dgm:t>
    </dgm:pt>
    <dgm:pt modelId="{EFAEC717-640E-4BCC-9028-03E70B8985A5}">
      <dgm:prSet phldrT="[Text]" custT="1"/>
      <dgm:spPr/>
      <dgm:t>
        <a:bodyPr/>
        <a:lstStyle/>
        <a:p>
          <a:r>
            <a:rPr lang="en-US" sz="2800" dirty="0"/>
            <a:t>Knows</a:t>
          </a:r>
        </a:p>
      </dgm:t>
    </dgm:pt>
    <dgm:pt modelId="{15ADF7CD-E0C1-4E64-9BB3-51BA256BAFEB}" type="parTrans" cxnId="{99039C32-6DC8-4B7E-A2AA-E0D2C2F0E7F6}">
      <dgm:prSet/>
      <dgm:spPr/>
      <dgm:t>
        <a:bodyPr/>
        <a:lstStyle/>
        <a:p>
          <a:endParaRPr lang="en-US"/>
        </a:p>
      </dgm:t>
    </dgm:pt>
    <dgm:pt modelId="{4F8412D3-CC4B-44CD-B2BC-6B2DF6EC50FB}" type="sibTrans" cxnId="{99039C32-6DC8-4B7E-A2AA-E0D2C2F0E7F6}">
      <dgm:prSet/>
      <dgm:spPr/>
      <dgm:t>
        <a:bodyPr/>
        <a:lstStyle/>
        <a:p>
          <a:endParaRPr lang="en-US"/>
        </a:p>
      </dgm:t>
    </dgm:pt>
    <dgm:pt modelId="{05704034-DEBE-4237-8B91-882D89FE1485}" type="pres">
      <dgm:prSet presAssocID="{2DF2FA12-7944-427D-BAA7-6451F0922BAC}" presName="Name0" presStyleCnt="0">
        <dgm:presLayoutVars>
          <dgm:dir/>
          <dgm:animLvl val="lvl"/>
          <dgm:resizeHandles val="exact"/>
        </dgm:presLayoutVars>
      </dgm:prSet>
      <dgm:spPr/>
    </dgm:pt>
    <dgm:pt modelId="{7608C3B3-9CBD-4102-84CB-2EF291D5AD6D}" type="pres">
      <dgm:prSet presAssocID="{E8718E29-E666-41D1-B7DD-444D79C761C3}" presName="Name8" presStyleCnt="0"/>
      <dgm:spPr/>
    </dgm:pt>
    <dgm:pt modelId="{5EA527DF-3B0C-413D-AD94-C3B5CA3A07D3}" type="pres">
      <dgm:prSet presAssocID="{E8718E29-E666-41D1-B7DD-444D79C761C3}" presName="level" presStyleLbl="node1" presStyleIdx="0" presStyleCnt="4">
        <dgm:presLayoutVars>
          <dgm:chMax val="1"/>
          <dgm:bulletEnabled val="1"/>
        </dgm:presLayoutVars>
      </dgm:prSet>
      <dgm:spPr/>
    </dgm:pt>
    <dgm:pt modelId="{71B91C16-425B-49FC-9997-D4EE1EC681D9}" type="pres">
      <dgm:prSet presAssocID="{E8718E29-E666-41D1-B7DD-444D79C761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C8003B-6CB2-4A1A-AA98-E3F909654150}" type="pres">
      <dgm:prSet presAssocID="{F5587062-7B30-40D9-8E5C-C07A4CE58AE0}" presName="Name8" presStyleCnt="0"/>
      <dgm:spPr/>
    </dgm:pt>
    <dgm:pt modelId="{642A2BF2-D8A7-4C6E-8885-97FA04D4E362}" type="pres">
      <dgm:prSet presAssocID="{F5587062-7B30-40D9-8E5C-C07A4CE58AE0}" presName="level" presStyleLbl="node1" presStyleIdx="1" presStyleCnt="4">
        <dgm:presLayoutVars>
          <dgm:chMax val="1"/>
          <dgm:bulletEnabled val="1"/>
        </dgm:presLayoutVars>
      </dgm:prSet>
      <dgm:spPr/>
    </dgm:pt>
    <dgm:pt modelId="{D162FE10-B466-4255-B7F4-7398971BD5C7}" type="pres">
      <dgm:prSet presAssocID="{F5587062-7B30-40D9-8E5C-C07A4CE58A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F64DEA-8CAB-46C2-A6B9-2A6A736A7FB1}" type="pres">
      <dgm:prSet presAssocID="{C8A9C66E-9433-4449-BDB8-DD517E91A173}" presName="Name8" presStyleCnt="0"/>
      <dgm:spPr/>
    </dgm:pt>
    <dgm:pt modelId="{C1C7EFFD-3E92-410A-A325-7AB8E22999C7}" type="pres">
      <dgm:prSet presAssocID="{C8A9C66E-9433-4449-BDB8-DD517E91A173}" presName="level" presStyleLbl="node1" presStyleIdx="2" presStyleCnt="4">
        <dgm:presLayoutVars>
          <dgm:chMax val="1"/>
          <dgm:bulletEnabled val="1"/>
        </dgm:presLayoutVars>
      </dgm:prSet>
      <dgm:spPr/>
    </dgm:pt>
    <dgm:pt modelId="{3AF1D0EF-C97E-46AC-A854-DBCDF1B6B9A5}" type="pres">
      <dgm:prSet presAssocID="{C8A9C66E-9433-4449-BDB8-DD517E91A1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B52CD6-FA5F-4A80-8762-5244B6554388}" type="pres">
      <dgm:prSet presAssocID="{EFAEC717-640E-4BCC-9028-03E70B8985A5}" presName="Name8" presStyleCnt="0"/>
      <dgm:spPr/>
    </dgm:pt>
    <dgm:pt modelId="{CFE047CC-F48C-472B-9F29-D81719FFFC12}" type="pres">
      <dgm:prSet presAssocID="{EFAEC717-640E-4BCC-9028-03E70B8985A5}" presName="level" presStyleLbl="node1" presStyleIdx="3" presStyleCnt="4">
        <dgm:presLayoutVars>
          <dgm:chMax val="1"/>
          <dgm:bulletEnabled val="1"/>
        </dgm:presLayoutVars>
      </dgm:prSet>
      <dgm:spPr/>
    </dgm:pt>
    <dgm:pt modelId="{9283E720-2D0D-46DF-96A4-1213916E3AB0}" type="pres">
      <dgm:prSet presAssocID="{EFAEC717-640E-4BCC-9028-03E70B8985A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9777420-A1B3-426C-A3C3-C24AFAB7A3D1}" type="presOf" srcId="{EFAEC717-640E-4BCC-9028-03E70B8985A5}" destId="{CFE047CC-F48C-472B-9F29-D81719FFFC12}" srcOrd="0" destOrd="0" presId="urn:microsoft.com/office/officeart/2005/8/layout/pyramid1"/>
    <dgm:cxn modelId="{757A4230-B68D-4541-ABBB-8A43722F7F2A}" type="presOf" srcId="{E8718E29-E666-41D1-B7DD-444D79C761C3}" destId="{71B91C16-425B-49FC-9997-D4EE1EC681D9}" srcOrd="1" destOrd="0" presId="urn:microsoft.com/office/officeart/2005/8/layout/pyramid1"/>
    <dgm:cxn modelId="{99039C32-6DC8-4B7E-A2AA-E0D2C2F0E7F6}" srcId="{2DF2FA12-7944-427D-BAA7-6451F0922BAC}" destId="{EFAEC717-640E-4BCC-9028-03E70B8985A5}" srcOrd="3" destOrd="0" parTransId="{15ADF7CD-E0C1-4E64-9BB3-51BA256BAFEB}" sibTransId="{4F8412D3-CC4B-44CD-B2BC-6B2DF6EC50FB}"/>
    <dgm:cxn modelId="{2348C24D-94BF-459B-86F9-9E64959991CA}" srcId="{2DF2FA12-7944-427D-BAA7-6451F0922BAC}" destId="{E8718E29-E666-41D1-B7DD-444D79C761C3}" srcOrd="0" destOrd="0" parTransId="{79E71147-3D14-4623-BFD9-B41C64B9D110}" sibTransId="{FEAD6292-EE70-4B94-920F-E8F103FD5280}"/>
    <dgm:cxn modelId="{7459B958-166A-49A5-BF2F-2E4EEC8A9D62}" type="presOf" srcId="{F5587062-7B30-40D9-8E5C-C07A4CE58AE0}" destId="{642A2BF2-D8A7-4C6E-8885-97FA04D4E362}" srcOrd="0" destOrd="0" presId="urn:microsoft.com/office/officeart/2005/8/layout/pyramid1"/>
    <dgm:cxn modelId="{D629FD6B-23D1-464D-A11E-A49AD9575DD6}" type="presOf" srcId="{F5587062-7B30-40D9-8E5C-C07A4CE58AE0}" destId="{D162FE10-B466-4255-B7F4-7398971BD5C7}" srcOrd="1" destOrd="0" presId="urn:microsoft.com/office/officeart/2005/8/layout/pyramid1"/>
    <dgm:cxn modelId="{8380B182-1EEF-44B6-A4D5-60D40D81A692}" type="presOf" srcId="{C8A9C66E-9433-4449-BDB8-DD517E91A173}" destId="{3AF1D0EF-C97E-46AC-A854-DBCDF1B6B9A5}" srcOrd="1" destOrd="0" presId="urn:microsoft.com/office/officeart/2005/8/layout/pyramid1"/>
    <dgm:cxn modelId="{84D97A98-CA13-4469-A688-196305F0B930}" type="presOf" srcId="{E8718E29-E666-41D1-B7DD-444D79C761C3}" destId="{5EA527DF-3B0C-413D-AD94-C3B5CA3A07D3}" srcOrd="0" destOrd="0" presId="urn:microsoft.com/office/officeart/2005/8/layout/pyramid1"/>
    <dgm:cxn modelId="{677B459C-BB9F-43F8-9292-F19F44B8D627}" type="presOf" srcId="{2DF2FA12-7944-427D-BAA7-6451F0922BAC}" destId="{05704034-DEBE-4237-8B91-882D89FE1485}" srcOrd="0" destOrd="0" presId="urn:microsoft.com/office/officeart/2005/8/layout/pyramid1"/>
    <dgm:cxn modelId="{89A8619F-0552-4FF7-84B8-4A2EDA2B3DE7}" srcId="{2DF2FA12-7944-427D-BAA7-6451F0922BAC}" destId="{F5587062-7B30-40D9-8E5C-C07A4CE58AE0}" srcOrd="1" destOrd="0" parTransId="{400DCE13-DE58-4CC1-8D5E-1A9CECF88418}" sibTransId="{62956900-7E7B-407B-84F1-7F431E9FD3AC}"/>
    <dgm:cxn modelId="{A176A3C8-192D-4B22-9B68-7554471048D6}" type="presOf" srcId="{C8A9C66E-9433-4449-BDB8-DD517E91A173}" destId="{C1C7EFFD-3E92-410A-A325-7AB8E22999C7}" srcOrd="0" destOrd="0" presId="urn:microsoft.com/office/officeart/2005/8/layout/pyramid1"/>
    <dgm:cxn modelId="{B6629BC9-E701-4F3F-A8CE-2B5624A15AF6}" srcId="{2DF2FA12-7944-427D-BAA7-6451F0922BAC}" destId="{C8A9C66E-9433-4449-BDB8-DD517E91A173}" srcOrd="2" destOrd="0" parTransId="{C7484AB5-47D8-420A-B953-474E6C3427A5}" sibTransId="{815245AF-0FB3-4A1E-8990-FCE6A4FAB0A0}"/>
    <dgm:cxn modelId="{7E0379E6-F4E1-40F1-8A36-8817A13E2B9C}" type="presOf" srcId="{EFAEC717-640E-4BCC-9028-03E70B8985A5}" destId="{9283E720-2D0D-46DF-96A4-1213916E3AB0}" srcOrd="1" destOrd="0" presId="urn:microsoft.com/office/officeart/2005/8/layout/pyramid1"/>
    <dgm:cxn modelId="{E0FE577A-A3F3-40E4-94EA-D1070518C8A4}" type="presParOf" srcId="{05704034-DEBE-4237-8B91-882D89FE1485}" destId="{7608C3B3-9CBD-4102-84CB-2EF291D5AD6D}" srcOrd="0" destOrd="0" presId="urn:microsoft.com/office/officeart/2005/8/layout/pyramid1"/>
    <dgm:cxn modelId="{2D76D9F1-9374-4D0F-B753-5C03266FD6A3}" type="presParOf" srcId="{7608C3B3-9CBD-4102-84CB-2EF291D5AD6D}" destId="{5EA527DF-3B0C-413D-AD94-C3B5CA3A07D3}" srcOrd="0" destOrd="0" presId="urn:microsoft.com/office/officeart/2005/8/layout/pyramid1"/>
    <dgm:cxn modelId="{F20F0F9B-1DA0-4C32-97B6-CFA8296ECAE7}" type="presParOf" srcId="{7608C3B3-9CBD-4102-84CB-2EF291D5AD6D}" destId="{71B91C16-425B-49FC-9997-D4EE1EC681D9}" srcOrd="1" destOrd="0" presId="urn:microsoft.com/office/officeart/2005/8/layout/pyramid1"/>
    <dgm:cxn modelId="{6EFFDADB-D6B7-4FCE-9E08-BC7A9DE0E570}" type="presParOf" srcId="{05704034-DEBE-4237-8B91-882D89FE1485}" destId="{2FC8003B-6CB2-4A1A-AA98-E3F909654150}" srcOrd="1" destOrd="0" presId="urn:microsoft.com/office/officeart/2005/8/layout/pyramid1"/>
    <dgm:cxn modelId="{EFFADD99-1B39-41E9-A2D9-ABC682456FC7}" type="presParOf" srcId="{2FC8003B-6CB2-4A1A-AA98-E3F909654150}" destId="{642A2BF2-D8A7-4C6E-8885-97FA04D4E362}" srcOrd="0" destOrd="0" presId="urn:microsoft.com/office/officeart/2005/8/layout/pyramid1"/>
    <dgm:cxn modelId="{596AA37B-3876-430B-BED7-3B7A05876586}" type="presParOf" srcId="{2FC8003B-6CB2-4A1A-AA98-E3F909654150}" destId="{D162FE10-B466-4255-B7F4-7398971BD5C7}" srcOrd="1" destOrd="0" presId="urn:microsoft.com/office/officeart/2005/8/layout/pyramid1"/>
    <dgm:cxn modelId="{9D75AB2C-D553-4A62-B8AA-09A817439B8A}" type="presParOf" srcId="{05704034-DEBE-4237-8B91-882D89FE1485}" destId="{9CF64DEA-8CAB-46C2-A6B9-2A6A736A7FB1}" srcOrd="2" destOrd="0" presId="urn:microsoft.com/office/officeart/2005/8/layout/pyramid1"/>
    <dgm:cxn modelId="{D95EEEB3-D495-440C-99CA-CC70498055AC}" type="presParOf" srcId="{9CF64DEA-8CAB-46C2-A6B9-2A6A736A7FB1}" destId="{C1C7EFFD-3E92-410A-A325-7AB8E22999C7}" srcOrd="0" destOrd="0" presId="urn:microsoft.com/office/officeart/2005/8/layout/pyramid1"/>
    <dgm:cxn modelId="{13B87A64-6D26-44D9-8DA1-3A832A02BB3C}" type="presParOf" srcId="{9CF64DEA-8CAB-46C2-A6B9-2A6A736A7FB1}" destId="{3AF1D0EF-C97E-46AC-A854-DBCDF1B6B9A5}" srcOrd="1" destOrd="0" presId="urn:microsoft.com/office/officeart/2005/8/layout/pyramid1"/>
    <dgm:cxn modelId="{F4E34147-2F38-4B11-A4F5-9E98D6685FAF}" type="presParOf" srcId="{05704034-DEBE-4237-8B91-882D89FE1485}" destId="{E4B52CD6-FA5F-4A80-8762-5244B6554388}" srcOrd="3" destOrd="0" presId="urn:microsoft.com/office/officeart/2005/8/layout/pyramid1"/>
    <dgm:cxn modelId="{2F5CC98D-89D6-4971-B9D4-0064DEE3153D}" type="presParOf" srcId="{E4B52CD6-FA5F-4A80-8762-5244B6554388}" destId="{CFE047CC-F48C-472B-9F29-D81719FFFC12}" srcOrd="0" destOrd="0" presId="urn:microsoft.com/office/officeart/2005/8/layout/pyramid1"/>
    <dgm:cxn modelId="{4B29D350-E198-44E3-BA62-080D41F75936}" type="presParOf" srcId="{E4B52CD6-FA5F-4A80-8762-5244B6554388}" destId="{9283E720-2D0D-46DF-96A4-1213916E3AB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527DF-3B0C-413D-AD94-C3B5CA3A07D3}">
      <dsp:nvSpPr>
        <dsp:cNvPr id="0" name=""/>
        <dsp:cNvSpPr/>
      </dsp:nvSpPr>
      <dsp:spPr>
        <a:xfrm>
          <a:off x="1557337" y="0"/>
          <a:ext cx="1038225" cy="1074394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Does</a:t>
          </a:r>
        </a:p>
      </dsp:txBody>
      <dsp:txXfrm>
        <a:off x="1557337" y="0"/>
        <a:ext cx="1038225" cy="1074394"/>
      </dsp:txXfrm>
    </dsp:sp>
    <dsp:sp modelId="{642A2BF2-D8A7-4C6E-8885-97FA04D4E362}">
      <dsp:nvSpPr>
        <dsp:cNvPr id="0" name=""/>
        <dsp:cNvSpPr/>
      </dsp:nvSpPr>
      <dsp:spPr>
        <a:xfrm>
          <a:off x="1038225" y="1074394"/>
          <a:ext cx="2076450" cy="1074394"/>
        </a:xfrm>
        <a:prstGeom prst="trapezoid">
          <a:avLst>
            <a:gd name="adj" fmla="val 48317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Shows how</a:t>
          </a:r>
        </a:p>
      </dsp:txBody>
      <dsp:txXfrm>
        <a:off x="1401603" y="1074394"/>
        <a:ext cx="1349692" cy="1074394"/>
      </dsp:txXfrm>
    </dsp:sp>
    <dsp:sp modelId="{C1C7EFFD-3E92-410A-A325-7AB8E22999C7}">
      <dsp:nvSpPr>
        <dsp:cNvPr id="0" name=""/>
        <dsp:cNvSpPr/>
      </dsp:nvSpPr>
      <dsp:spPr>
        <a:xfrm>
          <a:off x="519112" y="2148789"/>
          <a:ext cx="3114675" cy="1074394"/>
        </a:xfrm>
        <a:prstGeom prst="trapezoid">
          <a:avLst>
            <a:gd name="adj" fmla="val 48317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Knows how</a:t>
          </a:r>
        </a:p>
      </dsp:txBody>
      <dsp:txXfrm>
        <a:off x="1064180" y="2148789"/>
        <a:ext cx="2024538" cy="1074394"/>
      </dsp:txXfrm>
    </dsp:sp>
    <dsp:sp modelId="{CFE047CC-F48C-472B-9F29-D81719FFFC12}">
      <dsp:nvSpPr>
        <dsp:cNvPr id="0" name=""/>
        <dsp:cNvSpPr/>
      </dsp:nvSpPr>
      <dsp:spPr>
        <a:xfrm>
          <a:off x="0" y="3223184"/>
          <a:ext cx="4152900" cy="1074394"/>
        </a:xfrm>
        <a:prstGeom prst="trapezoid">
          <a:avLst>
            <a:gd name="adj" fmla="val 4831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Knows</a:t>
          </a:r>
        </a:p>
      </dsp:txBody>
      <dsp:txXfrm>
        <a:off x="726757" y="3223184"/>
        <a:ext cx="2699385" cy="107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08F3A-99A4-4DCF-84B2-E8BF9D4FEAE6}" type="datetimeFigureOut">
              <a:rPr lang="en-US" smtClean="0"/>
              <a:t>5/15/18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0397-14B1-4E67-AA6B-99E1F8BEC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2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366D-01BF-46F3-8435-9CC6E1086779}" type="datetimeFigureOut">
              <a:rPr lang="en-US" smtClean="0"/>
              <a:t>5/15/18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EF0B-A4CA-4DD5-A4D1-22396EE398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194"/>
            <a:ext cx="9144000" cy="4637151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6"/>
            <a:ext cx="8223307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194"/>
            <a:ext cx="9144000" cy="4637151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6"/>
            <a:ext cx="6148389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6438" y="1311275"/>
            <a:ext cx="2087562" cy="423545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NMC1001-PPT_IMAGES_PURP_NO_BL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7438" y="6496050"/>
            <a:ext cx="436562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43160E3-A34A-46A0-86F5-1611924D61CD}" type="slidenum">
              <a:rPr lang="en-US" sz="1400">
                <a:solidFill>
                  <a:srgbClr val="FF0000"/>
                </a:solidFill>
                <a:cs typeface="Arial" pitchFamily="34" charset="0"/>
              </a:rPr>
              <a:pPr eaLnBrk="1" hangingPunct="1"/>
              <a:t>‹#›</a:t>
            </a:fld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0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982780"/>
            <a:ext cx="5792847" cy="8985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Title of Presentation or Thank You</a:t>
            </a:r>
          </a:p>
        </p:txBody>
      </p:sp>
      <p:pic>
        <p:nvPicPr>
          <p:cNvPr id="205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743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 baseline="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Title of Presentation or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(00/00/0000)</a:t>
            </a:r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pic>
        <p:nvPicPr>
          <p:cNvPr id="3076" name="Picture 4" descr="O:\MAC-SERVER\Jobs\CNM_Childrens_National_Medical_Center\12495-08_Collateral_Templates\PPT\Links\CN_Red_Title_Bkg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633662"/>
            <a:ext cx="9144000" cy="42243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4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(00/00/0000)</a:t>
            </a:r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636838"/>
            <a:ext cx="9144000" cy="42211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46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00" name="Picture 4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91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00" name="Picture 4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5" y="1311246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6148389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9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6Ec2qLD2R0ZpM&amp;tbnid=WH307r86qrG4GM:&amp;ved=0CAUQjRw&amp;url=http://www.buzzle.com/articles/computer-memory-types.html&amp;ei=4XqfUrbOE-nRsASXvoDYDA&amp;bvm=bv.57155469,d.cWc&amp;psig=AFQjCNFXe-ngSe10zef5EGcs76pcfFeMdA&amp;ust=1386269723055937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frm=1&amp;source=images&amp;cd=&amp;cad=rja&amp;docid=QtcR9hlWV80cuM&amp;tbnid=c7qLWHAVC3OChM:&amp;ved=0CAUQjRw&amp;url=http://www.mobile9.com/invboard/lofiversion/index.php/t70897.html&amp;ei=qIKfUo62AubgsATR-oDQCg&amp;psig=AFQjCNFGbZKWkmvOQHU1-paL-iGt3uFSLQ&amp;ust=1386271748385005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33581" y="306135"/>
            <a:ext cx="81883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3200" b="1" dirty="0">
                <a:solidFill>
                  <a:srgbClr val="000099"/>
                </a:solidFill>
              </a:rPr>
              <a:t>Teaching Others About Your </a:t>
            </a:r>
          </a:p>
          <a:p>
            <a:pPr algn="ctr"/>
            <a:r>
              <a:rPr lang="en-US" sz="3200" b="1" dirty="0">
                <a:solidFill>
                  <a:srgbClr val="000099"/>
                </a:solidFill>
              </a:rPr>
              <a:t>Excellence As An Educator:  </a:t>
            </a:r>
          </a:p>
          <a:p>
            <a:pPr algn="ctr"/>
            <a:r>
              <a:rPr lang="en-US" sz="3200" b="1" dirty="0">
                <a:solidFill>
                  <a:srgbClr val="000099"/>
                </a:solidFill>
              </a:rPr>
              <a:t>Developing Your Teaching Portfolio</a:t>
            </a:r>
          </a:p>
          <a:p>
            <a:pPr algn="ctr"/>
            <a:r>
              <a:rPr lang="en-US" sz="3200" b="1" dirty="0">
                <a:solidFill>
                  <a:srgbClr val="000099"/>
                </a:solidFill>
              </a:rPr>
              <a:t>And Preparing for Promotion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3588" y="2564904"/>
            <a:ext cx="7086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80808"/>
                </a:solidFill>
              </a:rPr>
              <a:t>With attribution to Naomi L. C. Luban, MD</a:t>
            </a:r>
          </a:p>
        </p:txBody>
      </p:sp>
      <p:pic>
        <p:nvPicPr>
          <p:cNvPr id="3074" name="Picture 2" descr="https://encrypted-tbn2.gstatic.com/images?q=tbn:ANd9GcTMPAGmH3SNQD6cjBCB2RlbfO4bDmJxgSFWYoAnzHE9memj3rBik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1" b="6628"/>
          <a:stretch/>
        </p:blipFill>
        <p:spPr bwMode="auto">
          <a:xfrm>
            <a:off x="3218039" y="3808795"/>
            <a:ext cx="2377697" cy="2292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7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791" y="1232756"/>
            <a:ext cx="8686537" cy="478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Curricular contribution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Peer letters of support that document your impact in future education, e.g., your teaching of EKG basics resulted in advanced knowledge in adult cardiology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Textbooks / teaching materials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based learning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cases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 exam writing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Mentorship in education</a:t>
            </a:r>
          </a:p>
        </p:txBody>
      </p:sp>
    </p:spTree>
    <p:extLst>
      <p:ext uri="{BB962C8B-B14F-4D97-AF65-F5344CB8AC3E}">
        <p14:creationId xmlns:p14="http://schemas.microsoft.com/office/powerpoint/2010/main" val="348704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562894"/>
            <a:ext cx="8809213" cy="3630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 hub / from division / department if primary appointment outside of CNMC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Peer review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important for outside presentations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Letters from learners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Teaching awards</a:t>
            </a:r>
          </a:p>
        </p:txBody>
      </p:sp>
    </p:spTree>
    <p:extLst>
      <p:ext uri="{BB962C8B-B14F-4D97-AF65-F5344CB8AC3E}">
        <p14:creationId xmlns:p14="http://schemas.microsoft.com/office/powerpoint/2010/main" val="302295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a CV and Portfolio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212" y="1379538"/>
            <a:ext cx="80841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Your CV describes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WHAT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you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DO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Your Teaching Portfolio is your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“Evidence of Excellence”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as a Teacher</a:t>
            </a:r>
          </a:p>
        </p:txBody>
      </p:sp>
    </p:spTree>
    <p:extLst>
      <p:ext uri="{BB962C8B-B14F-4D97-AF65-F5344CB8AC3E}">
        <p14:creationId xmlns:p14="http://schemas.microsoft.com/office/powerpoint/2010/main" val="371050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288473" y="193108"/>
            <a:ext cx="1662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7030A0"/>
                </a:solidFill>
                <a:latin typeface="Arial"/>
                <a:cs typeface="Arial" pitchFamily="34" charset="0"/>
              </a:rPr>
              <a:t>CV</a:t>
            </a:r>
            <a:endParaRPr lang="en-US" sz="4000" b="1" dirty="0">
              <a:solidFill>
                <a:srgbClr val="7030A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76156" y="202252"/>
            <a:ext cx="16417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 pitchFamily="34" charset="0"/>
              </a:rPr>
              <a:t>TP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63752"/>
            <a:ext cx="86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" pitchFamily="34" charset="0"/>
                <a:ea typeface="MS PGothic" pitchFamily="34" charset="-128"/>
              </a:rPr>
              <a:t>+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30961"/>
              </p:ext>
            </p:extLst>
          </p:nvPr>
        </p:nvGraphicFramePr>
        <p:xfrm>
          <a:off x="133453" y="1052736"/>
          <a:ext cx="4083035" cy="56526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08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2628">
                <a:tc>
                  <a:txBody>
                    <a:bodyPr/>
                    <a:lstStyle/>
                    <a:p>
                      <a:pPr marL="0" indent="0" defTabSz="1300163">
                        <a:spcBef>
                          <a:spcPts val="600"/>
                        </a:spcBef>
                        <a:buSzPct val="70000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 charset="0"/>
                        </a:rPr>
                        <a:t>Academic Demographics</a:t>
                      </a:r>
                    </a:p>
                    <a:p>
                      <a:pPr lvl="1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 Training</a:t>
                      </a:r>
                    </a:p>
                    <a:p>
                      <a:pPr lvl="1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 What you do as educator: </a:t>
                      </a:r>
                    </a:p>
                    <a:p>
                      <a:pPr marL="1090613" lvl="2" indent="-285750" defTabSz="1300163">
                        <a:spcBef>
                          <a:spcPts val="5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Leadership</a:t>
                      </a:r>
                    </a:p>
                    <a:p>
                      <a:pPr marL="1090613" lvl="2" indent="-285750" defTabSz="1300163">
                        <a:spcBef>
                          <a:spcPts val="5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Teaching</a:t>
                      </a:r>
                    </a:p>
                    <a:p>
                      <a:pPr marL="1090613" lvl="2" indent="-285750" defTabSz="1300163">
                        <a:spcBef>
                          <a:spcPts val="5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Advising</a:t>
                      </a:r>
                    </a:p>
                    <a:p>
                      <a:pPr marL="0" indent="0" defTabSz="1300163">
                        <a:spcBef>
                          <a:spcPts val="600"/>
                        </a:spcBef>
                        <a:buSzPct val="70000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 charset="0"/>
                        </a:rPr>
                        <a:t>Evidence: Peer Reviewed</a:t>
                      </a:r>
                    </a:p>
                    <a:p>
                      <a:pPr lvl="1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 Papers</a:t>
                      </a:r>
                    </a:p>
                    <a:p>
                      <a:pPr lvl="1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 Grants</a:t>
                      </a:r>
                    </a:p>
                    <a:p>
                      <a:pPr lvl="1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 Invited Presentations</a:t>
                      </a:r>
                    </a:p>
                    <a:p>
                      <a:pPr lvl="1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 Educational Repositories</a:t>
                      </a:r>
                    </a:p>
                    <a:p>
                      <a:pPr marL="630238" lvl="1" indent="-173038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  <a:tabLst>
                          <a:tab pos="344488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Journal Reviews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 / abstracts and grant reviews</a:t>
                      </a:r>
                    </a:p>
                    <a:p>
                      <a:pPr marL="630238" lvl="1" indent="-173038" defTabSz="1300163"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  <a:tabLst>
                          <a:tab pos="344488" algn="l"/>
                        </a:tabLs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Committee work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99471"/>
              </p:ext>
            </p:extLst>
          </p:nvPr>
        </p:nvGraphicFramePr>
        <p:xfrm>
          <a:off x="4319972" y="1052736"/>
          <a:ext cx="4716524" cy="56526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71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2628">
                <a:tc>
                  <a:txBody>
                    <a:bodyPr/>
                    <a:lstStyle/>
                    <a:p>
                      <a:pPr defTabSz="1300163">
                        <a:lnSpc>
                          <a:spcPct val="90000"/>
                        </a:lnSpc>
                        <a:spcBef>
                          <a:spcPts val="600"/>
                        </a:spcBef>
                        <a:buSzPct val="70000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Evidence of Excellence Linked to Education Roles/Activities</a:t>
                      </a:r>
                    </a:p>
                    <a:p>
                      <a:pPr marL="690563" lvl="1" indent="-233363" defTabSz="1300163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Teaching Evaluations</a:t>
                      </a:r>
                    </a:p>
                    <a:p>
                      <a:pPr marL="690563" lvl="1" indent="-233363" defTabSz="1300163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Curriculum evaluation</a:t>
                      </a:r>
                    </a:p>
                    <a:p>
                      <a:pPr marL="690563" lvl="1" indent="-233363" defTabSz="1300163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Administration/Leadership</a:t>
                      </a:r>
                    </a:p>
                    <a:p>
                      <a:pPr marL="690563" lvl="1" indent="-233363" defTabSz="1300163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Education Committee including Resident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, Fellow selection committee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 </a:t>
                      </a:r>
                    </a:p>
                    <a:p>
                      <a:pPr marL="690563" lvl="1" indent="-233363" defTabSz="1300163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Accomplishments</a:t>
                      </a:r>
                    </a:p>
                    <a:p>
                      <a:pPr marL="1257300" lvl="3" indent="-342900" defTabSz="1300163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Residency, Fellowship, Recruitment</a:t>
                      </a:r>
                    </a:p>
                    <a:p>
                      <a:pPr marL="1257300" lvl="3" indent="-342900" defTabSz="1300163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Match results</a:t>
                      </a:r>
                    </a:p>
                    <a:p>
                      <a:pPr marL="688975" lvl="1" indent="-342900" defTabSz="1300163">
                        <a:lnSpc>
                          <a:spcPct val="90000"/>
                        </a:lnSpc>
                        <a:spcBef>
                          <a:spcPts val="4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Fellowship Oversight</a:t>
                      </a:r>
                    </a:p>
                    <a:p>
                      <a:pPr marL="1257300" lvl="2" indent="-342900" defTabSz="1300163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Match results</a:t>
                      </a:r>
                    </a:p>
                    <a:p>
                      <a:pPr marL="1257300" lvl="2" indent="-342900" defTabSz="1300163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Exam results</a:t>
                      </a:r>
                    </a:p>
                    <a:p>
                      <a:pPr marL="1257300" lvl="2" indent="-342900" defTabSz="1300163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rgbClr val="0000FF"/>
                        </a:buClr>
                        <a:buSzPct val="70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Post-fellowship positions</a:t>
                      </a:r>
                    </a:p>
                    <a:p>
                      <a:pPr marL="688975" lvl="1" indent="-342900" defTabSz="1300163">
                        <a:lnSpc>
                          <a:spcPct val="90000"/>
                        </a:lnSpc>
                        <a:spcBef>
                          <a:spcPts val="400"/>
                        </a:spcBef>
                        <a:buSzPct val="70000"/>
                        <a:buFont typeface="Wingdings" pitchFamily="2" charset="2"/>
                        <a:buChar char="§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  <a:sym typeface="Helvetica" charset="0"/>
                        </a:rPr>
                        <a:t>Self-Reflection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5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572" y="188640"/>
            <a:ext cx="8229600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Portfolio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03548" y="872716"/>
            <a:ext cx="8100900" cy="58326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33363" indent="-233363" eaLnBrk="1" hangingPunct="1">
              <a:buSzPct val="65000"/>
              <a:buFont typeface="Wingdings" panose="05000000000000000000" pitchFamily="2" charset="2"/>
              <a:buChar char="§"/>
              <a:tabLst>
                <a:tab pos="284163" algn="l"/>
              </a:tabLs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Curriculum and Course Development</a:t>
            </a:r>
          </a:p>
          <a:p>
            <a:pPr marL="1524000" lvl="2" indent="-1127125"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Learner Objectives</a:t>
            </a:r>
          </a:p>
          <a:p>
            <a:pPr marL="1524000" lvl="2" indent="-1127125"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Methods and Development Sources</a:t>
            </a:r>
          </a:p>
          <a:p>
            <a:pPr marL="1524000" lvl="2" indent="-1127125"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Materials and Resources</a:t>
            </a:r>
          </a:p>
          <a:p>
            <a:pPr marL="1524000" lvl="2" indent="-1127125"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Evaluations</a:t>
            </a:r>
          </a:p>
          <a:p>
            <a:pPr marL="233363" indent="-233363" eaLnBrk="1" hangingPunct="1"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Teaching Evaluations from</a:t>
            </a:r>
          </a:p>
          <a:p>
            <a:pPr marL="1524000" lvl="2" indent="-1127125"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Peers</a:t>
            </a:r>
          </a:p>
          <a:p>
            <a:pPr marL="1524000" lvl="2" indent="-1127125"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Fellow and Resident / Doctoral and Postdoctoral</a:t>
            </a:r>
          </a:p>
          <a:p>
            <a:pPr marL="1524000" lvl="2" indent="-1127125"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Medical, College and High School Students</a:t>
            </a:r>
          </a:p>
          <a:p>
            <a:pPr marL="233363" indent="-233363"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33363" algn="l"/>
                <a:tab pos="284163" algn="l"/>
                <a:tab pos="1258888" algn="l"/>
              </a:tabLs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Teaching Awards</a:t>
            </a:r>
          </a:p>
          <a:p>
            <a:pPr marL="233363" indent="-233363"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tabLst>
                <a:tab pos="233363" algn="l"/>
                <a:tab pos="284163" algn="l"/>
                <a:tab pos="1258888" algn="l"/>
              </a:tabLs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Anything which shows development and improvement in your teaching</a:t>
            </a:r>
          </a:p>
          <a:p>
            <a:pPr>
              <a:buClr>
                <a:schemeClr val="tx1"/>
              </a:buClr>
              <a:tabLst>
                <a:tab pos="233363" algn="l"/>
                <a:tab pos="284163" algn="l"/>
                <a:tab pos="1258888" algn="l"/>
              </a:tabLst>
              <a:defRPr/>
            </a:pP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68400" lvl="1" indent="-711200" eaLnBrk="1" hangingPunct="1">
              <a:buClr>
                <a:srgbClr val="CC3300"/>
              </a:buCl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1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47564" y="116632"/>
            <a:ext cx="8229600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Portfolio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1540" y="908720"/>
            <a:ext cx="8223307" cy="543660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Learner Performance Assessment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New evaluations tools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Reliability / Validity / Use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Local vs. more widespread use</a:t>
            </a:r>
          </a:p>
          <a:p>
            <a:pPr marL="173038" indent="-173038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Advising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Students, Residents, Jr. Colleagues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Formal vs. Informal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Work Product and Evidence of Achievement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Where are they now?</a:t>
            </a:r>
          </a:p>
          <a:p>
            <a:pPr marL="1198563" indent="233363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Google and other e-sources		</a:t>
            </a:r>
          </a:p>
          <a:p>
            <a:pPr marL="173038" indent="-173038" eaLnBrk="1" hangingPunct="1">
              <a:lnSpc>
                <a:spcPct val="80000"/>
              </a:lnSpc>
              <a:buSzPct val="65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Educational Administration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Department / Hospital / SOM Committees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49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9572" y="260648"/>
            <a:ext cx="8229600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Portfolio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03548" y="980728"/>
            <a:ext cx="8223307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SzPct val="65000"/>
              <a:buFont typeface="Wingdings" pitchFamily="2" charset="2"/>
              <a:buChar char="§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Teaching Scholarship – may mimic CV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Publications, Abstracts, Posters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Presentations &amp; Workshops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National / State Committees</a:t>
            </a:r>
          </a:p>
          <a:p>
            <a:pPr eaLnBrk="1" hangingPunct="1">
              <a:buSzPct val="65000"/>
              <a:buFont typeface="Wingdings" pitchFamily="2" charset="2"/>
              <a:buChar char="§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Workshops/Seminars with Educational Focus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Certifications (Master Teacher)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Extra Degrees (MEd, MBA, MsCTR)</a:t>
            </a:r>
          </a:p>
          <a:p>
            <a:pPr eaLnBrk="1" hangingPunct="1">
              <a:buSzPct val="65000"/>
              <a:buFont typeface="Wingdings" pitchFamily="2" charset="2"/>
              <a:buChar char="§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Teaching Awards and Honors</a:t>
            </a:r>
          </a:p>
          <a:p>
            <a:pPr marL="457200" lvl="1" indent="0">
              <a:buSzPct val="65000"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Apple</a:t>
            </a:r>
          </a:p>
          <a:p>
            <a:pPr marL="457200" lvl="1" indent="0">
              <a:buSzPct val="6500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Other</a:t>
            </a:r>
          </a:p>
        </p:txBody>
      </p:sp>
    </p:spTree>
    <p:extLst>
      <p:ext uri="{BB962C8B-B14F-4D97-AF65-F5344CB8AC3E}">
        <p14:creationId xmlns:p14="http://schemas.microsoft.com/office/powerpoint/2010/main" val="286758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9532" y="296652"/>
            <a:ext cx="8517632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Philosophy or Educational Statement</a:t>
            </a:r>
            <a:endParaRPr lang="en-US" altLang="en-US" sz="3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51520" y="1088740"/>
            <a:ext cx="8604956" cy="445455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3363" indent="-233363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When I teach I …</a:t>
            </a:r>
          </a:p>
          <a:p>
            <a:pPr marL="233363" indent="-233363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My role as the teacher is to…</a:t>
            </a:r>
          </a:p>
          <a:p>
            <a:pPr marL="233363" indent="-233363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 role of learner is to… </a:t>
            </a:r>
          </a:p>
          <a:p>
            <a:pPr marL="233363" indent="-233363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I have been successful if…</a:t>
            </a:r>
          </a:p>
          <a:p>
            <a:pPr marL="233363" indent="-233363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 top three characteristics of a good teacher are…</a:t>
            </a:r>
          </a:p>
          <a:p>
            <a:pPr marL="233363" indent="-233363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Excellent teachers recognize that students are…</a:t>
            </a:r>
          </a:p>
          <a:p>
            <a:pPr marL="233363" indent="-233363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My primary goal in teaching can be summarized as…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5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368660"/>
            <a:ext cx="8229600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of Students / Mentees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03548" y="1160748"/>
            <a:ext cx="8223307" cy="4454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4488" indent="-344488" eaLnBrk="1" hangingPunct="1">
              <a:lnSpc>
                <a:spcPct val="90000"/>
              </a:lnSpc>
              <a:buSzPct val="65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Measures of performance </a:t>
            </a:r>
          </a:p>
          <a:p>
            <a:pPr marL="457200" lvl="3" indent="0">
              <a:lnSpc>
                <a:spcPct val="90000"/>
              </a:lnSpc>
              <a:buSzPct val="6500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Scores on standardized tests</a:t>
            </a:r>
          </a:p>
          <a:p>
            <a:pPr marL="457200" lvl="3" indent="0">
              <a:lnSpc>
                <a:spcPct val="90000"/>
              </a:lnSpc>
              <a:buSzPct val="6500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Exceptional certification / honors / awards</a:t>
            </a:r>
          </a:p>
          <a:p>
            <a:pPr marL="344488" indent="-344488" eaLnBrk="1" hangingPunct="1">
              <a:lnSpc>
                <a:spcPct val="9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 eaLnBrk="1" hangingPunct="1">
              <a:lnSpc>
                <a:spcPct val="9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Publications and presentations (more “classic” mentorship model) </a:t>
            </a:r>
          </a:p>
          <a:p>
            <a:pPr marL="344488" indent="-344488" eaLnBrk="1" hangingPunct="1">
              <a:lnSpc>
                <a:spcPct val="9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 eaLnBrk="1" hangingPunct="1">
              <a:lnSpc>
                <a:spcPct val="9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Positions secured (career mentoring)</a:t>
            </a:r>
          </a:p>
          <a:p>
            <a:pPr marL="344488" indent="-344488" eaLnBrk="1" hangingPunct="1">
              <a:lnSpc>
                <a:spcPct val="9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 eaLnBrk="1" hangingPunct="1">
              <a:lnSpc>
                <a:spcPct val="9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Career choices (career mentoring)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0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12415"/>
              </p:ext>
            </p:extLst>
          </p:nvPr>
        </p:nvGraphicFramePr>
        <p:xfrm>
          <a:off x="300844" y="1196752"/>
          <a:ext cx="8497888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" name="Document" r:id="rId3" imgW="11745040" imgH="7689508" progId="Word.Document.8">
                  <p:embed/>
                </p:oleObj>
              </mc:Choice>
              <mc:Fallback>
                <p:oleObj name="Document" r:id="rId3" imgW="11745040" imgH="7689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44" y="1196752"/>
                        <a:ext cx="8497888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0844" y="332656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en-US" sz="3200" dirty="0"/>
              <a:t>Example of Mentorship / Advising Grid</a:t>
            </a:r>
          </a:p>
        </p:txBody>
      </p:sp>
    </p:spTree>
    <p:extLst>
      <p:ext uri="{BB962C8B-B14F-4D97-AF65-F5344CB8AC3E}">
        <p14:creationId xmlns:p14="http://schemas.microsoft.com/office/powerpoint/2010/main" val="1759326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188640"/>
            <a:ext cx="8229600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9100" y="764704"/>
            <a:ext cx="4044888" cy="431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4488" indent="-344488">
              <a:lnSpc>
                <a:spcPct val="80000"/>
              </a:lnSpc>
              <a:spcBef>
                <a:spcPct val="50000"/>
              </a:spcBef>
              <a:buSzPct val="57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Understand the purposes of an educational / teaching portfolio</a:t>
            </a:r>
          </a:p>
          <a:p>
            <a:pPr marL="344488" indent="-344488">
              <a:lnSpc>
                <a:spcPct val="80000"/>
              </a:lnSpc>
              <a:spcBef>
                <a:spcPct val="50000"/>
              </a:spcBef>
              <a:buSzPct val="57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Develop a “Tool Box” to capture the scholarly nature of education</a:t>
            </a:r>
          </a:p>
          <a:p>
            <a:pPr marL="344488" indent="-344488">
              <a:lnSpc>
                <a:spcPct val="80000"/>
              </a:lnSpc>
              <a:spcBef>
                <a:spcPct val="50000"/>
              </a:spcBef>
              <a:buSzPct val="57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Recognize the </a:t>
            </a:r>
            <a:r>
              <a:rPr lang="en-US" sz="2800" dirty="0">
                <a:solidFill>
                  <a:srgbClr val="FF0000"/>
                </a:solidFill>
              </a:rPr>
              <a:t>elements</a:t>
            </a:r>
            <a:r>
              <a:rPr lang="en-US" sz="2800" dirty="0">
                <a:solidFill>
                  <a:prstClr val="black"/>
                </a:solidFill>
              </a:rPr>
              <a:t> needed to build a portfolio</a:t>
            </a:r>
          </a:p>
        </p:txBody>
      </p:sp>
      <p:pic>
        <p:nvPicPr>
          <p:cNvPr id="3074" name="Picture 2" descr="http://www.sciencefactor.page4.me/lgpp0465periodic-table-of-the--3_452_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4" y="1876836"/>
            <a:ext cx="4351213" cy="3100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07975" y="177756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cs typeface="Arial" pitchFamily="34" charset="0"/>
              </a:rPr>
              <a:t>Teaching Portfolio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" y="872716"/>
            <a:ext cx="8947949" cy="3841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178"/>
          <a:stretch/>
        </p:blipFill>
        <p:spPr>
          <a:xfrm>
            <a:off x="118871" y="4509120"/>
            <a:ext cx="895317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86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07975" y="300038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Educator’s Portfolio</a:t>
            </a:r>
            <a:endParaRPr lang="en-US" sz="3600" b="1" dirty="0">
              <a:solidFill>
                <a:schemeClr val="bg1"/>
              </a:solidFill>
              <a:latin typeface="Times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" y="946369"/>
            <a:ext cx="8836025" cy="57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2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07975" y="300038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cs typeface="Arial" pitchFamily="34" charset="0"/>
              </a:rPr>
              <a:t>Teaching Portfolio</a:t>
            </a:r>
            <a:endParaRPr lang="en-US" sz="3200" b="1" dirty="0">
              <a:latin typeface="Times" pitchFamily="18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8005764"/>
            <a:ext cx="8805863" cy="5564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3"/>
          <a:stretch/>
        </p:blipFill>
        <p:spPr bwMode="auto">
          <a:xfrm>
            <a:off x="184564" y="1108192"/>
            <a:ext cx="8815927" cy="4838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5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016000" indent="-1016000" algn="ctr" eaLnBrk="1" hangingPunct="1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Curriculum Development</a:t>
            </a:r>
          </a:p>
        </p:txBody>
      </p:sp>
      <p:graphicFrame>
        <p:nvGraphicFramePr>
          <p:cNvPr id="479266" name="Group 34"/>
          <p:cNvGraphicFramePr>
            <a:graphicFrameLocks noGrp="1"/>
          </p:cNvGraphicFramePr>
          <p:nvPr>
            <p:ph type="pic" sz="quarter" idx="4294967295"/>
            <p:extLst/>
          </p:nvPr>
        </p:nvGraphicFramePr>
        <p:xfrm>
          <a:off x="143508" y="1160748"/>
          <a:ext cx="8892988" cy="462254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29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6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Course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Learner Objectives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Development Sources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Methods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Materials &amp; Resources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Evaluations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Airway Management for Emergency Medicine and Critical Care Medicine Fellows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1) Contrast differences btw. adult &amp; pediatric airways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2) Assess anatomical structures for airway mgmt.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3) Differentiate btw. advantages &amp; disadvantages of different airway mgmt. techniques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4) Compare common pharm. agents for airway mgmt.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5) Appraise risks for complications of airway mgmt.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6) Demonstrate facility with airway mgmt. skills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1) Pediatric Advanced Life Support (PALS) Provider Manual. AHA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2) Advanced Cardiac Life Support (ACLS) provider Manual. AHA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3) Stoelting &amp; Miller. Basics of Anesthesiology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4) Motoyama &amp; Davis. Anesthesia for Infants and Children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10-day course:  pretest &amp; OSCE, didactics, selected readings, daily practice &amp; assessment.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Anatomical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Assessment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 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Major Criteria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Basic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Mask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Ventilation Triple</a:t>
                      </a: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Maneuver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LMA insertion</a:t>
                      </a: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Laryngoscopy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Intubation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1) Orientation Pack with objectives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2) Daily OR assignments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3) Faculty Review card &amp; evaluations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Selected readings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From-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Stoelting &amp; Miller. Basics of Anesth. 2000.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Motoyama &amp; Davis. Anesthesia for Infants &amp; Children. 2005.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a) 15-question Multiple</a:t>
                      </a: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Choice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60325" marR="0" lvl="0" indent="-603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Question Quiz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60325" marR="0" lvl="0" indent="-603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b) 6-Station OSCE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60325" marR="0" lvl="0" indent="-603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c) 5-Point (Likert) Scale Confidence 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  <a:p>
                      <a:pPr marL="60325" marR="0" lvl="0" indent="-603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d) Daily evaluation cards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Sorts" charset="2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14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07975" y="300038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cs typeface="Arial" pitchFamily="34" charset="0"/>
              </a:rPr>
              <a:t>Teaching Portfolio</a:t>
            </a:r>
            <a:endParaRPr lang="en-US" sz="3200" b="1" dirty="0">
              <a:latin typeface="Times" pitchFamily="18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11"/>
          <a:stretch/>
        </p:blipFill>
        <p:spPr>
          <a:xfrm>
            <a:off x="199514" y="1196751"/>
            <a:ext cx="8764973" cy="4137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34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07975" y="300038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cs typeface="Arial" pitchFamily="34" charset="0"/>
              </a:rPr>
              <a:t>Teaching Portfolio</a:t>
            </a:r>
            <a:endParaRPr lang="en-US" sz="3200" b="1" dirty="0">
              <a:latin typeface="Times" pitchFamily="18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0748"/>
            <a:ext cx="8892988" cy="4369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571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66700" y="29874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000" b="1" dirty="0">
                <a:solidFill>
                  <a:schemeClr val="bg1"/>
                </a:solidFill>
                <a:cs typeface="Arial" pitchFamily="34" charset="0"/>
              </a:rPr>
              <a:t>Using </a:t>
            </a:r>
            <a:r>
              <a:rPr lang="en-US" sz="3000" b="1" dirty="0" err="1">
                <a:solidFill>
                  <a:schemeClr val="bg1"/>
                </a:solidFill>
                <a:cs typeface="Arial" pitchFamily="34" charset="0"/>
              </a:rPr>
              <a:t>Glassick’s</a:t>
            </a:r>
            <a:r>
              <a:rPr lang="en-US" sz="3000" b="1" dirty="0">
                <a:solidFill>
                  <a:schemeClr val="bg1"/>
                </a:solidFill>
                <a:cs typeface="Arial" pitchFamily="34" charset="0"/>
              </a:rPr>
              <a:t> Criteria When Planning an Educational Project</a:t>
            </a:r>
            <a:endParaRPr lang="en-US" sz="3000" b="1" dirty="0">
              <a:solidFill>
                <a:schemeClr val="bg1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3853" y="2306463"/>
            <a:ext cx="8238843" cy="29097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Fincher RM, Simpson DE, Stewart PM, et al: Scholarship in teaching: An imperative for the 21st century. Academic Medicine 2000;75:887-94</a:t>
            </a:r>
          </a:p>
        </p:txBody>
      </p:sp>
    </p:spTree>
    <p:extLst>
      <p:ext uri="{BB962C8B-B14F-4D97-AF65-F5344CB8AC3E}">
        <p14:creationId xmlns:p14="http://schemas.microsoft.com/office/powerpoint/2010/main" val="26076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66700" y="29874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000" b="1" dirty="0" err="1">
                <a:solidFill>
                  <a:schemeClr val="bg1"/>
                </a:solidFill>
                <a:cs typeface="Arial" pitchFamily="34" charset="0"/>
              </a:rPr>
              <a:t>Glassick’s</a:t>
            </a:r>
            <a:r>
              <a:rPr lang="en-US" sz="3000" b="1" dirty="0">
                <a:solidFill>
                  <a:schemeClr val="bg1"/>
                </a:solidFill>
                <a:cs typeface="Arial" pitchFamily="34" charset="0"/>
              </a:rPr>
              <a:t> Six Criteria for Evaluation of Education Scholarship</a:t>
            </a:r>
            <a:endParaRPr lang="en-US" sz="3000" b="1" dirty="0">
              <a:solidFill>
                <a:schemeClr val="bg1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" y="1213860"/>
            <a:ext cx="8610600" cy="47297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6929" indent="-866929">
              <a:lnSpc>
                <a:spcPct val="90000"/>
              </a:lnSpc>
              <a:buFontTx/>
              <a:buAutoNum type="arabicPeriod"/>
            </a:pPr>
            <a:r>
              <a:rPr lang="en-US" sz="3600" b="1" dirty="0"/>
              <a:t>Clear goals</a:t>
            </a:r>
            <a:r>
              <a:rPr lang="en-US" sz="3600" dirty="0"/>
              <a:t>: stated purpose, realistic objectives, important questions</a:t>
            </a:r>
          </a:p>
          <a:p>
            <a:pPr marL="866929" indent="-866929">
              <a:lnSpc>
                <a:spcPct val="90000"/>
              </a:lnSpc>
              <a:buFontTx/>
              <a:buAutoNum type="arabicPeriod"/>
            </a:pPr>
            <a:r>
              <a:rPr lang="en-US" sz="3600" b="1" dirty="0"/>
              <a:t>Adequate preparation</a:t>
            </a:r>
            <a:r>
              <a:rPr lang="en-US" sz="3600" dirty="0"/>
              <a:t>: understanding of literature, appropriate skills, needed resources (e g, expert collaborators)</a:t>
            </a:r>
          </a:p>
          <a:p>
            <a:pPr marL="866929" indent="-866929">
              <a:lnSpc>
                <a:spcPct val="90000"/>
              </a:lnSpc>
              <a:buFontTx/>
              <a:buAutoNum type="arabicPeriod"/>
            </a:pPr>
            <a:r>
              <a:rPr lang="en-US" sz="3600" b="1" dirty="0"/>
              <a:t>Appropriate methods</a:t>
            </a:r>
            <a:r>
              <a:rPr lang="en-US" sz="3600" dirty="0"/>
              <a:t>: methods match goals, effective use and flexible application of methods</a:t>
            </a:r>
          </a:p>
        </p:txBody>
      </p:sp>
    </p:spTree>
    <p:extLst>
      <p:ext uri="{BB962C8B-B14F-4D97-AF65-F5344CB8AC3E}">
        <p14:creationId xmlns:p14="http://schemas.microsoft.com/office/powerpoint/2010/main" val="341204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66700" y="29874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Miller’s Triangle: Quality of Learner Assessments</a:t>
            </a:r>
            <a:endParaRPr lang="en-US" sz="2800" b="1" dirty="0">
              <a:solidFill>
                <a:schemeClr val="bg1"/>
              </a:solidFill>
              <a:latin typeface="Times" pitchFamily="18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19101" y="1562894"/>
          <a:ext cx="4152900" cy="429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2744" y="1746250"/>
            <a:ext cx="5614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Chart audit, portfolio, direct </a:t>
            </a:r>
            <a:r>
              <a:rPr lang="en-US" sz="2000" b="1" dirty="0" err="1">
                <a:solidFill>
                  <a:srgbClr val="000099"/>
                </a:solidFill>
                <a:latin typeface="Tahoma" pitchFamily="34" charset="0"/>
              </a:rPr>
              <a:t>observ</a:t>
            </a:r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ahoma" pitchFamily="34" charset="0"/>
              </a:rPr>
              <a:t>pt</a:t>
            </a:r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 outcomes</a:t>
            </a:r>
            <a:endParaRPr lang="en-US" sz="1600" b="1" dirty="0">
              <a:solidFill>
                <a:srgbClr val="000099"/>
              </a:solidFill>
              <a:latin typeface="Tahoma" pitchFamily="34" charset="0"/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15144" y="2667577"/>
            <a:ext cx="5614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High fidelity simulations, OSCEs</a:t>
            </a:r>
            <a:endParaRPr lang="en-US" sz="1600" b="1" dirty="0">
              <a:solidFill>
                <a:srgbClr val="000099"/>
              </a:solidFill>
              <a:latin typeface="Tahoma" pitchFamily="34" charset="0"/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43794" y="3803726"/>
            <a:ext cx="4833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Case presentations, </a:t>
            </a:r>
          </a:p>
          <a:p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low fidelity simulations</a:t>
            </a:r>
            <a:endParaRPr lang="en-US" sz="16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9589" y="4962237"/>
            <a:ext cx="4317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Tahoma" pitchFamily="34" charset="0"/>
              </a:rPr>
              <a:t>Multiple Choice Exams</a:t>
            </a:r>
            <a:endParaRPr lang="en-US" sz="1600" b="1" dirty="0">
              <a:solidFill>
                <a:srgbClr val="000099"/>
              </a:solidFill>
              <a:latin typeface="Tahoma" pitchFamily="34" charset="0"/>
            </a:endParaRP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03073" y="6056853"/>
            <a:ext cx="4943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dirty="0"/>
              <a:t>[Miller, GE.  </a:t>
            </a:r>
            <a:r>
              <a:rPr lang="en-US" i="1" dirty="0" err="1"/>
              <a:t>Acad</a:t>
            </a:r>
            <a:r>
              <a:rPr lang="en-US" i="1" dirty="0"/>
              <a:t> Med</a:t>
            </a:r>
            <a:r>
              <a:rPr lang="en-US" dirty="0"/>
              <a:t>, 65(</a:t>
            </a:r>
            <a:r>
              <a:rPr lang="en-US" dirty="0" err="1"/>
              <a:t>supp</a:t>
            </a:r>
            <a:r>
              <a:rPr lang="en-US" dirty="0"/>
              <a:t>); Sept 1990]</a:t>
            </a:r>
          </a:p>
        </p:txBody>
      </p:sp>
    </p:spTree>
    <p:extLst>
      <p:ext uri="{BB962C8B-B14F-4D97-AF65-F5344CB8AC3E}">
        <p14:creationId xmlns:p14="http://schemas.microsoft.com/office/powerpoint/2010/main" val="943665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cs typeface="Arial" pitchFamily="34" charset="0"/>
              </a:rPr>
              <a:t> 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66700" y="29874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What is the Educational Outcome </a:t>
            </a:r>
          </a:p>
          <a:p>
            <a:pPr eaLnBrk="1" hangingPunct="1"/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“Gold Standard?”</a:t>
            </a:r>
            <a:endParaRPr lang="en-US" sz="3200" b="1" dirty="0">
              <a:solidFill>
                <a:schemeClr val="bg1"/>
              </a:solidFill>
              <a:latin typeface="Times" pitchFamily="18" charset="0"/>
              <a:cs typeface="Arial" pitchFamily="34" charset="0"/>
            </a:endParaRPr>
          </a:p>
        </p:txBody>
      </p:sp>
      <p:pic>
        <p:nvPicPr>
          <p:cNvPr id="5" name="Picture 3" descr="BD182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" y="1379537"/>
            <a:ext cx="8155676" cy="46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88729" y="3838750"/>
            <a:ext cx="27208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Trainee Performance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87501" y="4244586"/>
            <a:ext cx="25221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Trainee Knowledge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31397" y="4644696"/>
            <a:ext cx="24788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Trainee Perception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801615" y="2660072"/>
            <a:ext cx="1855994" cy="7689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Simulation</a:t>
            </a:r>
          </a:p>
        </p:txBody>
      </p:sp>
      <p:pic>
        <p:nvPicPr>
          <p:cNvPr id="11" name="Picture 12" descr="MMj036533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59" y="1746250"/>
            <a:ext cx="1387497" cy="13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Mj0285334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41" y="1592201"/>
            <a:ext cx="1713921" cy="17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54498" y="5171582"/>
            <a:ext cx="2422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Standardized </a:t>
            </a:r>
          </a:p>
          <a:p>
            <a:pPr algn="ctr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Tests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72072" y="5325471"/>
            <a:ext cx="1264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Surveys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1773" y="3185772"/>
            <a:ext cx="2455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Direct Observation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432268" y="3339784"/>
            <a:ext cx="18678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360 Feedback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140271" y="1562894"/>
            <a:ext cx="1216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300460" hangingPunct="1"/>
            <a:r>
              <a:rPr lang="en-US" sz="2000" b="1" dirty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Patient Care</a:t>
            </a:r>
          </a:p>
        </p:txBody>
      </p:sp>
    </p:spTree>
    <p:extLst>
      <p:ext uri="{BB962C8B-B14F-4D97-AF65-F5344CB8AC3E}">
        <p14:creationId xmlns:p14="http://schemas.microsoft.com/office/powerpoint/2010/main" val="130014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9560" y="188640"/>
            <a:ext cx="8438515" cy="102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Any Two Words Together To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Your Academic Position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9560" y="1363627"/>
            <a:ext cx="76200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"/>
              </a:spcBef>
              <a:spcAft>
                <a:spcPts val="5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n-US" sz="2800" b="1" dirty="0"/>
              <a:t>Clinical Educator</a:t>
            </a:r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n-US" sz="2800" b="1" dirty="0"/>
              <a:t>Clinical Scientist</a:t>
            </a:r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n-US" sz="2800" b="1" dirty="0"/>
              <a:t>Clinician Scholar</a:t>
            </a:r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n-US" sz="2800" b="1" dirty="0"/>
              <a:t>Medical Educator</a:t>
            </a:r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n-US" sz="2800" b="1" dirty="0"/>
              <a:t>Clinical Investigator</a:t>
            </a:r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n-US" sz="2800" b="1" dirty="0"/>
              <a:t>Physician Scientist</a:t>
            </a:r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n-US" sz="2800" b="1" dirty="0"/>
              <a:t>Research Scientist</a:t>
            </a:r>
            <a:endParaRPr lang="en-US" sz="2800" dirty="0"/>
          </a:p>
        </p:txBody>
      </p:sp>
      <p:pic>
        <p:nvPicPr>
          <p:cNvPr id="7" name="Picture 4" descr="huge-lot-brio-thomas-the-tank-engine-tracks-cars-90_120685606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545503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9100" y="5007503"/>
            <a:ext cx="80053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Despite title, most faculty have one rank and are on one track</a:t>
            </a:r>
          </a:p>
          <a:p>
            <a:pPr algn="ctr" eaLnBrk="1" hangingPunct="1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Every academician teaches and needs to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document his/her teaching</a:t>
            </a:r>
          </a:p>
        </p:txBody>
      </p:sp>
    </p:spTree>
    <p:extLst>
      <p:ext uri="{BB962C8B-B14F-4D97-AF65-F5344CB8AC3E}">
        <p14:creationId xmlns:p14="http://schemas.microsoft.com/office/powerpoint/2010/main" val="90729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9093" y="7938"/>
            <a:ext cx="87283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bg1"/>
                </a:solidFill>
              </a:rPr>
              <a:t>Glassick’s</a:t>
            </a:r>
            <a:r>
              <a:rPr lang="en-US" sz="3200" b="1" dirty="0">
                <a:solidFill>
                  <a:schemeClr val="bg1"/>
                </a:solidFill>
              </a:rPr>
              <a:t> Six Criteria for Evaluation of Education Scholarship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9100" y="1379538"/>
            <a:ext cx="8541460" cy="47921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6929" indent="-866929">
              <a:lnSpc>
                <a:spcPct val="90000"/>
              </a:lnSpc>
              <a:spcAft>
                <a:spcPct val="20000"/>
              </a:spcAft>
              <a:buFontTx/>
              <a:buAutoNum type="arabicPeriod" startAt="4"/>
            </a:pPr>
            <a:r>
              <a:rPr lang="en-US" sz="2800" b="1" dirty="0"/>
              <a:t>Significant results: goals are achieved, results are important, field is advanced</a:t>
            </a:r>
          </a:p>
          <a:p>
            <a:pPr marL="866929" indent="-866929">
              <a:lnSpc>
                <a:spcPct val="90000"/>
              </a:lnSpc>
              <a:spcAft>
                <a:spcPct val="20000"/>
              </a:spcAft>
              <a:buFontTx/>
              <a:buAutoNum type="arabicPeriod" startAt="4"/>
            </a:pPr>
            <a:r>
              <a:rPr lang="en-US" sz="2800" b="1" dirty="0"/>
              <a:t>Effective presentation: presentation well organized, forums appropriate, message clear</a:t>
            </a:r>
          </a:p>
          <a:p>
            <a:pPr marL="866929" indent="-866929">
              <a:lnSpc>
                <a:spcPct val="90000"/>
              </a:lnSpc>
              <a:spcAft>
                <a:spcPct val="20000"/>
              </a:spcAft>
              <a:buFontTx/>
              <a:buAutoNum type="arabicPeriod" startAt="4"/>
            </a:pPr>
            <a:r>
              <a:rPr lang="en-US" b="1" dirty="0"/>
              <a:t>Reflective</a:t>
            </a:r>
            <a:r>
              <a:rPr lang="en-US" sz="2800" b="1" dirty="0"/>
              <a:t> critique: work critically evaluated, supported with good evidence, evaluation used to improve future studies</a:t>
            </a:r>
          </a:p>
        </p:txBody>
      </p:sp>
    </p:spTree>
    <p:extLst>
      <p:ext uri="{BB962C8B-B14F-4D97-AF65-F5344CB8AC3E}">
        <p14:creationId xmlns:p14="http://schemas.microsoft.com/office/powerpoint/2010/main" val="343711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 Model of Scholarship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791" y="1052736"/>
            <a:ext cx="8809213" cy="4932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Scholarship of </a:t>
            </a:r>
            <a:r>
              <a:rPr lang="en-US" sz="2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/ externally funded research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peer reviewed publications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book chapters / book editorship</a:t>
            </a:r>
          </a:p>
          <a:p>
            <a:pPr defTabSz="342900">
              <a:buSzPct val="65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Scholarship of 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Create a new way of seeing or doing things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Meta-analyses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/ delivering professional development workshops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science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65782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280374"/>
            <a:ext cx="8229600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 Model of Scholarship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6147" y="1226912"/>
            <a:ext cx="8066804" cy="4932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Scholarship of </a:t>
            </a:r>
            <a:r>
              <a:rPr lang="en-US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: Using existing knowledge to solve real world problem 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service or center to study a disease</a:t>
            </a:r>
          </a:p>
          <a:p>
            <a:pPr lvl="1" defTabSz="342900">
              <a:buSzPct val="65000"/>
              <a:buFont typeface="Courier New" panose="02070309020205020404" pitchFamily="49" charset="0"/>
              <a:buChar char="o"/>
            </a:pP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clinical trials QI / QA</a:t>
            </a:r>
          </a:p>
          <a:p>
            <a:pPr defTabSz="342900">
              <a:buSzPct val="65000"/>
              <a:buFont typeface="Wingdings" panose="05000000000000000000" pitchFamily="2" charset="2"/>
              <a:buChar char="§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Scholarship of </a:t>
            </a:r>
            <a:r>
              <a:rPr lang="en-US" sz="27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219435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6781" y="224644"/>
            <a:ext cx="8892988" cy="684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of a Teaching Portfolio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7341" y="836712"/>
            <a:ext cx="8534400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8113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FF0000"/>
                </a:solidFill>
              </a:rPr>
              <a:t>Definition</a:t>
            </a:r>
            <a:r>
              <a:rPr lang="en-US" sz="2700" dirty="0">
                <a:solidFill>
                  <a:prstClr val="black"/>
                </a:solidFill>
              </a:rPr>
              <a:t>: a systematic collection of materials documenting your </a:t>
            </a:r>
            <a:r>
              <a:rPr lang="en-US" sz="2700" u="sng" dirty="0">
                <a:solidFill>
                  <a:prstClr val="black"/>
                </a:solidFill>
              </a:rPr>
              <a:t>excellence</a:t>
            </a:r>
            <a:r>
              <a:rPr lang="en-US" sz="2700" dirty="0">
                <a:solidFill>
                  <a:prstClr val="black"/>
                </a:solidFill>
              </a:rPr>
              <a:t> as an educator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700" dirty="0">
                <a:solidFill>
                  <a:srgbClr val="FF0000"/>
                </a:solidFill>
              </a:rPr>
              <a:t>Purpose</a:t>
            </a:r>
            <a:r>
              <a:rPr lang="en-US" sz="2700" dirty="0">
                <a:solidFill>
                  <a:prstClr val="black"/>
                </a:solidFill>
              </a:rPr>
              <a:t>:</a:t>
            </a:r>
          </a:p>
          <a:p>
            <a:pPr indent="-34607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</a:rPr>
              <a:t>A broad perspective on educational activities </a:t>
            </a:r>
          </a:p>
          <a:p>
            <a:pPr indent="-346075" defTabSz="344488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  <a:tabLst/>
            </a:pPr>
            <a:r>
              <a:rPr lang="en-US" sz="2700" dirty="0">
                <a:solidFill>
                  <a:prstClr val="black"/>
                </a:solidFill>
              </a:rPr>
              <a:t>Track activities, achievements and showcase 	areas of expertise</a:t>
            </a:r>
          </a:p>
          <a:p>
            <a:pPr indent="-346075" defTabSz="344488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  <a:tabLst/>
            </a:pPr>
            <a:r>
              <a:rPr lang="en-US" sz="2700" dirty="0">
                <a:solidFill>
                  <a:prstClr val="black"/>
                </a:solidFill>
              </a:rPr>
              <a:t>Serve as a communication tool with mentor / 	advisor / division chief</a:t>
            </a:r>
          </a:p>
          <a:p>
            <a:pPr indent="-34607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dirty="0">
                <a:solidFill>
                  <a:prstClr val="black"/>
                </a:solidFill>
              </a:rPr>
              <a:t>Provide organization to materials and activities</a:t>
            </a:r>
          </a:p>
          <a:p>
            <a:pPr algn="ctr"/>
            <a:endParaRPr lang="en-US" sz="2700" dirty="0">
              <a:solidFill>
                <a:srgbClr val="000099"/>
              </a:solidFill>
            </a:endParaRPr>
          </a:p>
          <a:p>
            <a:pPr algn="ctr"/>
            <a:r>
              <a:rPr lang="en-US" sz="2700" dirty="0">
                <a:solidFill>
                  <a:srgbClr val="0000FF"/>
                </a:solidFill>
              </a:rPr>
              <a:t>Begin at first hire and update</a:t>
            </a:r>
          </a:p>
          <a:p>
            <a:pPr algn="ctr"/>
            <a:r>
              <a:rPr lang="en-US" sz="2700" dirty="0">
                <a:solidFill>
                  <a:srgbClr val="0000FF"/>
                </a:solidFill>
              </a:rPr>
              <a:t>annually when do Goals and Objectives </a:t>
            </a:r>
          </a:p>
        </p:txBody>
      </p:sp>
    </p:spTree>
    <p:extLst>
      <p:ext uri="{BB962C8B-B14F-4D97-AF65-F5344CB8AC3E}">
        <p14:creationId xmlns:p14="http://schemas.microsoft.com/office/powerpoint/2010/main" val="191831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10" descr="https://encrypted-tbn2.gstatic.com/images?q=tbn:ANd9GcTVLb3hB6bBueBU1khGkJarXRGFFOUBAcahRHFXZO23Ad6WYQ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133">
            <a:off x="6401218" y="2267749"/>
            <a:ext cx="2324100" cy="19716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encrypted-tbn0.gstatic.com/images?q=tbn:ANd9GcTNyLvnm1o6ZcqF3ZYfl7dPfinmaWU2ghN99COa5J3aTNLrC3i5g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17132"/>
            <a:ext cx="2889579" cy="190821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0" descr="http://fc09.deviantart.net/images3/i/2004/091/7/b/Paper_Note_Pad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2945" r="24631" b="3603"/>
          <a:stretch/>
        </p:blipFill>
        <p:spPr bwMode="auto">
          <a:xfrm>
            <a:off x="3712355" y="973728"/>
            <a:ext cx="2115289" cy="3419537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327">
            <a:off x="649970" y="2300818"/>
            <a:ext cx="2457450" cy="1857375"/>
          </a:xfrm>
          <a:prstGeom prst="rect">
            <a:avLst/>
          </a:prstGeom>
          <a:solidFill>
            <a:srgbClr val="996633">
              <a:alpha val="26000"/>
            </a:srgb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2387" y="224644"/>
            <a:ext cx="8928484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Do This: SAVE EVERYTHING </a:t>
            </a:r>
          </a:p>
        </p:txBody>
      </p:sp>
    </p:spTree>
    <p:extLst>
      <p:ext uri="{BB962C8B-B14F-4D97-AF65-F5344CB8AC3E}">
        <p14:creationId xmlns:p14="http://schemas.microsoft.com/office/powerpoint/2010/main" val="362320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7350-DCA3-9649-AFEB-602B7711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ACB38-6187-8541-8E0D-448690501B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E8354-D0AE-684B-B583-E14E28CD1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08"/>
            <a:ext cx="9144000" cy="58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19100" y="1379538"/>
            <a:ext cx="838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60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32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Teaching Portfolio Should Be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9875" y="1088740"/>
            <a:ext cx="86868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8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Structured 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Finalized to show accomplishments</a:t>
            </a:r>
          </a:p>
          <a:p>
            <a:pPr defTabSz="342900">
              <a:buSzPct val="65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Supported by </a:t>
            </a:r>
            <a:r>
              <a:rPr lang="en-US" sz="28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data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 show </a:t>
            </a:r>
            <a:r>
              <a:rPr lang="en-US" sz="28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of teaching ability and endeavor</a:t>
            </a:r>
          </a:p>
        </p:txBody>
      </p:sp>
    </p:spTree>
    <p:extLst>
      <p:ext uri="{BB962C8B-B14F-4D97-AF65-F5344CB8AC3E}">
        <p14:creationId xmlns:p14="http://schemas.microsoft.com/office/powerpoint/2010/main" val="955043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94C4AA25BC4439363D6D39B2FBAEE" ma:contentTypeVersion="1" ma:contentTypeDescription="Create a new document." ma:contentTypeScope="" ma:versionID="a1d46db6c05a0bc7a0bacf1b05e82ec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4521139a407d8642571bfdbac1e1d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83A4E-2EA5-4B87-AD19-915B112C6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6A75B9-3D55-474F-8109-2A3FE5874E24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B54407-FC9C-4949-9AAD-E00075448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1081</Words>
  <Application>Microsoft Macintosh PowerPoint</Application>
  <PresentationFormat>On-screen Show (4:3)</PresentationFormat>
  <Paragraphs>248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Corbel</vt:lpstr>
      <vt:lpstr>Courier New</vt:lpstr>
      <vt:lpstr>Helvetica</vt:lpstr>
      <vt:lpstr>Monotype Sorts</vt:lpstr>
      <vt:lpstr>Symbol</vt:lpstr>
      <vt:lpstr>Tahoma</vt:lpstr>
      <vt:lpstr>Times</vt:lpstr>
      <vt:lpstr>Times New Roman</vt:lpstr>
      <vt:lpstr>Wingdings</vt:lpstr>
      <vt:lpstr>Office Theme</vt:lpstr>
      <vt:lpstr>Document</vt:lpstr>
      <vt:lpstr>PowerPoint Presentation</vt:lpstr>
      <vt:lpstr>Objectives</vt:lpstr>
      <vt:lpstr>Put Any Two Words Together To Define Your Academic Position</vt:lpstr>
      <vt:lpstr>Bayer Model of Scholarship</vt:lpstr>
      <vt:lpstr>Bayer Model of Scholarship</vt:lpstr>
      <vt:lpstr>Developmental of a Teaching Portfolio</vt:lpstr>
      <vt:lpstr>The Only Way To Do This: SAVE EVERYTHING </vt:lpstr>
      <vt:lpstr>PowerPoint Presentation</vt:lpstr>
      <vt:lpstr>What a Teaching Portfolio Should Be</vt:lpstr>
      <vt:lpstr>Teaching Impact</vt:lpstr>
      <vt:lpstr>Teaching Effectiveness</vt:lpstr>
      <vt:lpstr>Differences Between a CV and Portfolio</vt:lpstr>
      <vt:lpstr>PowerPoint Presentation</vt:lpstr>
      <vt:lpstr>Components of the Portfolio</vt:lpstr>
      <vt:lpstr>Components of the Portfolio</vt:lpstr>
      <vt:lpstr>Components of the Portfolio</vt:lpstr>
      <vt:lpstr>Teaching Philosophy or Educational Statement</vt:lpstr>
      <vt:lpstr>Achievements of Students / Mentees</vt:lpstr>
      <vt:lpstr>PowerPoint Presentation</vt:lpstr>
      <vt:lpstr>PowerPoint Presentation</vt:lpstr>
      <vt:lpstr>PowerPoint Presentation</vt:lpstr>
      <vt:lpstr>PowerPoint Presentation</vt:lpstr>
      <vt:lpstr>Example of Curriculum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Glassick’s Six Criteria for Evaluation of Education Scholarship</vt:lpstr>
    </vt:vector>
  </TitlesOfParts>
  <Company>Microsoft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Garvin</dc:creator>
  <cp:lastModifiedBy>Microsoft Office User</cp:lastModifiedBy>
  <cp:revision>258</cp:revision>
  <cp:lastPrinted>2016-01-29T14:46:43Z</cp:lastPrinted>
  <dcterms:created xsi:type="dcterms:W3CDTF">2013-09-09T17:55:02Z</dcterms:created>
  <dcterms:modified xsi:type="dcterms:W3CDTF">2018-05-15T18:21:44Z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0x01010072894C4AA25BC4439363D6D39B2FBAEE</vt:lpwstr>
  </property>
</Properties>
</file>