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6C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10" autoAdjust="0"/>
    <p:restoredTop sz="84242" autoAdjust="0"/>
  </p:normalViewPr>
  <p:slideViewPr>
    <p:cSldViewPr snapToGrid="0">
      <p:cViewPr>
        <p:scale>
          <a:sx n="80" d="100"/>
          <a:sy n="80" d="100"/>
        </p:scale>
        <p:origin x="-13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-2814" y="-84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148252FE-4702-934C-924B-65BDCC0A7AEE}" type="datetime1">
              <a:rPr lang="en-US" smtClean="0"/>
              <a:pPr/>
              <a:t>9/29/2015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6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373314DD-6F99-9945-8355-7BBDDB08C8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373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C03EC491-71F7-5648-AD5B-F94C0F527F15}" type="datetime1">
              <a:rPr lang="en-US" smtClean="0"/>
              <a:pPr/>
              <a:t>9/29/2015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6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62699ECB-EEE7-7C44-9AF4-43FC7CAB08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4699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99ECB-EEE7-7C44-9AF4-43FC7CAB08C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206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-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2130425"/>
            <a:ext cx="5867400" cy="9175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744E5-5B7F-1A44-AE86-FE88976AC375}" type="datetime4">
              <a:rPr lang="en-US" smtClean="0"/>
              <a:pPr/>
              <a:t>September 29, 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3F8C041-0C5D-2542-BA56-2F135B42574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 descr="O:\MAC-SERVER\Jobs\CNM_Childrens_National_Medical_Center\12495-08_Collateral_Templates\PPT\Links\CN_Pr_Solid_3C-RGB_NEW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9300" y="188640"/>
            <a:ext cx="2044700" cy="8747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6744"/>
            <a:ext cx="6324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8069-F4FB-4C4A-A299-D8D1A1D280E9}" type="datetime4">
              <a:rPr lang="en-US" smtClean="0"/>
              <a:pPr/>
              <a:t>September 29,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C041-0C5D-2542-BA56-2F135B4257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054885" y="1311275"/>
            <a:ext cx="2089116" cy="445455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50B27-A021-2B4E-805B-7E679949307B}" type="datetime4">
              <a:rPr lang="en-US" smtClean="0"/>
              <a:pPr/>
              <a:t>September 29,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C041-0C5D-2542-BA56-2F135B425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4C42-742C-334B-9CCA-ECC4B683B798}" type="datetime4">
              <a:rPr lang="en-US" smtClean="0"/>
              <a:pPr/>
              <a:t>September 29,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C041-0C5D-2542-BA56-2F135B425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-01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E72B34"/>
              </a:clrFrom>
              <a:clrTo>
                <a:srgbClr val="E72B34">
                  <a:alpha val="0"/>
                </a:srgbClr>
              </a:clrTo>
            </a:clrChange>
            <a:alphaModFix amt="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93887"/>
            <a:ext cx="8229600" cy="1362075"/>
          </a:xfr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674687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rgbClr val="7F6C6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1982-4C85-D74A-B343-426C479BC70A}" type="datetime4">
              <a:rPr lang="en-US" smtClean="0"/>
              <a:pPr/>
              <a:t>September 29,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C041-0C5D-2542-BA56-2F135B42574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O:\MAC-SERVER\Jobs\CNM_Childrens_National_Medical_Center\12495-08_Collateral_Templates\PPT\Links\CN_Pr_Solid_3C-RGB_NEW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9300" y="5983288"/>
            <a:ext cx="2044700" cy="8747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O:\MAC-SERVER\Jobs\CNM_Childrens_National_Medical_Center\12495-08_Collateral_Templates\PPT\Links\CN_Red_DivBkg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71179"/>
            <a:ext cx="9144001" cy="53213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7638"/>
            <a:ext cx="8229600" cy="1143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44A9-D422-3944-83CB-2C77CEC6E6D3}" type="datetime4">
              <a:rPr lang="en-US" smtClean="0"/>
              <a:pPr/>
              <a:t>September 29, 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C041-0C5D-2542-BA56-2F135B42574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 descr="O:\MAC-SERVER\Jobs\CNM_Childrens_National_Medical_Center\12495-08_Collateral_Templates\PPT\Links\CN_Pr_Solid_3C-RGB_NEW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9300" y="5983288"/>
            <a:ext cx="2044700" cy="8747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O:\MAC-SERVER\Jobs\CNM_Childrens_National_Medical_Center\12495-08_Collateral_Templates\PPT\Links\CN_Taupe_DivBkg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79343"/>
            <a:ext cx="9144001" cy="53213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7638"/>
            <a:ext cx="8229600" cy="1143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D17CF-2E60-5C43-A39B-116AF32F5574}" type="datetime4">
              <a:rPr lang="en-US" smtClean="0"/>
              <a:pPr/>
              <a:t>September 29, 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C041-0C5D-2542-BA56-2F135B42574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 descr="O:\MAC-SERVER\Jobs\CNM_Childrens_National_Medical_Center\12495-08_Collateral_Templates\PPT\Links\CN_Pr_Solid_3C-RGB_NEW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9300" y="5983288"/>
            <a:ext cx="2044700" cy="8747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March 10,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C041-0C5D-2542-BA56-2F135B425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5D87F-CC09-9346-812D-7966B6919BE7}" type="datetime4">
              <a:rPr lang="en-US" smtClean="0"/>
              <a:pPr/>
              <a:t>September 29,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C041-0C5D-2542-BA56-2F135B425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D3EF1-CCF7-EA41-97FF-C0CE9D3F6FD4}" type="datetime4">
              <a:rPr lang="en-US" smtClean="0"/>
              <a:pPr/>
              <a:t>September 29,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C041-0C5D-2542-BA56-2F135B425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5820-01A4-FA45-B5CC-843AEFB83044}" type="datetime4">
              <a:rPr lang="en-US" smtClean="0"/>
              <a:pPr/>
              <a:t>September 29,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C041-0C5D-2542-BA56-2F135B425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366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D3EF1-CCF7-EA41-97FF-C0CE9D3F6FD4}" type="datetime4">
              <a:rPr lang="en-US" smtClean="0"/>
              <a:pPr/>
              <a:t>September 29,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C041-0C5D-2542-BA56-2F135B4257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1311275"/>
            <a:ext cx="9144000" cy="445452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O:\MAC-SERVER\Jobs\CNM_Childrens_National_Medical_Center\12495-08_Collateral_Templates\PPT\Links\CN_Pr_Solid_3C-RGB_NEW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99300" y="5983288"/>
            <a:ext cx="2044700" cy="874712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orbel"/>
                <a:cs typeface="Corbel"/>
              </a:defRPr>
            </a:lvl1pPr>
          </a:lstStyle>
          <a:p>
            <a:r>
              <a:rPr lang="en-US" dirty="0" smtClean="0"/>
              <a:t>March 10,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356350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Corbel"/>
                <a:cs typeface="Corbe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orbel"/>
                <a:cs typeface="Corbel"/>
              </a:defRPr>
            </a:lvl1pPr>
          </a:lstStyle>
          <a:p>
            <a:fld id="{D3F8C041-0C5D-2542-BA56-2F135B42574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 descr="O:\MAC-SERVER\Jobs\CNM_Childrens_National_Medical_Center\12495-08_Collateral_Templates\PPT\Links\CN_Color_bar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1" cy="1714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1" r:id="rId4"/>
    <p:sldLayoutId id="2147483650" r:id="rId5"/>
    <p:sldLayoutId id="2147483652" r:id="rId6"/>
    <p:sldLayoutId id="2147483654" r:id="rId7"/>
    <p:sldLayoutId id="2147483655" r:id="rId8"/>
    <p:sldLayoutId id="2147483663" r:id="rId9"/>
    <p:sldLayoutId id="2147483664" r:id="rId10"/>
    <p:sldLayoutId id="2147483653" r:id="rId11"/>
    <p:sldLayoutId id="2147483656" r:id="rId12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0" i="0" kern="1200">
          <a:solidFill>
            <a:srgbClr val="FF0000"/>
          </a:solidFill>
          <a:latin typeface="Corbel"/>
          <a:ea typeface="+mj-ea"/>
          <a:cs typeface="Corbe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/>
          </a:solidFill>
          <a:latin typeface="Corbel"/>
          <a:ea typeface="+mn-ea"/>
          <a:cs typeface="Corbe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chemeClr val="tx1"/>
          </a:solidFill>
          <a:latin typeface="Corbel"/>
          <a:ea typeface="+mn-ea"/>
          <a:cs typeface="Corbe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/>
          </a:solidFill>
          <a:latin typeface="Corbel"/>
          <a:ea typeface="+mn-ea"/>
          <a:cs typeface="Corbe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Corbel"/>
          <a:ea typeface="+mn-ea"/>
          <a:cs typeface="Corbe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solidFill>
            <a:schemeClr val="tx1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81943" y="2101932"/>
            <a:ext cx="6402750" cy="1423321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Challenges to Rare Disease Research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5581934"/>
            <a:ext cx="3173104" cy="1139542"/>
          </a:xfrm>
        </p:spPr>
        <p:txBody>
          <a:bodyPr/>
          <a:lstStyle/>
          <a:p>
            <a:r>
              <a:rPr lang="en-US" dirty="0" smtClean="0"/>
              <a:t>Robert McCarter,  ScD</a:t>
            </a:r>
          </a:p>
          <a:p>
            <a:r>
              <a:rPr lang="en-US" dirty="0" smtClean="0"/>
              <a:t>rmccarte@cnmc.org</a:t>
            </a:r>
          </a:p>
          <a:p>
            <a:r>
              <a:rPr lang="en-US" dirty="0" smtClean="0"/>
              <a:t>Sept  29, 2015</a:t>
            </a:r>
          </a:p>
        </p:txBody>
      </p:sp>
    </p:spTree>
    <p:extLst>
      <p:ext uri="{BB962C8B-B14F-4D97-AF65-F5344CB8AC3E}">
        <p14:creationId xmlns:p14="http://schemas.microsoft.com/office/powerpoint/2010/main" val="67724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8131" y="429020"/>
            <a:ext cx="8965869" cy="734762"/>
          </a:xfrm>
        </p:spPr>
        <p:txBody>
          <a:bodyPr>
            <a:noAutofit/>
          </a:bodyPr>
          <a:lstStyle/>
          <a:p>
            <a:r>
              <a:rPr lang="en-US" sz="2700" dirty="0" smtClean="0"/>
              <a:t>How to Assess the Effect of a Rare Disorder Intervention: </a:t>
            </a:r>
            <a:endParaRPr lang="en-US" sz="27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74569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Extreme Rarity </a:t>
            </a:r>
          </a:p>
          <a:p>
            <a:pPr lvl="1"/>
            <a:r>
              <a:rPr lang="en-US" dirty="0" smtClean="0"/>
              <a:t>fewer than 10 cases in N. America and Europe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 Against Rare Disorder Crises that are Unpredictable 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enerally rare (average 2 per year)</a:t>
            </a:r>
          </a:p>
          <a:p>
            <a:pPr lvl="1"/>
            <a:r>
              <a:rPr lang="en-US" dirty="0" smtClean="0"/>
              <a:t>frequency varies greatly per person (0 - ~30)</a:t>
            </a:r>
          </a:p>
          <a:p>
            <a:pPr lvl="1"/>
            <a:endParaRPr lang="en-US" dirty="0"/>
          </a:p>
          <a:p>
            <a:r>
              <a:rPr lang="en-US" dirty="0" smtClean="0"/>
              <a:t>When a RCT cannot be done 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urgical standard vs. improving medical treatment 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ever evaluated empirically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 29,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000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2266"/>
          </a:xfrm>
        </p:spPr>
        <p:txBody>
          <a:bodyPr/>
          <a:lstStyle/>
          <a:p>
            <a:r>
              <a:rPr lang="en-US" dirty="0" smtClean="0"/>
              <a:t>A Way to Address Extreme Rarity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846" y="1220190"/>
            <a:ext cx="8229600" cy="3078678"/>
          </a:xfrm>
        </p:spPr>
        <p:txBody>
          <a:bodyPr/>
          <a:lstStyle/>
          <a:p>
            <a:r>
              <a:rPr lang="en-US" dirty="0" smtClean="0"/>
              <a:t>N-of-1 Trials </a:t>
            </a:r>
          </a:p>
          <a:p>
            <a:pPr lvl="1"/>
            <a:r>
              <a:rPr lang="en-US" dirty="0" smtClean="0"/>
              <a:t>Pre </a:t>
            </a:r>
            <a:r>
              <a:rPr lang="en-US" dirty="0" err="1" smtClean="0"/>
              <a:t>vs</a:t>
            </a:r>
            <a:r>
              <a:rPr lang="en-US" dirty="0" smtClean="0"/>
              <a:t> Post design </a:t>
            </a:r>
          </a:p>
          <a:p>
            <a:pPr lvl="1"/>
            <a:r>
              <a:rPr lang="en-US" dirty="0" smtClean="0"/>
              <a:t>Works  best for short </a:t>
            </a:r>
            <a:r>
              <a:rPr lang="en-US" dirty="0"/>
              <a:t>t</a:t>
            </a:r>
            <a:r>
              <a:rPr lang="en-US" dirty="0" smtClean="0"/>
              <a:t>erm </a:t>
            </a:r>
            <a:r>
              <a:rPr lang="en-US" dirty="0"/>
              <a:t>o</a:t>
            </a:r>
            <a:r>
              <a:rPr lang="en-US" dirty="0" smtClean="0"/>
              <a:t>utcome</a:t>
            </a:r>
          </a:p>
          <a:p>
            <a:pPr lvl="1"/>
            <a:r>
              <a:rPr lang="en-US" dirty="0" smtClean="0"/>
              <a:t>Enhance power w/ continuous outcome, repeatedly measured </a:t>
            </a:r>
          </a:p>
          <a:p>
            <a:pPr lvl="1"/>
            <a:r>
              <a:rPr lang="en-US" dirty="0" smtClean="0"/>
              <a:t>Compare time averaged-result post </a:t>
            </a:r>
            <a:r>
              <a:rPr lang="en-US" dirty="0" err="1" smtClean="0"/>
              <a:t>vs</a:t>
            </a:r>
            <a:r>
              <a:rPr lang="en-US" dirty="0" smtClean="0"/>
              <a:t> pre using a longitudinal model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 29, 2015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700226" y="4546775"/>
            <a:ext cx="5488801" cy="115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Left Brace 8"/>
          <p:cNvSpPr/>
          <p:nvPr/>
        </p:nvSpPr>
        <p:spPr>
          <a:xfrm rot="16200000">
            <a:off x="2771415" y="3656123"/>
            <a:ext cx="641266" cy="2375065"/>
          </a:xfrm>
          <a:prstGeom prst="leftBrace">
            <a:avLst>
              <a:gd name="adj1" fmla="val 8333"/>
              <a:gd name="adj2" fmla="val 49105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999509" y="5180906"/>
            <a:ext cx="2117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Mult</a:t>
            </a:r>
            <a:r>
              <a:rPr lang="en-US" dirty="0" smtClean="0"/>
              <a:t> Outcome </a:t>
            </a:r>
            <a:r>
              <a:rPr lang="en-US" dirty="0" err="1" smtClean="0"/>
              <a:t>Meas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 rot="16200000">
            <a:off x="1199151" y="4914820"/>
            <a:ext cx="978408" cy="2423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147190" y="5550238"/>
            <a:ext cx="1106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Challenge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16200000">
            <a:off x="3976600" y="4901468"/>
            <a:ext cx="978408" cy="2423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Brace 16"/>
          <p:cNvSpPr/>
          <p:nvPr/>
        </p:nvSpPr>
        <p:spPr>
          <a:xfrm rot="16200000">
            <a:off x="5549728" y="3656122"/>
            <a:ext cx="641266" cy="2375065"/>
          </a:xfrm>
          <a:prstGeom prst="leftBrace">
            <a:avLst>
              <a:gd name="adj1" fmla="val 8333"/>
              <a:gd name="adj2" fmla="val 49105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770089" y="5475900"/>
            <a:ext cx="13701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Challenge +</a:t>
            </a:r>
          </a:p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Intervention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46051" y="5167369"/>
            <a:ext cx="2117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Mult</a:t>
            </a:r>
            <a:r>
              <a:rPr lang="en-US" dirty="0" smtClean="0"/>
              <a:t> Outcome </a:t>
            </a:r>
            <a:r>
              <a:rPr lang="en-US" dirty="0" err="1" smtClean="0"/>
              <a:t>Meas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840697" y="4523021"/>
            <a:ext cx="502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Pre</a:t>
            </a:r>
            <a:endParaRPr lang="en-US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5571978" y="4523021"/>
            <a:ext cx="596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Post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09241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way to Study an Intervention against Crises with low, wildly varying frequency per person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5821"/>
            <a:ext cx="7950529" cy="288867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Randomized multi-crossover design</a:t>
            </a:r>
          </a:p>
          <a:p>
            <a:pPr lvl="1"/>
            <a:r>
              <a:rPr lang="en-US" dirty="0" smtClean="0"/>
              <a:t>Choose only those with a prior crisis of sufficient severity</a:t>
            </a:r>
          </a:p>
          <a:p>
            <a:pPr lvl="1"/>
            <a:r>
              <a:rPr lang="en-US" dirty="0" smtClean="0"/>
              <a:t>Make new crises the unit of randomization  and analysis</a:t>
            </a:r>
          </a:p>
          <a:p>
            <a:pPr lvl="1"/>
            <a:r>
              <a:rPr lang="en-US" dirty="0" smtClean="0"/>
              <a:t>Use a blocked design to ensure balanced allocation</a:t>
            </a:r>
          </a:p>
          <a:p>
            <a:pPr lvl="1"/>
            <a:r>
              <a:rPr lang="en-US" dirty="0" smtClean="0"/>
              <a:t>Continuous outcome measured repeatedly</a:t>
            </a:r>
          </a:p>
          <a:p>
            <a:pPr lvl="1"/>
            <a:r>
              <a:rPr lang="en-US" dirty="0" smtClean="0"/>
              <a:t>Compare time-</a:t>
            </a:r>
            <a:r>
              <a:rPr lang="en-US" dirty="0" err="1" smtClean="0"/>
              <a:t>avg’d</a:t>
            </a:r>
            <a:r>
              <a:rPr lang="en-US" dirty="0" smtClean="0"/>
              <a:t> outcome in </a:t>
            </a:r>
            <a:r>
              <a:rPr lang="en-US" dirty="0" err="1" smtClean="0"/>
              <a:t>intv</a:t>
            </a:r>
            <a:r>
              <a:rPr lang="en-US" dirty="0" smtClean="0"/>
              <a:t> (</a:t>
            </a:r>
            <a:r>
              <a:rPr lang="en-US" b="1" dirty="0" smtClean="0"/>
              <a:t>I</a:t>
            </a:r>
            <a:r>
              <a:rPr lang="en-US" dirty="0" smtClean="0"/>
              <a:t>)  to </a:t>
            </a:r>
            <a:r>
              <a:rPr lang="en-US" dirty="0" err="1" smtClean="0"/>
              <a:t>pbo</a:t>
            </a:r>
            <a:r>
              <a:rPr lang="en-US" dirty="0" smtClean="0"/>
              <a:t> (</a:t>
            </a:r>
            <a:r>
              <a:rPr lang="en-US" b="1" dirty="0" smtClean="0"/>
              <a:t>P</a:t>
            </a:r>
            <a:r>
              <a:rPr lang="en-US" dirty="0" smtClean="0"/>
              <a:t>) crises</a:t>
            </a:r>
          </a:p>
          <a:p>
            <a:pPr lvl="1"/>
            <a:r>
              <a:rPr lang="en-US" dirty="0" smtClean="0"/>
              <a:t>Analyze using longitudinal model –  Compare btw + w/I effect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6030" y="6368226"/>
            <a:ext cx="2133600" cy="365125"/>
          </a:xfrm>
        </p:spPr>
        <p:txBody>
          <a:bodyPr/>
          <a:lstStyle/>
          <a:p>
            <a:r>
              <a:rPr lang="en-US" dirty="0" smtClean="0"/>
              <a:t>Sept 29, 2015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26275" y="5128942"/>
            <a:ext cx="2671948" cy="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721923" y="4915186"/>
            <a:ext cx="0" cy="2196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097481" y="4915186"/>
            <a:ext cx="11874" cy="1965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572830" y="4533979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Black" pitchFamily="34" charset="0"/>
                <a:cs typeface="Aharoni" pitchFamily="2" charset="-79"/>
              </a:rPr>
              <a:t>I</a:t>
            </a:r>
            <a:endParaRPr lang="en-US" dirty="0"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72138" y="4501713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Black" pitchFamily="34" charset="0"/>
                <a:cs typeface="Aharoni" pitchFamily="2" charset="-79"/>
              </a:rPr>
              <a:t>P</a:t>
            </a:r>
            <a:endParaRPr lang="en-US" dirty="0">
              <a:latin typeface="Arial Black" pitchFamily="34" charset="0"/>
              <a:cs typeface="Aharoni" pitchFamily="2" charset="-79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4581896" y="5164566"/>
            <a:ext cx="3635828" cy="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365668" y="4950810"/>
            <a:ext cx="0" cy="2731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6094020" y="4938935"/>
            <a:ext cx="5937" cy="2315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228451" y="4569603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Black" pitchFamily="34" charset="0"/>
                <a:cs typeface="Aharoni" pitchFamily="2" charset="-79"/>
              </a:rPr>
              <a:t>I</a:t>
            </a:r>
            <a:endParaRPr lang="en-US" dirty="0"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42949" y="4545854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Black" pitchFamily="34" charset="0"/>
                <a:cs typeface="Aharoni" pitchFamily="2" charset="-79"/>
              </a:rPr>
              <a:t>P</a:t>
            </a:r>
            <a:endParaRPr lang="en-US" dirty="0">
              <a:latin typeface="Arial Black" pitchFamily="34" charset="0"/>
              <a:cs typeface="Aharoni" pitchFamily="2" charset="-79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6812479" y="4950810"/>
            <a:ext cx="0" cy="2493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7544792" y="4974558"/>
            <a:ext cx="11874" cy="1900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663386" y="4569603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Black" pitchFamily="34" charset="0"/>
                <a:cs typeface="Aharoni" pitchFamily="2" charset="-79"/>
              </a:rPr>
              <a:t>P</a:t>
            </a:r>
            <a:endParaRPr lang="en-US" dirty="0"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77886" y="4557729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Black" pitchFamily="34" charset="0"/>
                <a:cs typeface="Aharoni" pitchFamily="2" charset="-79"/>
              </a:rPr>
              <a:t>I</a:t>
            </a:r>
            <a:endParaRPr lang="en-US" dirty="0"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7677" y="4927061"/>
            <a:ext cx="506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Pt1</a:t>
            </a:r>
            <a:endParaRPr lang="en-US" b="1" dirty="0"/>
          </a:p>
        </p:txBody>
      </p:sp>
      <p:sp>
        <p:nvSpPr>
          <p:cNvPr id="29" name="Rectangle 28"/>
          <p:cNvSpPr/>
          <p:nvPr/>
        </p:nvSpPr>
        <p:spPr>
          <a:xfrm>
            <a:off x="4073402" y="4938935"/>
            <a:ext cx="495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Ptx</a:t>
            </a:r>
            <a:endParaRPr lang="en-US" b="1" dirty="0"/>
          </a:p>
        </p:txBody>
      </p:sp>
      <p:sp>
        <p:nvSpPr>
          <p:cNvPr id="36" name="Left Brace 35"/>
          <p:cNvSpPr/>
          <p:nvPr/>
        </p:nvSpPr>
        <p:spPr>
          <a:xfrm rot="5400000">
            <a:off x="1493073" y="4889520"/>
            <a:ext cx="457697" cy="997327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900993" y="5651458"/>
            <a:ext cx="1641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Mult</a:t>
            </a:r>
            <a:r>
              <a:rPr lang="en-US" dirty="0" smtClean="0"/>
              <a:t> Outcomes</a:t>
            </a:r>
            <a:endParaRPr lang="en-US" dirty="0"/>
          </a:p>
        </p:txBody>
      </p:sp>
      <p:sp>
        <p:nvSpPr>
          <p:cNvPr id="38" name="Left Brace 37"/>
          <p:cNvSpPr/>
          <p:nvPr/>
        </p:nvSpPr>
        <p:spPr>
          <a:xfrm rot="5400000">
            <a:off x="5865171" y="4937059"/>
            <a:ext cx="457697" cy="997327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5188613" y="5664571"/>
            <a:ext cx="1641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Mult</a:t>
            </a:r>
            <a:r>
              <a:rPr lang="en-US" dirty="0" smtClean="0"/>
              <a:t> Outcomes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050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way to Evaluate an Intervention </a:t>
            </a:r>
            <a:br>
              <a:rPr lang="en-US" dirty="0" smtClean="0"/>
            </a:br>
            <a:r>
              <a:rPr lang="en-US" dirty="0" smtClean="0"/>
              <a:t>when an RCT is not possible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Covariate Balanced Propensity Scoring 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ate persons on their similarity at the point of the intervention decision</a:t>
            </a:r>
          </a:p>
          <a:p>
            <a:pPr lvl="1"/>
            <a:r>
              <a:rPr lang="en-US" dirty="0" smtClean="0"/>
              <a:t>Remove those in the intervention group for which there is no suitable match in the non intervention group</a:t>
            </a:r>
          </a:p>
          <a:p>
            <a:pPr lvl="1"/>
            <a:r>
              <a:rPr lang="en-US" dirty="0" smtClean="0"/>
              <a:t>Perform the analysis controlling for propensity score </a:t>
            </a:r>
          </a:p>
          <a:p>
            <a:pPr lvl="1"/>
            <a:r>
              <a:rPr lang="en-US" dirty="0" smtClean="0"/>
              <a:t>Use sensitivity analysis to evaluate the impact of conditions during analysis including </a:t>
            </a:r>
          </a:p>
          <a:p>
            <a:pPr lvl="2"/>
            <a:r>
              <a:rPr lang="en-US" dirty="0" smtClean="0"/>
              <a:t>Use imputation to avoid losing records due to missing data </a:t>
            </a:r>
          </a:p>
          <a:p>
            <a:pPr lvl="2"/>
            <a:r>
              <a:rPr lang="en-US" dirty="0" smtClean="0"/>
              <a:t>Evaluate consistency of results in subgroups </a:t>
            </a:r>
          </a:p>
          <a:p>
            <a:pPr lvl="2"/>
            <a:r>
              <a:rPr lang="en-US" dirty="0" smtClean="0"/>
              <a:t>Evaluate assumptions 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10,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220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many challenges to rare disease research </a:t>
            </a:r>
          </a:p>
          <a:p>
            <a:r>
              <a:rPr lang="en-US" dirty="0" smtClean="0"/>
              <a:t>There are creative and valid solutions that can provide answers</a:t>
            </a:r>
          </a:p>
          <a:p>
            <a:pPr lvl="1"/>
            <a:r>
              <a:rPr lang="en-US" dirty="0" smtClean="0"/>
              <a:t>N-of-1 study results led to FDA approval</a:t>
            </a:r>
          </a:p>
          <a:p>
            <a:pPr lvl="1"/>
            <a:r>
              <a:rPr lang="en-US" dirty="0" smtClean="0"/>
              <a:t>Randomized crossover  trial is underway w NIH funding </a:t>
            </a:r>
          </a:p>
          <a:p>
            <a:pPr lvl="1"/>
            <a:r>
              <a:rPr lang="en-US" dirty="0" smtClean="0"/>
              <a:t>Covariate-balanced propensity scoring  study has just been funded to compare a surgical to a medical intervention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10,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226535"/>
      </p:ext>
    </p:extLst>
  </p:cSld>
  <p:clrMapOvr>
    <a:masterClrMapping/>
  </p:clrMapOvr>
</p:sld>
</file>

<file path=ppt/theme/theme1.xml><?xml version="1.0" encoding="utf-8"?>
<a:theme xmlns:a="http://schemas.openxmlformats.org/drawingml/2006/main" name="CN_PowerPoint_Whit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CN_PowerPoint_White</Template>
  <TotalTime>9338</TotalTime>
  <Words>364</Words>
  <Application>Microsoft Office PowerPoint</Application>
  <PresentationFormat>On-screen Show (4:3)</PresentationFormat>
  <Paragraphs>69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CN_PowerPoint_White</vt:lpstr>
      <vt:lpstr>Challenges to Rare Disease Research  </vt:lpstr>
      <vt:lpstr>How to Assess the Effect of a Rare Disorder Intervention: </vt:lpstr>
      <vt:lpstr>A Way to Address Extreme Rarity</vt:lpstr>
      <vt:lpstr>A way to Study an Intervention against Crises with low, wildly varying frequency per person</vt:lpstr>
      <vt:lpstr>A way to Evaluate an Intervention  when an RCT is not possible</vt:lpstr>
      <vt:lpstr>Summary</vt:lpstr>
    </vt:vector>
  </TitlesOfParts>
  <Company>Children's National Medical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Gillespie, Catherine</dc:creator>
  <cp:lastModifiedBy>Regier, Debra</cp:lastModifiedBy>
  <cp:revision>127</cp:revision>
  <cp:lastPrinted>2015-09-29T13:08:30Z</cp:lastPrinted>
  <dcterms:created xsi:type="dcterms:W3CDTF">2014-02-26T17:11:02Z</dcterms:created>
  <dcterms:modified xsi:type="dcterms:W3CDTF">2015-09-29T13:23:54Z</dcterms:modified>
</cp:coreProperties>
</file>