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29260800" cy="21945600"/>
  <p:notesSz cx="6858000" cy="9144000"/>
  <p:defaultTextStyle>
    <a:defPPr>
      <a:defRPr lang="en-US"/>
    </a:defPPr>
    <a:lvl1pPr marL="0" algn="l" defTabSz="146269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1462697" algn="l" defTabSz="146269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2925393" algn="l" defTabSz="146269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4388089" algn="l" defTabSz="146269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5850784" algn="l" defTabSz="146269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7313481" algn="l" defTabSz="146269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8776176" algn="l" defTabSz="146269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0238873" algn="l" defTabSz="146269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1701569" algn="l" defTabSz="146269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912">
          <p15:clr>
            <a:srgbClr val="A4A3A4"/>
          </p15:clr>
        </p15:guide>
        <p15:guide id="2" pos="9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7E7"/>
    <a:srgbClr val="786A65"/>
    <a:srgbClr val="ED8B00"/>
    <a:srgbClr val="FFC72C"/>
    <a:srgbClr val="D4D0D0"/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28" autoAdjust="0"/>
  </p:normalViewPr>
  <p:slideViewPr>
    <p:cSldViewPr snapToGrid="0" snapToObjects="1" showGuides="1">
      <p:cViewPr>
        <p:scale>
          <a:sx n="38" d="100"/>
          <a:sy n="38" d="100"/>
        </p:scale>
        <p:origin x="2640" y="-72"/>
      </p:cViewPr>
      <p:guideLst>
        <p:guide orient="horz" pos="6912"/>
        <p:guide pos="9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24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92ADB03F-4DF4-5140-AE77-1F78A544B4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93907" y="16853941"/>
            <a:ext cx="668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4702175" indent="-939800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6583363" indent="-939800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8464550" indent="-939800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8921750" indent="-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9378950" indent="-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9836150" indent="-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10293350" indent="-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921ACBB3-33F2-D146-A458-80172F4D0F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117207" y="20652828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4702175" indent="-939800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6583363" indent="-939800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8464550" indent="-939800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8921750" indent="-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9378950" indent="-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9836150" indent="-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10293350" indent="-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bg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3AF59D3-829E-BC4B-8ACC-C09459D56B96}"/>
              </a:ext>
            </a:extLst>
          </p:cNvPr>
          <p:cNvSpPr/>
          <p:nvPr userDrawn="1"/>
        </p:nvSpPr>
        <p:spPr>
          <a:xfrm>
            <a:off x="1734207" y="5395546"/>
            <a:ext cx="5502275" cy="12892453"/>
          </a:xfrm>
          <a:prstGeom prst="rect">
            <a:avLst/>
          </a:prstGeom>
          <a:solidFill>
            <a:srgbClr val="A05EB5">
              <a:alpha val="22353"/>
            </a:srgbClr>
          </a:solidFill>
          <a:ln w="76200">
            <a:solidFill>
              <a:srgbClr val="A05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200" b="1" dirty="0">
                <a:solidFill>
                  <a:schemeClr val="tx1"/>
                </a:solidFill>
                <a:latin typeface="Corbel" panose="020B0503020204020204" pitchFamily="34" charset="0"/>
              </a:rPr>
              <a:t>Brain Edema </a:t>
            </a:r>
          </a:p>
          <a:p>
            <a:pPr algn="ctr" eaLnBrk="1" hangingPunct="1">
              <a:defRPr/>
            </a:pPr>
            <a:endParaRPr lang="en-US" altLang="en-US" sz="1600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“Patient at risk for brain edema </a:t>
            </a:r>
          </a:p>
          <a:p>
            <a:pPr eaLnBrk="1" hangingPunct="1"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(ICP, herniation)  If vitals are altered or mental status changes, contact genetics ASAP.  Do NOT stop fluids.” 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   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For </a:t>
            </a:r>
            <a:r>
              <a:rPr lang="en-US" altLang="en-US" sz="3200" b="0" dirty="0">
                <a:solidFill>
                  <a:srgbClr val="DA291C"/>
                </a:solidFill>
                <a:latin typeface="Corbel" panose="020B0503020204020204" pitchFamily="34" charset="0"/>
              </a:rPr>
              <a:t>Ammonia Disorders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, add:</a:t>
            </a:r>
          </a:p>
          <a:p>
            <a:pPr eaLnBrk="1" hangingPunct="1">
              <a:defRPr/>
            </a:pPr>
            <a:endParaRPr lang="en-US" altLang="en-US" sz="1600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 “Send STAT free-flowing ammonia level after calling genetics”</a:t>
            </a:r>
          </a:p>
          <a:p>
            <a:pPr eaLnBrk="1" hangingPunct="1">
              <a:defRPr/>
            </a:pPr>
            <a:endParaRPr lang="en-US" alt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Leucine Disorder: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• Maple Syrup Urine disease</a:t>
            </a:r>
          </a:p>
          <a:p>
            <a:pPr eaLnBrk="1" hangingPunct="1">
              <a:defRPr/>
            </a:pPr>
            <a:endParaRPr lang="en-US" altLang="en-US" sz="1600" b="1" dirty="0">
              <a:solidFill>
                <a:srgbClr val="DA291C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Ammonia Disorders: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bg1"/>
                </a:solidFill>
                <a:latin typeface="Corbel" panose="020B0503020204020204" pitchFamily="34" charset="0"/>
              </a:rPr>
              <a:t>   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Urea cycle disorders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OTC deficiency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 • CPS deficiency	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 • </a:t>
            </a:r>
            <a:r>
              <a:rPr lang="en-US" altLang="en-US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Citrullinemia</a:t>
            </a:r>
            <a:endParaRPr lang="en-US" altLang="en-US" sz="3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 • Arginase deficiency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 • AS </a:t>
            </a:r>
            <a:r>
              <a:rPr lang="en-US" altLang="en-US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Lyase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deficiency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Organic </a:t>
            </a:r>
            <a:r>
              <a:rPr lang="en-US" altLang="en-US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Acidemias</a:t>
            </a:r>
            <a:endParaRPr lang="en-US" altLang="en-US" sz="3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MMA (also kidney failure)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 • PA (also cardiac risk)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 • IVA (in severe cases)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 • 3-MCC deficiency</a:t>
            </a:r>
          </a:p>
          <a:p>
            <a:pPr eaLnBrk="1" hangingPunct="1">
              <a:defRPr/>
            </a:pPr>
            <a:endParaRPr lang="en-US" altLang="en-US" sz="9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endParaRPr lang="en-US" altLang="en-US" sz="3200" b="1" dirty="0">
              <a:solidFill>
                <a:srgbClr val="DA291C"/>
              </a:solidFill>
              <a:latin typeface="Corbel" panose="020B0503020204020204" pitchFamily="34" charset="0"/>
            </a:endParaRPr>
          </a:p>
          <a:p>
            <a:pPr algn="ctr" eaLnBrk="1" hangingPunct="1">
              <a:defRPr/>
            </a:pPr>
            <a:endParaRPr lang="en-US" altLang="en-US" sz="3600" dirty="0">
              <a:solidFill>
                <a:srgbClr val="FFFFFF"/>
              </a:solidFill>
              <a:latin typeface="Arial Narrow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19103E0-02CF-AB45-ACB8-A2A0B9096B91}"/>
              </a:ext>
            </a:extLst>
          </p:cNvPr>
          <p:cNvSpPr/>
          <p:nvPr userDrawn="1"/>
        </p:nvSpPr>
        <p:spPr>
          <a:xfrm>
            <a:off x="23789345" y="5395546"/>
            <a:ext cx="5103812" cy="12892453"/>
          </a:xfrm>
          <a:prstGeom prst="rect">
            <a:avLst/>
          </a:prstGeom>
          <a:solidFill>
            <a:srgbClr val="8BB8E8">
              <a:alpha val="18000"/>
            </a:srgbClr>
          </a:solidFill>
          <a:ln w="76200">
            <a:solidFill>
              <a:srgbClr val="8BB8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200" b="1" dirty="0">
                <a:solidFill>
                  <a:schemeClr val="tx1"/>
                </a:solidFill>
                <a:latin typeface="Corbel" panose="020B0503020204020204" pitchFamily="34" charset="0"/>
              </a:rPr>
              <a:t>Cardiac Events</a:t>
            </a:r>
            <a:r>
              <a:rPr lang="en-US" sz="4200" b="1" dirty="0">
                <a:solidFill>
                  <a:schemeClr val="tx1"/>
                </a:solidFill>
                <a:latin typeface="Corbel" panose="020B0503020204020204" pitchFamily="34" charset="0"/>
              </a:rPr>
              <a:t> </a:t>
            </a:r>
          </a:p>
          <a:p>
            <a:pPr>
              <a:defRPr/>
            </a:pPr>
            <a:endParaRPr lang="en-US" sz="1600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Arial Narrow" panose="020B0604020202020204" pitchFamily="34" charset="0"/>
              </a:rPr>
              <a:t>“</a:t>
            </a:r>
            <a:r>
              <a:rPr lang="en-US" alt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This patient is at risk for cardiomyopathy or arrhythmias, contact genetics if any concerns, or if acute concern consult cardiology. Do not stop fluids without consulting genetics”</a:t>
            </a:r>
          </a:p>
          <a:p>
            <a:pPr eaLnBrk="1" hangingPunct="1">
              <a:defRPr/>
            </a:pPr>
            <a:endParaRPr lang="en-US" altLang="en-US" sz="9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Propionic </a:t>
            </a:r>
            <a:r>
              <a:rPr lang="en-US" altLang="en-US" sz="3200" b="1" dirty="0" err="1">
                <a:solidFill>
                  <a:srgbClr val="DA291C"/>
                </a:solidFill>
                <a:latin typeface="Corbel" panose="020B0503020204020204" pitchFamily="34" charset="0"/>
              </a:rPr>
              <a:t>Acidemia</a:t>
            </a: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 </a:t>
            </a:r>
          </a:p>
          <a:p>
            <a:pPr eaLnBrk="1" hangingPunct="1">
              <a:defRPr/>
            </a:pPr>
            <a:endParaRPr lang="en-US" altLang="en-US" sz="9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Fatty acid oxidation defects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• LCHAD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• VLCAD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• CPT deficiency 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•  Trifunctional Protein 	Deficiency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Storage disorders </a:t>
            </a:r>
            <a:r>
              <a:rPr lang="en-US" altLang="en-US" sz="3200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• </a:t>
            </a:r>
            <a:r>
              <a:rPr lang="en-US" altLang="en-US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Pompe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disease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• </a:t>
            </a:r>
            <a:r>
              <a:rPr lang="en-US" altLang="en-US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Fabry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disease 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Mitochondrial disorders</a:t>
            </a:r>
            <a:r>
              <a:rPr lang="en-US" altLang="en-US" sz="3200" dirty="0">
                <a:solidFill>
                  <a:srgbClr val="DA291C"/>
                </a:solidFill>
                <a:latin typeface="Corbel" panose="020B0503020204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Barth syndrome 	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Kearns-Sayre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CPEO 	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MELAS 	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MERRF </a:t>
            </a:r>
            <a:endParaRPr lang="en-US" sz="3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4E4277C-93B5-394F-95A2-357E92995478}"/>
              </a:ext>
            </a:extLst>
          </p:cNvPr>
          <p:cNvSpPr/>
          <p:nvPr userDrawn="1"/>
        </p:nvSpPr>
        <p:spPr>
          <a:xfrm>
            <a:off x="18375970" y="5395546"/>
            <a:ext cx="5103812" cy="12892453"/>
          </a:xfrm>
          <a:prstGeom prst="rect">
            <a:avLst/>
          </a:prstGeom>
          <a:solidFill>
            <a:srgbClr val="6CC24A">
              <a:alpha val="40000"/>
            </a:srgbClr>
          </a:solidFill>
          <a:ln w="76200">
            <a:solidFill>
              <a:srgbClr val="6CC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200" b="1" dirty="0">
                <a:solidFill>
                  <a:schemeClr val="tx1"/>
                </a:solidFill>
                <a:latin typeface="Corbel" panose="020B0503020204020204" pitchFamily="34" charset="0"/>
              </a:rPr>
              <a:t>Rhabdomyolysis</a:t>
            </a:r>
          </a:p>
          <a:p>
            <a:pPr eaLnBrk="1" hangingPunct="1">
              <a:defRPr/>
            </a:pPr>
            <a:endParaRPr lang="en-US" altLang="en-US" sz="1600" b="1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“This patient is at risk for rhabdomyolysis, If any concerns, STAT </a:t>
            </a:r>
            <a:r>
              <a:rPr lang="en-US" altLang="en-US" sz="2800" i="1" dirty="0" err="1">
                <a:solidFill>
                  <a:schemeClr val="tx1"/>
                </a:solidFill>
                <a:latin typeface="Corbel" panose="020B0503020204020204" pitchFamily="34" charset="0"/>
              </a:rPr>
              <a:t>Creatine</a:t>
            </a:r>
            <a:r>
              <a:rPr lang="en-US" alt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 Kinase, do NOT stop fluids”</a:t>
            </a:r>
          </a:p>
          <a:p>
            <a:pPr eaLnBrk="1" hangingPunct="1">
              <a:defRPr/>
            </a:pPr>
            <a:endParaRPr lang="en-US" altLang="en-US" sz="3200" i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Glycogen storage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        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• GSD-V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     </a:t>
            </a: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(aka McArdle disease)</a:t>
            </a:r>
          </a:p>
          <a:p>
            <a:pPr eaLnBrk="1" hangingPunct="1">
              <a:defRPr/>
            </a:pPr>
            <a:endParaRPr lang="en-US" altLang="en-US" sz="16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Fatty acid oxidation defects</a:t>
            </a:r>
            <a:endParaRPr lang="en-US" altLang="en-US" sz="3200" dirty="0">
              <a:solidFill>
                <a:srgbClr val="DA291C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 VLCAD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LCHAD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MCAD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Trifunctional Protein 	Deficiency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CPT1 or 2</a:t>
            </a:r>
          </a:p>
          <a:p>
            <a:pPr eaLnBrk="1" hangingPunct="1">
              <a:defRPr/>
            </a:pPr>
            <a:endParaRPr lang="en-US" altLang="en-US" sz="16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 err="1">
                <a:solidFill>
                  <a:srgbClr val="DA291C"/>
                </a:solidFill>
                <a:latin typeface="Corbel" panose="020B0503020204020204" pitchFamily="34" charset="0"/>
              </a:rPr>
              <a:t>Lipin</a:t>
            </a: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 defects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      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• LPIN1 deficiency</a:t>
            </a:r>
          </a:p>
          <a:p>
            <a:pPr eaLnBrk="1" hangingPunct="1">
              <a:defRPr/>
            </a:pPr>
            <a:endParaRPr lang="en-US" altLang="en-US" sz="32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200" i="1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600" dirty="0">
              <a:solidFill>
                <a:schemeClr val="bg1"/>
              </a:solidFill>
              <a:latin typeface="Arial Narrow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37E2691-E6A7-B548-B995-8A6C38975DC1}"/>
              </a:ext>
            </a:extLst>
          </p:cNvPr>
          <p:cNvSpPr/>
          <p:nvPr userDrawn="1"/>
        </p:nvSpPr>
        <p:spPr>
          <a:xfrm>
            <a:off x="12961007" y="5395546"/>
            <a:ext cx="5103813" cy="12892453"/>
          </a:xfrm>
          <a:prstGeom prst="rect">
            <a:avLst/>
          </a:prstGeom>
          <a:solidFill>
            <a:srgbClr val="003DA5">
              <a:alpha val="20000"/>
            </a:srgbClr>
          </a:solidFill>
          <a:ln w="76200">
            <a:solidFill>
              <a:srgbClr val="003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200" b="1" dirty="0">
                <a:solidFill>
                  <a:schemeClr val="tx1"/>
                </a:solidFill>
                <a:latin typeface="Corbel" panose="020B0503020204020204" pitchFamily="34" charset="0"/>
              </a:rPr>
              <a:t>Hypoglycemia</a:t>
            </a:r>
          </a:p>
          <a:p>
            <a:pPr eaLnBrk="1" hangingPunct="1">
              <a:defRPr/>
            </a:pPr>
            <a:endParaRPr lang="en-US" altLang="en-US" sz="1600" b="1" i="1" dirty="0">
              <a:solidFill>
                <a:schemeClr val="tx1"/>
              </a:solidFill>
              <a:latin typeface="Arial Narrow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“Patient at risk for hypoglycemia.  Do NOT stop fluids. If any concerns, call Genetics ASAP and check glucose.”</a:t>
            </a:r>
          </a:p>
          <a:p>
            <a:pPr eaLnBrk="1" hangingPunct="1">
              <a:defRPr/>
            </a:pPr>
            <a:endParaRPr lang="en-US" altLang="en-US" sz="32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Fatty acid oxidation defects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bg1"/>
                </a:solidFill>
                <a:latin typeface="Corbel" panose="020B0503020204020204" pitchFamily="34" charset="0"/>
              </a:rPr>
              <a:t>        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• VLCAD </a:t>
            </a:r>
            <a:r>
              <a:rPr lang="en-US" altLang="en-US" dirty="0">
                <a:solidFill>
                  <a:schemeClr val="tx1"/>
                </a:solidFill>
                <a:latin typeface="Corbel" panose="020B0503020204020204" pitchFamily="34" charset="0"/>
              </a:rPr>
              <a:t>(also cardiac risk)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LCHAD </a:t>
            </a:r>
            <a:r>
              <a:rPr lang="en-US" altLang="en-US" dirty="0">
                <a:solidFill>
                  <a:schemeClr val="tx1"/>
                </a:solidFill>
                <a:latin typeface="Corbel" panose="020B0503020204020204" pitchFamily="34" charset="0"/>
              </a:rPr>
              <a:t>(also cardiac risk)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MCAD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Trifunctional Protein 	Deficiency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CPT1 or 2</a:t>
            </a:r>
          </a:p>
          <a:p>
            <a:pPr eaLnBrk="1" hangingPunct="1">
              <a:defRPr/>
            </a:pPr>
            <a:endParaRPr lang="en-US" altLang="en-US" sz="1800" dirty="0">
              <a:solidFill>
                <a:srgbClr val="DA291C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Glycogen Storage Disorders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bg1"/>
                </a:solidFill>
                <a:latin typeface="Corbel" panose="020B0503020204020204" pitchFamily="34" charset="0"/>
              </a:rPr>
              <a:t>        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• GSD 1a, 1b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GSD 0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• Other GSDs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rbel" panose="020B0503020204020204" pitchFamily="34" charset="0"/>
              </a:rPr>
              <a:t>(in patients who are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  <a:latin typeface="Corbel" panose="020B0503020204020204" pitchFamily="34" charset="0"/>
              </a:rPr>
              <a:t> 	  are sick or young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  <a:p>
            <a:pPr eaLnBrk="1" hangingPunct="1">
              <a:defRPr/>
            </a:pPr>
            <a:endParaRPr lang="en-US" altLang="en-US" sz="1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DA291C"/>
                </a:solidFill>
                <a:latin typeface="Corbel" panose="020B0503020204020204" pitchFamily="34" charset="0"/>
              </a:rPr>
              <a:t>Mitochondrial Disorders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       </a:t>
            </a:r>
            <a:r>
              <a:rPr lang="en-US" alt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 (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ask us if unsure!)</a:t>
            </a:r>
          </a:p>
          <a:p>
            <a:pPr eaLnBrk="1" hangingPunct="1">
              <a:defRPr/>
            </a:pPr>
            <a:endParaRPr lang="en-US" altLang="en-US" sz="3600" i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eaLnBrk="1" hangingPunct="1">
              <a:defRPr/>
            </a:pPr>
            <a:endParaRPr lang="en-US" altLang="en-US" sz="3600" dirty="0">
              <a:solidFill>
                <a:srgbClr val="FFFFFF"/>
              </a:solidFill>
              <a:latin typeface="Arial Narrow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65E25E1-4F2D-5449-97D4-C97534207FB8}"/>
              </a:ext>
            </a:extLst>
          </p:cNvPr>
          <p:cNvSpPr/>
          <p:nvPr userDrawn="1"/>
        </p:nvSpPr>
        <p:spPr>
          <a:xfrm>
            <a:off x="7547632" y="5395546"/>
            <a:ext cx="5103813" cy="12892453"/>
          </a:xfrm>
          <a:prstGeom prst="rect">
            <a:avLst/>
          </a:prstGeom>
          <a:solidFill>
            <a:srgbClr val="FFC72C">
              <a:alpha val="68000"/>
            </a:srgbClr>
          </a:solidFill>
          <a:ln w="76200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200" b="1" dirty="0">
                <a:solidFill>
                  <a:schemeClr val="tx1"/>
                </a:solidFill>
                <a:latin typeface="Corbel" panose="020B0503020204020204" pitchFamily="34" charset="0"/>
              </a:rPr>
              <a:t>Strokes/Thrombosis</a:t>
            </a:r>
          </a:p>
          <a:p>
            <a:pPr algn="ctr" eaLnBrk="1" hangingPunct="1">
              <a:defRPr/>
            </a:pPr>
            <a:endParaRPr lang="en-US" altLang="en-US" sz="1600" b="1" i="1" dirty="0">
              <a:solidFill>
                <a:schemeClr val="tx1"/>
              </a:solidFill>
              <a:latin typeface="Arial Narrow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“Patient at risk for thrombosis and/or strokes. Contact genetics immediately for any bleeding, clotting, or thrombosis concerns or mental status changes.”</a:t>
            </a:r>
          </a:p>
          <a:p>
            <a:pPr eaLnBrk="1" hangingPunct="1">
              <a:defRPr/>
            </a:pPr>
            <a:endParaRPr lang="en-US" altLang="en-US" sz="1600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en-US" altLang="en-US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Homocystinuria</a:t>
            </a:r>
            <a:endParaRPr lang="en-US" altLang="en-US" sz="3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Severe MTHFR disease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Cobalamin deficiencies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	- </a:t>
            </a:r>
            <a:r>
              <a:rPr lang="en-US" altLang="en-US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eg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Cobalamin C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en-US" altLang="en-US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Glutaric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Aciduria Type 1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en-US" altLang="en-US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Isovaleric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Aciduria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en-US" altLang="en-US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Methylmalonic</a:t>
            </a: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Acidemia</a:t>
            </a:r>
            <a:endParaRPr lang="en-US" altLang="en-US" sz="3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Propionic academia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MELAS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Some other mitochondrial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       conditions (ask us!)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4430B1A-D3B2-1342-BE68-FDCDA95F0851}"/>
              </a:ext>
            </a:extLst>
          </p:cNvPr>
          <p:cNvSpPr/>
          <p:nvPr userDrawn="1"/>
        </p:nvSpPr>
        <p:spPr>
          <a:xfrm>
            <a:off x="1734207" y="18755546"/>
            <a:ext cx="27158950" cy="2496371"/>
          </a:xfrm>
          <a:prstGeom prst="rect">
            <a:avLst/>
          </a:prstGeom>
          <a:solidFill>
            <a:srgbClr val="DA291C">
              <a:alpha val="20000"/>
            </a:srgbClr>
          </a:solidFill>
          <a:ln w="76200"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solidFill>
                  <a:schemeClr val="tx1"/>
                </a:solidFill>
                <a:latin typeface="Corbel" panose="020B0503020204020204" pitchFamily="34" charset="0"/>
              </a:rPr>
              <a:t>Something You’ve Never Heard Of (or NOT Listed on This Poster):</a:t>
            </a:r>
          </a:p>
          <a:p>
            <a:pPr eaLnBrk="1" hangingPunct="1">
              <a:defRPr/>
            </a:pPr>
            <a:r>
              <a:rPr lang="en-US" altLang="en-US" sz="3200" i="1" dirty="0">
                <a:solidFill>
                  <a:schemeClr val="tx1"/>
                </a:solidFill>
                <a:latin typeface="Corbel" panose="020B0503020204020204" pitchFamily="34" charset="0"/>
              </a:rPr>
              <a:t>“This patient followed by genetics and metabolism. Call for any questions or concerns you or their family have about their care.”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Check Genetics out-patient note or consult note, and give us a call if you’re not sure what to expect! Page to 50010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51BDDFA9-26C1-394E-8BC4-56572BFFC6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256" y="3243635"/>
            <a:ext cx="1162269" cy="18701965"/>
          </a:xfrm>
          <a:prstGeom prst="rect">
            <a:avLst/>
          </a:prstGeom>
        </p:spPr>
      </p:pic>
      <p:pic>
        <p:nvPicPr>
          <p:cNvPr id="3" name="Picture 2" descr="CN_Linear_Device-Red_MC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r="67795"/>
          <a:stretch/>
        </p:blipFill>
        <p:spPr>
          <a:xfrm>
            <a:off x="-2" y="0"/>
            <a:ext cx="29260802" cy="49805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8D9E7604-AB51-0B44-A116-4E5A88D265F6}"/>
              </a:ext>
            </a:extLst>
          </p:cNvPr>
          <p:cNvSpPr txBox="1">
            <a:spLocks/>
          </p:cNvSpPr>
          <p:nvPr userDrawn="1"/>
        </p:nvSpPr>
        <p:spPr>
          <a:xfrm>
            <a:off x="6605973" y="546539"/>
            <a:ext cx="22810402" cy="5043614"/>
          </a:xfrm>
          <a:prstGeom prst="rect">
            <a:avLst/>
          </a:prstGeom>
        </p:spPr>
        <p:txBody>
          <a:bodyPr/>
          <a:lstStyle>
            <a:lvl1pPr algn="ctr" defTabSz="1462697" rtl="0" eaLnBrk="1" latinLnBrk="0" hangingPunct="1">
              <a:spcBef>
                <a:spcPct val="0"/>
              </a:spcBef>
              <a:buNone/>
              <a:defRPr sz="1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Metabolism Situational Awareness: </a:t>
            </a:r>
            <a:r>
              <a:rPr lang="en-US" alt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/>
            </a:r>
            <a:br>
              <a:rPr lang="en-US" alt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(Example Sick Metabolic Kid Phrases for IPASS </a:t>
            </a:r>
            <a:r>
              <a:rPr lang="en-US" alt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signout</a:t>
            </a:r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)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E9E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/>
            </a:r>
            <a:br>
              <a:rPr lang="en-US" altLang="en-US" sz="1800" b="1" dirty="0">
                <a:solidFill>
                  <a:srgbClr val="E9E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altLang="en-US" sz="6600" b="1" i="1" dirty="0">
                <a:solidFill>
                  <a:srgbClr val="E9E7E7"/>
                </a:solidFill>
                <a:latin typeface="Corbel" panose="020B0503020204020204" pitchFamily="34" charset="0"/>
              </a:rPr>
              <a:t>Not Sure???  On-call Genetics and Metabolism at pager 50010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E111FC1-7CF8-9741-8CC4-841C832C94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6763" y="486668"/>
            <a:ext cx="6159210" cy="40071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E5CE870-C7F1-D646-AB69-9BB39324828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760854" y="19104306"/>
            <a:ext cx="2785460" cy="17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462697" rtl="0" eaLnBrk="1" latinLnBrk="0" hangingPunct="1">
        <a:spcBef>
          <a:spcPct val="0"/>
        </a:spcBef>
        <a:buNone/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22" indent="-1097022" algn="l" defTabSz="1462697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76880" indent="-914185" algn="l" defTabSz="1462697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56739" indent="-731347" algn="l" defTabSz="1462697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9437" indent="-731347" algn="l" defTabSz="1462697" rtl="0" eaLnBrk="1" latinLnBrk="0" hangingPunct="1">
        <a:spcBef>
          <a:spcPct val="20000"/>
        </a:spcBef>
        <a:buFont typeface="Arial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582132" indent="-731347" algn="l" defTabSz="1462697" rtl="0" eaLnBrk="1" latinLnBrk="0" hangingPunct="1">
        <a:spcBef>
          <a:spcPct val="20000"/>
        </a:spcBef>
        <a:buFont typeface="Arial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44827" indent="-731347" algn="l" defTabSz="1462697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07523" indent="-731347" algn="l" defTabSz="1462697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0220" indent="-731347" algn="l" defTabSz="1462697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2916" indent="-731347" algn="l" defTabSz="1462697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69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62697" algn="l" defTabSz="146269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25393" algn="l" defTabSz="146269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089" algn="l" defTabSz="146269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850784" algn="l" defTabSz="146269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313481" algn="l" defTabSz="146269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776176" algn="l" defTabSz="146269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38873" algn="l" defTabSz="146269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701569" algn="l" defTabSz="146269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645865"/>
      </p:ext>
    </p:extLst>
  </p:cSld>
  <p:clrMapOvr>
    <a:masterClrMapping/>
  </p:clrMapOvr>
</p:sld>
</file>

<file path=ppt/theme/theme1.xml><?xml version="1.0" encoding="utf-8"?>
<a:theme xmlns:a="http://schemas.openxmlformats.org/drawingml/2006/main" name="CN_Research_4x4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CN_Research_4x4 (1)</Template>
  <TotalTime>80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CN_Research_4x4 (1)</vt:lpstr>
      <vt:lpstr>PowerPoint Presentation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Sienna Tomko</dc:creator>
  <cp:lastModifiedBy>Regier, Debra</cp:lastModifiedBy>
  <cp:revision>13</cp:revision>
  <dcterms:created xsi:type="dcterms:W3CDTF">2014-08-04T20:25:53Z</dcterms:created>
  <dcterms:modified xsi:type="dcterms:W3CDTF">2020-03-28T22:53:47Z</dcterms:modified>
</cp:coreProperties>
</file>