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 ContentType="image/tiff"/>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7.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9.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1.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2.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5.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6.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7.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7" r:id="rId2"/>
    <p:sldMasterId id="2147484025" r:id="rId3"/>
    <p:sldMasterId id="2147484399" r:id="rId4"/>
    <p:sldMasterId id="2147484542" r:id="rId5"/>
    <p:sldMasterId id="2147484552" r:id="rId6"/>
    <p:sldMasterId id="2147484562" r:id="rId7"/>
    <p:sldMasterId id="2147484582" r:id="rId8"/>
    <p:sldMasterId id="2147484619" r:id="rId9"/>
    <p:sldMasterId id="2147484630" r:id="rId10"/>
    <p:sldMasterId id="2147484641" r:id="rId11"/>
    <p:sldMasterId id="2147484682" r:id="rId12"/>
    <p:sldMasterId id="2147484693" r:id="rId13"/>
    <p:sldMasterId id="2147484708" r:id="rId14"/>
    <p:sldMasterId id="2147484719" r:id="rId15"/>
    <p:sldMasterId id="2147484730" r:id="rId16"/>
    <p:sldMasterId id="2147484740" r:id="rId17"/>
    <p:sldMasterId id="2147484750" r:id="rId18"/>
  </p:sldMasterIdLst>
  <p:notesMasterIdLst>
    <p:notesMasterId r:id="rId73"/>
  </p:notesMasterIdLst>
  <p:handoutMasterIdLst>
    <p:handoutMasterId r:id="rId74"/>
  </p:handoutMasterIdLst>
  <p:sldIdLst>
    <p:sldId id="514" r:id="rId19"/>
    <p:sldId id="1123" r:id="rId20"/>
    <p:sldId id="1050" r:id="rId21"/>
    <p:sldId id="1051" r:id="rId22"/>
    <p:sldId id="1086" r:id="rId23"/>
    <p:sldId id="1058" r:id="rId24"/>
    <p:sldId id="1059" r:id="rId25"/>
    <p:sldId id="1135" r:id="rId26"/>
    <p:sldId id="1113" r:id="rId27"/>
    <p:sldId id="1136" r:id="rId28"/>
    <p:sldId id="1137" r:id="rId29"/>
    <p:sldId id="1129" r:id="rId30"/>
    <p:sldId id="1130" r:id="rId31"/>
    <p:sldId id="1131" r:id="rId32"/>
    <p:sldId id="1132" r:id="rId33"/>
    <p:sldId id="1133" r:id="rId34"/>
    <p:sldId id="1138" r:id="rId35"/>
    <p:sldId id="1145" r:id="rId36"/>
    <p:sldId id="1154" r:id="rId37"/>
    <p:sldId id="1155" r:id="rId38"/>
    <p:sldId id="1146" r:id="rId39"/>
    <p:sldId id="1147" r:id="rId40"/>
    <p:sldId id="1149" r:id="rId41"/>
    <p:sldId id="1152" r:id="rId42"/>
    <p:sldId id="1153" r:id="rId43"/>
    <p:sldId id="1140" r:id="rId44"/>
    <p:sldId id="1141" r:id="rId45"/>
    <p:sldId id="1142" r:id="rId46"/>
    <p:sldId id="1143" r:id="rId47"/>
    <p:sldId id="1144" r:id="rId48"/>
    <p:sldId id="1045" r:id="rId49"/>
    <p:sldId id="1049" r:id="rId50"/>
    <p:sldId id="1083" r:id="rId51"/>
    <p:sldId id="1084" r:id="rId52"/>
    <p:sldId id="982" r:id="rId53"/>
    <p:sldId id="1080" r:id="rId54"/>
    <p:sldId id="1082" r:id="rId55"/>
    <p:sldId id="1074" r:id="rId56"/>
    <p:sldId id="1025" r:id="rId57"/>
    <p:sldId id="1117" r:id="rId58"/>
    <p:sldId id="1118" r:id="rId59"/>
    <p:sldId id="1151" r:id="rId60"/>
    <p:sldId id="1089" r:id="rId61"/>
    <p:sldId id="1090" r:id="rId62"/>
    <p:sldId id="1114" r:id="rId63"/>
    <p:sldId id="1115" r:id="rId64"/>
    <p:sldId id="1116" r:id="rId65"/>
    <p:sldId id="957" r:id="rId66"/>
    <p:sldId id="958" r:id="rId67"/>
    <p:sldId id="1060" r:id="rId68"/>
    <p:sldId id="1061" r:id="rId69"/>
    <p:sldId id="1062" r:id="rId70"/>
    <p:sldId id="1063" r:id="rId71"/>
    <p:sldId id="446" r:id="rId7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6379"/>
    <a:srgbClr val="642F6C"/>
    <a:srgbClr val="3E0050"/>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19" autoAdjust="0"/>
    <p:restoredTop sz="86243" autoAdjust="0"/>
  </p:normalViewPr>
  <p:slideViewPr>
    <p:cSldViewPr>
      <p:cViewPr>
        <p:scale>
          <a:sx n="60" d="100"/>
          <a:sy n="60" d="100"/>
        </p:scale>
        <p:origin x="-714" y="-15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1692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slide" Target="slides/slide45.xml"/><Relationship Id="rId68" Type="http://schemas.openxmlformats.org/officeDocument/2006/relationships/slide" Target="slides/slide50.xml"/><Relationship Id="rId76"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3.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61" Type="http://schemas.openxmlformats.org/officeDocument/2006/relationships/slide" Target="slides/slide43.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slide" Target="slides/slide51.xml"/><Relationship Id="rId77"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slide" Target="slides/slide52.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1" Type="http://schemas.openxmlformats.org/officeDocument/2006/relationships/oleObject" Target="file:///\\odapps2\Director's%20Presentations\1-Director\Topics\Genomics\OMIM\MIM%20Dis%20Graph_4.10.1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1"/>
          <c:order val="0"/>
          <c:spPr>
            <a:solidFill>
              <a:srgbClr val="FFC000"/>
            </a:solidFill>
            <a:scene3d>
              <a:camera prst="orthographicFront"/>
              <a:lightRig rig="threePt" dir="t"/>
            </a:scene3d>
            <a:sp3d>
              <a:bevelT/>
            </a:sp3d>
          </c:spPr>
          <c:invertIfNegative val="0"/>
          <c:cat>
            <c:numRef>
              <c:f>Sheet1!$A$1:$A$29</c:f>
              <c:numCache>
                <c:formatCode>General</c:formatCode>
                <c:ptCount val="29"/>
                <c:pt idx="0">
                  <c:v>1987</c:v>
                </c:pt>
                <c:pt idx="1">
                  <c:v>1988</c:v>
                </c:pt>
                <c:pt idx="2">
                  <c:v>1989</c:v>
                </c:pt>
                <c:pt idx="3">
                  <c:v>1990</c:v>
                </c:pt>
                <c:pt idx="4">
                  <c:v>1991</c:v>
                </c:pt>
                <c:pt idx="5">
                  <c:v>1992</c:v>
                </c:pt>
                <c:pt idx="6">
                  <c:v>1993</c:v>
                </c:pt>
                <c:pt idx="7">
                  <c:v>1994</c:v>
                </c:pt>
                <c:pt idx="8">
                  <c:v>1995</c:v>
                </c:pt>
                <c:pt idx="9">
                  <c:v>1996</c:v>
                </c:pt>
                <c:pt idx="10">
                  <c:v>1997</c:v>
                </c:pt>
                <c:pt idx="11">
                  <c:v>1998</c:v>
                </c:pt>
                <c:pt idx="12">
                  <c:v>1999</c:v>
                </c:pt>
                <c:pt idx="13">
                  <c:v>2000</c:v>
                </c:pt>
                <c:pt idx="14">
                  <c:v>2001</c:v>
                </c:pt>
                <c:pt idx="15">
                  <c:v>2002</c:v>
                </c:pt>
                <c:pt idx="16">
                  <c:v>2003</c:v>
                </c:pt>
                <c:pt idx="17">
                  <c:v>2004</c:v>
                </c:pt>
                <c:pt idx="18">
                  <c:v>2005</c:v>
                </c:pt>
                <c:pt idx="19">
                  <c:v>2006</c:v>
                </c:pt>
                <c:pt idx="20">
                  <c:v>2007</c:v>
                </c:pt>
                <c:pt idx="21">
                  <c:v>2008</c:v>
                </c:pt>
                <c:pt idx="22">
                  <c:v>2009</c:v>
                </c:pt>
                <c:pt idx="23">
                  <c:v>2010</c:v>
                </c:pt>
                <c:pt idx="24">
                  <c:v>2011</c:v>
                </c:pt>
                <c:pt idx="25">
                  <c:v>2012</c:v>
                </c:pt>
                <c:pt idx="26">
                  <c:v>2013</c:v>
                </c:pt>
                <c:pt idx="27">
                  <c:v>2014</c:v>
                </c:pt>
                <c:pt idx="28">
                  <c:v>2015</c:v>
                </c:pt>
              </c:numCache>
            </c:numRef>
          </c:cat>
          <c:val>
            <c:numRef>
              <c:f>Sheet1!$B$1:$B$29</c:f>
              <c:numCache>
                <c:formatCode>0</c:formatCode>
                <c:ptCount val="29"/>
                <c:pt idx="0">
                  <c:v>39</c:v>
                </c:pt>
                <c:pt idx="1">
                  <c:v>46</c:v>
                </c:pt>
                <c:pt idx="2">
                  <c:v>54</c:v>
                </c:pt>
                <c:pt idx="3">
                  <c:v>68</c:v>
                </c:pt>
                <c:pt idx="4">
                  <c:v>81</c:v>
                </c:pt>
                <c:pt idx="5">
                  <c:v>105</c:v>
                </c:pt>
                <c:pt idx="6">
                  <c:v>146</c:v>
                </c:pt>
                <c:pt idx="7">
                  <c:v>482</c:v>
                </c:pt>
                <c:pt idx="8">
                  <c:v>535</c:v>
                </c:pt>
                <c:pt idx="9">
                  <c:v>630</c:v>
                </c:pt>
                <c:pt idx="10">
                  <c:v>807</c:v>
                </c:pt>
                <c:pt idx="11">
                  <c:v>855</c:v>
                </c:pt>
                <c:pt idx="12">
                  <c:v>994</c:v>
                </c:pt>
                <c:pt idx="13">
                  <c:v>1397</c:v>
                </c:pt>
                <c:pt idx="14">
                  <c:v>1521</c:v>
                </c:pt>
                <c:pt idx="15">
                  <c:v>1888</c:v>
                </c:pt>
                <c:pt idx="16">
                  <c:v>2208</c:v>
                </c:pt>
                <c:pt idx="17">
                  <c:v>2553</c:v>
                </c:pt>
                <c:pt idx="18">
                  <c:v>2870</c:v>
                </c:pt>
                <c:pt idx="19">
                  <c:v>3220</c:v>
                </c:pt>
                <c:pt idx="20">
                  <c:v>3330</c:v>
                </c:pt>
                <c:pt idx="21">
                  <c:v>3738</c:v>
                </c:pt>
                <c:pt idx="22">
                  <c:v>4046</c:v>
                </c:pt>
                <c:pt idx="23">
                  <c:v>4218</c:v>
                </c:pt>
                <c:pt idx="24">
                  <c:v>4535</c:v>
                </c:pt>
                <c:pt idx="25">
                  <c:v>4669</c:v>
                </c:pt>
                <c:pt idx="26">
                  <c:v>4875</c:v>
                </c:pt>
                <c:pt idx="27">
                  <c:v>5342</c:v>
                </c:pt>
                <c:pt idx="28">
                  <c:v>5461</c:v>
                </c:pt>
              </c:numCache>
            </c:numRef>
          </c:val>
        </c:ser>
        <c:dLbls>
          <c:showLegendKey val="0"/>
          <c:showVal val="0"/>
          <c:showCatName val="0"/>
          <c:showSerName val="0"/>
          <c:showPercent val="0"/>
          <c:showBubbleSize val="0"/>
        </c:dLbls>
        <c:gapWidth val="59"/>
        <c:axId val="124211968"/>
        <c:axId val="124213504"/>
      </c:barChart>
      <c:catAx>
        <c:axId val="124211968"/>
        <c:scaling>
          <c:orientation val="minMax"/>
        </c:scaling>
        <c:delete val="0"/>
        <c:axPos val="b"/>
        <c:numFmt formatCode="General" sourceLinked="1"/>
        <c:majorTickMark val="out"/>
        <c:minorTickMark val="none"/>
        <c:tickLblPos val="nextTo"/>
        <c:spPr>
          <a:ln>
            <a:solidFill>
              <a:schemeClr val="bg1"/>
            </a:solidFill>
          </a:ln>
        </c:spPr>
        <c:txPr>
          <a:bodyPr/>
          <a:lstStyle/>
          <a:p>
            <a:pPr>
              <a:defRPr sz="1050">
                <a:solidFill>
                  <a:schemeClr val="bg1"/>
                </a:solidFill>
              </a:defRPr>
            </a:pPr>
            <a:endParaRPr lang="en-US"/>
          </a:p>
        </c:txPr>
        <c:crossAx val="124213504"/>
        <c:crosses val="autoZero"/>
        <c:auto val="1"/>
        <c:lblAlgn val="ctr"/>
        <c:lblOffset val="100"/>
        <c:noMultiLvlLbl val="0"/>
      </c:catAx>
      <c:valAx>
        <c:axId val="124213504"/>
        <c:scaling>
          <c:orientation val="minMax"/>
          <c:max val="5500"/>
          <c:min val="0"/>
        </c:scaling>
        <c:delete val="0"/>
        <c:axPos val="l"/>
        <c:majorGridlines/>
        <c:numFmt formatCode="0" sourceLinked="1"/>
        <c:majorTickMark val="out"/>
        <c:minorTickMark val="none"/>
        <c:tickLblPos val="nextTo"/>
        <c:spPr>
          <a:ln>
            <a:solidFill>
              <a:schemeClr val="bg1"/>
            </a:solidFill>
          </a:ln>
        </c:spPr>
        <c:txPr>
          <a:bodyPr/>
          <a:lstStyle/>
          <a:p>
            <a:pPr>
              <a:defRPr>
                <a:solidFill>
                  <a:schemeClr val="bg1"/>
                </a:solidFill>
              </a:defRPr>
            </a:pPr>
            <a:endParaRPr lang="en-US"/>
          </a:p>
        </c:txPr>
        <c:crossAx val="124211968"/>
        <c:crosses val="autoZero"/>
        <c:crossBetween val="between"/>
        <c:majorUnit val="500"/>
      </c:valAx>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 Id="rId4" Type="http://schemas.openxmlformats.org/officeDocument/2006/relationships/image" Target="../media/image42.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image" Target="../media/image7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324" cy="465376"/>
          </a:xfrm>
          <a:prstGeom prst="rect">
            <a:avLst/>
          </a:prstGeom>
        </p:spPr>
        <p:txBody>
          <a:bodyPr vert="horz" lIns="92076" tIns="46038" rIns="92076" bIns="46038" rtlCol="0"/>
          <a:lstStyle>
            <a:lvl1pPr algn="l">
              <a:defRPr sz="1200"/>
            </a:lvl1pPr>
          </a:lstStyle>
          <a:p>
            <a:endParaRPr lang="en-US"/>
          </a:p>
        </p:txBody>
      </p:sp>
      <p:sp>
        <p:nvSpPr>
          <p:cNvPr id="3" name="Date Placeholder 2"/>
          <p:cNvSpPr>
            <a:spLocks noGrp="1"/>
          </p:cNvSpPr>
          <p:nvPr>
            <p:ph type="dt" sz="quarter" idx="1"/>
          </p:nvPr>
        </p:nvSpPr>
        <p:spPr>
          <a:xfrm>
            <a:off x="3970464" y="1"/>
            <a:ext cx="3038324" cy="465376"/>
          </a:xfrm>
          <a:prstGeom prst="rect">
            <a:avLst/>
          </a:prstGeom>
        </p:spPr>
        <p:txBody>
          <a:bodyPr vert="horz" lIns="92076" tIns="46038" rIns="92076" bIns="46038" rtlCol="0"/>
          <a:lstStyle>
            <a:lvl1pPr algn="r">
              <a:defRPr sz="1200"/>
            </a:lvl1pPr>
          </a:lstStyle>
          <a:p>
            <a:fld id="{920FAA3F-EE40-4F00-8C04-14A66A33D6F3}" type="datetimeFigureOut">
              <a:rPr lang="en-US" smtClean="0"/>
              <a:pPr/>
              <a:t>9/29/2015</a:t>
            </a:fld>
            <a:endParaRPr lang="en-US"/>
          </a:p>
        </p:txBody>
      </p:sp>
      <p:sp>
        <p:nvSpPr>
          <p:cNvPr id="4" name="Footer Placeholder 3"/>
          <p:cNvSpPr>
            <a:spLocks noGrp="1"/>
          </p:cNvSpPr>
          <p:nvPr>
            <p:ph type="ftr" sz="quarter" idx="2"/>
          </p:nvPr>
        </p:nvSpPr>
        <p:spPr>
          <a:xfrm>
            <a:off x="0" y="8829437"/>
            <a:ext cx="3038324" cy="465375"/>
          </a:xfrm>
          <a:prstGeom prst="rect">
            <a:avLst/>
          </a:prstGeom>
        </p:spPr>
        <p:txBody>
          <a:bodyPr vert="horz" lIns="92076" tIns="46038" rIns="92076" bIns="46038" rtlCol="0" anchor="b"/>
          <a:lstStyle>
            <a:lvl1pPr algn="l">
              <a:defRPr sz="1200"/>
            </a:lvl1pPr>
          </a:lstStyle>
          <a:p>
            <a:endParaRPr lang="en-US"/>
          </a:p>
        </p:txBody>
      </p:sp>
      <p:sp>
        <p:nvSpPr>
          <p:cNvPr id="5" name="Slide Number Placeholder 4"/>
          <p:cNvSpPr>
            <a:spLocks noGrp="1"/>
          </p:cNvSpPr>
          <p:nvPr>
            <p:ph type="sldNum" sz="quarter" idx="3"/>
          </p:nvPr>
        </p:nvSpPr>
        <p:spPr>
          <a:xfrm>
            <a:off x="3970464" y="8829437"/>
            <a:ext cx="3038324" cy="465375"/>
          </a:xfrm>
          <a:prstGeom prst="rect">
            <a:avLst/>
          </a:prstGeom>
        </p:spPr>
        <p:txBody>
          <a:bodyPr vert="horz" lIns="92076" tIns="46038" rIns="92076" bIns="46038" rtlCol="0" anchor="b"/>
          <a:lstStyle>
            <a:lvl1pPr algn="r">
              <a:defRPr sz="1200"/>
            </a:lvl1pPr>
          </a:lstStyle>
          <a:p>
            <a:fld id="{B32C4339-7C37-470F-AC07-D4BA1EA72FE0}" type="slidenum">
              <a:rPr lang="en-US" smtClean="0"/>
              <a:pPr/>
              <a:t>‹#›</a:t>
            </a:fld>
            <a:endParaRPr lang="en-US"/>
          </a:p>
        </p:txBody>
      </p:sp>
    </p:spTree>
    <p:extLst>
      <p:ext uri="{BB962C8B-B14F-4D97-AF65-F5344CB8AC3E}">
        <p14:creationId xmlns:p14="http://schemas.microsoft.com/office/powerpoint/2010/main" val="9098453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4" tIns="46586" rIns="93174" bIns="46586" rtlCol="0"/>
          <a:lstStyle>
            <a:lvl1pPr algn="l">
              <a:defRPr sz="1200"/>
            </a:lvl1pPr>
          </a:lstStyle>
          <a:p>
            <a:endParaRPr lang="en-US"/>
          </a:p>
        </p:txBody>
      </p:sp>
      <p:sp>
        <p:nvSpPr>
          <p:cNvPr id="3" name="Date Placeholder 2"/>
          <p:cNvSpPr>
            <a:spLocks noGrp="1"/>
          </p:cNvSpPr>
          <p:nvPr>
            <p:ph type="dt" idx="1"/>
          </p:nvPr>
        </p:nvSpPr>
        <p:spPr>
          <a:xfrm>
            <a:off x="3970939" y="0"/>
            <a:ext cx="3037840" cy="464820"/>
          </a:xfrm>
          <a:prstGeom prst="rect">
            <a:avLst/>
          </a:prstGeom>
        </p:spPr>
        <p:txBody>
          <a:bodyPr vert="horz" lIns="93174" tIns="46586" rIns="93174" bIns="46586" rtlCol="0"/>
          <a:lstStyle>
            <a:lvl1pPr algn="r">
              <a:defRPr sz="1200"/>
            </a:lvl1pPr>
          </a:lstStyle>
          <a:p>
            <a:fld id="{A61968E0-E254-4F97-B48B-73AB27E4CEA6}" type="datetimeFigureOut">
              <a:rPr lang="en-US" smtClean="0"/>
              <a:pPr/>
              <a:t>9/29/2015</a:t>
            </a:fld>
            <a:endParaRPr lang="en-US"/>
          </a:p>
        </p:txBody>
      </p:sp>
      <p:sp>
        <p:nvSpPr>
          <p:cNvPr id="4" name="Slide Image Placeholder 3"/>
          <p:cNvSpPr>
            <a:spLocks noGrp="1" noRot="1" noChangeAspect="1"/>
          </p:cNvSpPr>
          <p:nvPr>
            <p:ph type="sldImg" idx="2"/>
          </p:nvPr>
        </p:nvSpPr>
        <p:spPr>
          <a:xfrm>
            <a:off x="1181100" y="696913"/>
            <a:ext cx="4649788" cy="3486150"/>
          </a:xfrm>
          <a:prstGeom prst="rect">
            <a:avLst/>
          </a:prstGeom>
          <a:noFill/>
          <a:ln w="12700">
            <a:solidFill>
              <a:prstClr val="black"/>
            </a:solidFill>
          </a:ln>
        </p:spPr>
        <p:txBody>
          <a:bodyPr vert="horz" lIns="93174" tIns="46586" rIns="93174" bIns="46586" rtlCol="0" anchor="ctr"/>
          <a:lstStyle/>
          <a:p>
            <a:endParaRPr lang="en-US"/>
          </a:p>
        </p:txBody>
      </p:sp>
      <p:sp>
        <p:nvSpPr>
          <p:cNvPr id="5" name="Notes Placeholder 4"/>
          <p:cNvSpPr>
            <a:spLocks noGrp="1"/>
          </p:cNvSpPr>
          <p:nvPr>
            <p:ph type="body" sz="quarter" idx="3"/>
          </p:nvPr>
        </p:nvSpPr>
        <p:spPr>
          <a:xfrm>
            <a:off x="701040" y="4415792"/>
            <a:ext cx="5608320" cy="4183380"/>
          </a:xfrm>
          <a:prstGeom prst="rect">
            <a:avLst/>
          </a:prstGeom>
        </p:spPr>
        <p:txBody>
          <a:bodyPr vert="horz" lIns="93174" tIns="46586" rIns="93174" bIns="4658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4" tIns="46586" rIns="93174" bIns="46586"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74" tIns="46586" rIns="93174" bIns="46586" rtlCol="0" anchor="b"/>
          <a:lstStyle>
            <a:lvl1pPr algn="r">
              <a:defRPr sz="1200"/>
            </a:lvl1pPr>
          </a:lstStyle>
          <a:p>
            <a:fld id="{8B3843EA-08D8-4809-BF60-0FFD0497465C}" type="slidenum">
              <a:rPr lang="en-US" smtClean="0"/>
              <a:pPr/>
              <a:t>‹#›</a:t>
            </a:fld>
            <a:endParaRPr lang="en-US"/>
          </a:p>
        </p:txBody>
      </p:sp>
    </p:spTree>
    <p:extLst>
      <p:ext uri="{BB962C8B-B14F-4D97-AF65-F5344CB8AC3E}">
        <p14:creationId xmlns:p14="http://schemas.microsoft.com/office/powerpoint/2010/main" val="3835169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ghr.nlm.nih.gov/condition/lymphangioleiomyomatosi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3843EA-08D8-4809-BF60-0FFD0497465C}" type="slidenum">
              <a:rPr lang="en-US" smtClean="0"/>
              <a:pPr/>
              <a:t>1</a:t>
            </a:fld>
            <a:endParaRPr lang="en-US"/>
          </a:p>
        </p:txBody>
      </p:sp>
    </p:spTree>
    <p:extLst>
      <p:ext uri="{BB962C8B-B14F-4D97-AF65-F5344CB8AC3E}">
        <p14:creationId xmlns:p14="http://schemas.microsoft.com/office/powerpoint/2010/main" val="10062243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B29454-4B86-4676-B275-8E6DE7EFCC84}"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4113889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B29454-4B86-4676-B275-8E6DE7EFCC84}"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977213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151" indent="-171151">
              <a:buFont typeface="Arial" panose="020B0604020202020204" pitchFamily="34" charset="0"/>
              <a:buChar char="•"/>
            </a:pPr>
            <a:r>
              <a:rPr lang="en-US" dirty="0" smtClean="0"/>
              <a:t>Based on the results</a:t>
            </a:r>
            <a:r>
              <a:rPr lang="en-US" baseline="0" dirty="0" smtClean="0"/>
              <a:t> of the pilot studies, we are now implementing the new FOAs </a:t>
            </a:r>
          </a:p>
          <a:p>
            <a:pPr marL="171151" indent="-171151">
              <a:buFont typeface="Arial" panose="020B0604020202020204" pitchFamily="34" charset="0"/>
              <a:buChar char="•"/>
            </a:pPr>
            <a:endParaRPr lang="en-US" baseline="0" dirty="0" smtClean="0"/>
          </a:p>
          <a:p>
            <a:pPr marL="171151" indent="-171151">
              <a:buFont typeface="Arial" panose="020B0604020202020204" pitchFamily="34" charset="0"/>
              <a:buChar char="•"/>
            </a:pPr>
            <a:r>
              <a:rPr lang="en-US" dirty="0" smtClean="0"/>
              <a:t>We want to set up clinical trials</a:t>
            </a:r>
            <a:r>
              <a:rPr lang="en-US" baseline="0" dirty="0" smtClean="0"/>
              <a:t> like an experiment with mice in a lab – we want everyone intellectually engaged (NOT LIKE CRO)</a:t>
            </a:r>
          </a:p>
        </p:txBody>
      </p:sp>
      <p:sp>
        <p:nvSpPr>
          <p:cNvPr id="4" name="Slide Number Placeholder 3"/>
          <p:cNvSpPr>
            <a:spLocks noGrp="1"/>
          </p:cNvSpPr>
          <p:nvPr>
            <p:ph type="sldNum" sz="quarter" idx="10"/>
          </p:nvPr>
        </p:nvSpPr>
        <p:spPr/>
        <p:txBody>
          <a:bodyPr/>
          <a:lstStyle/>
          <a:p>
            <a:fld id="{B5B29454-4B86-4676-B275-8E6DE7EFCC84}"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173266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a:prstGeom prst="rect">
            <a:avLst/>
          </a:prstGeo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B78BDE-4FA5-430A-9C08-34475E2BEF75}"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322907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3396" indent="-285921" eaLnBrk="0" hangingPunct="0">
              <a:defRPr>
                <a:solidFill>
                  <a:schemeClr val="tx1"/>
                </a:solidFill>
                <a:latin typeface="Arial" pitchFamily="34" charset="0"/>
              </a:defRPr>
            </a:lvl2pPr>
            <a:lvl3pPr marL="1143686" indent="-228737" eaLnBrk="0" hangingPunct="0">
              <a:defRPr>
                <a:solidFill>
                  <a:schemeClr val="tx1"/>
                </a:solidFill>
                <a:latin typeface="Arial" pitchFamily="34" charset="0"/>
              </a:defRPr>
            </a:lvl3pPr>
            <a:lvl4pPr marL="1601160" indent="-228737" eaLnBrk="0" hangingPunct="0">
              <a:defRPr>
                <a:solidFill>
                  <a:schemeClr val="tx1"/>
                </a:solidFill>
                <a:latin typeface="Arial" pitchFamily="34" charset="0"/>
              </a:defRPr>
            </a:lvl4pPr>
            <a:lvl5pPr marL="2058634" indent="-228737" eaLnBrk="0" hangingPunct="0">
              <a:defRPr>
                <a:solidFill>
                  <a:schemeClr val="tx1"/>
                </a:solidFill>
                <a:latin typeface="Arial" pitchFamily="34" charset="0"/>
              </a:defRPr>
            </a:lvl5pPr>
            <a:lvl6pPr marL="2516109" indent="-228737" eaLnBrk="0" fontAlgn="base" hangingPunct="0">
              <a:spcBef>
                <a:spcPct val="0"/>
              </a:spcBef>
              <a:spcAft>
                <a:spcPct val="0"/>
              </a:spcAft>
              <a:defRPr>
                <a:solidFill>
                  <a:schemeClr val="tx1"/>
                </a:solidFill>
                <a:latin typeface="Arial" pitchFamily="34" charset="0"/>
              </a:defRPr>
            </a:lvl6pPr>
            <a:lvl7pPr marL="2973583" indent="-228737" eaLnBrk="0" fontAlgn="base" hangingPunct="0">
              <a:spcBef>
                <a:spcPct val="0"/>
              </a:spcBef>
              <a:spcAft>
                <a:spcPct val="0"/>
              </a:spcAft>
              <a:defRPr>
                <a:solidFill>
                  <a:schemeClr val="tx1"/>
                </a:solidFill>
                <a:latin typeface="Arial" pitchFamily="34" charset="0"/>
              </a:defRPr>
            </a:lvl7pPr>
            <a:lvl8pPr marL="3431057" indent="-228737" eaLnBrk="0" fontAlgn="base" hangingPunct="0">
              <a:spcBef>
                <a:spcPct val="0"/>
              </a:spcBef>
              <a:spcAft>
                <a:spcPct val="0"/>
              </a:spcAft>
              <a:defRPr>
                <a:solidFill>
                  <a:schemeClr val="tx1"/>
                </a:solidFill>
                <a:latin typeface="Arial" pitchFamily="34" charset="0"/>
              </a:defRPr>
            </a:lvl8pPr>
            <a:lvl9pPr marL="3888532" indent="-228737" eaLnBrk="0" fontAlgn="base" hangingPunct="0">
              <a:spcBef>
                <a:spcPct val="0"/>
              </a:spcBef>
              <a:spcAft>
                <a:spcPct val="0"/>
              </a:spcAft>
              <a:defRPr>
                <a:solidFill>
                  <a:schemeClr val="tx1"/>
                </a:solidFill>
                <a:latin typeface="Arial" pitchFamily="34" charset="0"/>
              </a:defRPr>
            </a:lvl9pPr>
          </a:lstStyle>
          <a:p>
            <a:pPr eaLnBrk="1" hangingPunct="1"/>
            <a:fld id="{4BD997EE-80BE-4A82-9C07-4C16292C89B1}" type="slidenum">
              <a:rPr lang="en-US" altLang="en-US">
                <a:solidFill>
                  <a:prstClr val="black"/>
                </a:solidFill>
              </a:rPr>
              <a:pPr eaLnBrk="1" hangingPunct="1"/>
              <a:t>19</a:t>
            </a:fld>
            <a:endParaRPr lang="en-US" alt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31"/>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7656" eaLnBrk="0" hangingPunct="0">
              <a:spcBef>
                <a:spcPct val="30000"/>
              </a:spcBef>
              <a:defRPr sz="1200">
                <a:solidFill>
                  <a:schemeClr val="tx1"/>
                </a:solidFill>
                <a:latin typeface="Calibri" pitchFamily="34" charset="0"/>
              </a:defRPr>
            </a:lvl1pPr>
            <a:lvl2pPr marL="743396" indent="-285921" defTabSz="927656" eaLnBrk="0" hangingPunct="0">
              <a:spcBef>
                <a:spcPct val="30000"/>
              </a:spcBef>
              <a:defRPr sz="1200">
                <a:solidFill>
                  <a:schemeClr val="tx1"/>
                </a:solidFill>
                <a:latin typeface="Calibri" pitchFamily="34" charset="0"/>
              </a:defRPr>
            </a:lvl2pPr>
            <a:lvl3pPr marL="1143686" indent="-228737" defTabSz="927656" eaLnBrk="0" hangingPunct="0">
              <a:spcBef>
                <a:spcPct val="30000"/>
              </a:spcBef>
              <a:defRPr sz="1200">
                <a:solidFill>
                  <a:schemeClr val="tx1"/>
                </a:solidFill>
                <a:latin typeface="Calibri" pitchFamily="34" charset="0"/>
              </a:defRPr>
            </a:lvl3pPr>
            <a:lvl4pPr marL="1601160" indent="-228737" defTabSz="927656" eaLnBrk="0" hangingPunct="0">
              <a:spcBef>
                <a:spcPct val="30000"/>
              </a:spcBef>
              <a:defRPr sz="1200">
                <a:solidFill>
                  <a:schemeClr val="tx1"/>
                </a:solidFill>
                <a:latin typeface="Calibri" pitchFamily="34" charset="0"/>
              </a:defRPr>
            </a:lvl4pPr>
            <a:lvl5pPr marL="2058634" indent="-228737" defTabSz="927656" eaLnBrk="0" hangingPunct="0">
              <a:spcBef>
                <a:spcPct val="30000"/>
              </a:spcBef>
              <a:defRPr sz="1200">
                <a:solidFill>
                  <a:schemeClr val="tx1"/>
                </a:solidFill>
                <a:latin typeface="Calibri" pitchFamily="34" charset="0"/>
              </a:defRPr>
            </a:lvl5pPr>
            <a:lvl6pPr marL="2516109" indent="-228737" defTabSz="927656" eaLnBrk="0" fontAlgn="base" hangingPunct="0">
              <a:spcBef>
                <a:spcPct val="30000"/>
              </a:spcBef>
              <a:spcAft>
                <a:spcPct val="0"/>
              </a:spcAft>
              <a:defRPr sz="1200">
                <a:solidFill>
                  <a:schemeClr val="tx1"/>
                </a:solidFill>
                <a:latin typeface="Calibri" pitchFamily="34" charset="0"/>
              </a:defRPr>
            </a:lvl6pPr>
            <a:lvl7pPr marL="2973583" indent="-228737" defTabSz="927656" eaLnBrk="0" fontAlgn="base" hangingPunct="0">
              <a:spcBef>
                <a:spcPct val="30000"/>
              </a:spcBef>
              <a:spcAft>
                <a:spcPct val="0"/>
              </a:spcAft>
              <a:defRPr sz="1200">
                <a:solidFill>
                  <a:schemeClr val="tx1"/>
                </a:solidFill>
                <a:latin typeface="Calibri" pitchFamily="34" charset="0"/>
              </a:defRPr>
            </a:lvl7pPr>
            <a:lvl8pPr marL="3431057" indent="-228737" defTabSz="927656" eaLnBrk="0" fontAlgn="base" hangingPunct="0">
              <a:spcBef>
                <a:spcPct val="30000"/>
              </a:spcBef>
              <a:spcAft>
                <a:spcPct val="0"/>
              </a:spcAft>
              <a:defRPr sz="1200">
                <a:solidFill>
                  <a:schemeClr val="tx1"/>
                </a:solidFill>
                <a:latin typeface="Calibri" pitchFamily="34" charset="0"/>
              </a:defRPr>
            </a:lvl8pPr>
            <a:lvl9pPr marL="3888532" indent="-228737" defTabSz="927656"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8C8DD62-1981-4DA2-9ECB-DE5B1D067467}" type="slidenum">
              <a:rPr lang="en-US" altLang="en-US">
                <a:solidFill>
                  <a:srgbClr val="000000"/>
                </a:solidFill>
                <a:latin typeface="Arial" pitchFamily="34" charset="0"/>
              </a:rPr>
              <a:pPr eaLnBrk="1" hangingPunct="1">
                <a:spcBef>
                  <a:spcPct val="0"/>
                </a:spcBef>
              </a:pPr>
              <a:t>20</a:t>
            </a:fld>
            <a:endParaRPr lang="en-US" altLang="en-US">
              <a:solidFill>
                <a:srgbClr val="000000"/>
              </a:solidFill>
              <a:latin typeface="Arial" pitchFamily="34" charset="0"/>
            </a:endParaRPr>
          </a:p>
        </p:txBody>
      </p:sp>
      <p:sp>
        <p:nvSpPr>
          <p:cNvPr id="1945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latin typeface="Arial" pitchFamily="34" charset="0"/>
                <a:ea typeface="MS PGothic" pitchFamily="34" charset="-128"/>
              </a:rPr>
              <a:t>Stars indicate the 6 new consortia</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306" rtl="0" eaLnBrk="1" fontAlgn="auto" latinLnBrk="0" hangingPunct="1">
              <a:lnSpc>
                <a:spcPct val="100000"/>
              </a:lnSpc>
              <a:spcBef>
                <a:spcPts val="0"/>
              </a:spcBef>
              <a:spcAft>
                <a:spcPts val="0"/>
              </a:spcAft>
              <a:buClrTx/>
              <a:buSzTx/>
              <a:buFontTx/>
              <a:buNone/>
              <a:tabLst/>
              <a:defRPr/>
            </a:pPr>
            <a:r>
              <a:rPr lang="en-US" sz="1400" b="1" u="none" kern="1200" dirty="0" smtClean="0">
                <a:solidFill>
                  <a:schemeClr val="tx1"/>
                </a:solidFill>
                <a:effectLst/>
                <a:latin typeface="+mn-lt"/>
                <a:ea typeface="+mn-ea"/>
                <a:cs typeface="+mn-cs"/>
                <a:hlinkClick r:id="rId3"/>
              </a:rPr>
              <a:t>The MILES trail was a collaborative effort for RDCRN-RLDC, pharmaceutical industry and the LAM Foundation.  The MILES trial was conducted by Dr. McCormack and conducted within the RDCRN Rare Lung Diseases Consortium. Pfizer provided study drug and a portion of the funding but had no involvement in the design or conduct of the study. The LAM Foundation assisted with the recruitment of patients and logistics for the study. </a:t>
            </a:r>
            <a:endParaRPr lang="en-US" sz="1400" b="1" u="none" kern="1200" dirty="0" smtClean="0">
              <a:solidFill>
                <a:schemeClr val="tx1"/>
              </a:solidFill>
              <a:effectLst/>
              <a:latin typeface="+mn-lt"/>
              <a:ea typeface="+mn-ea"/>
              <a:cs typeface="+mn-cs"/>
            </a:endParaRPr>
          </a:p>
          <a:p>
            <a:endParaRPr lang="en-US" altLang="en-US" dirty="0" smtClean="0"/>
          </a:p>
        </p:txBody>
      </p:sp>
      <p:sp>
        <p:nvSpPr>
          <p:cNvPr id="4301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2321" eaLnBrk="0" hangingPunct="0">
              <a:defRPr sz="1600">
                <a:solidFill>
                  <a:srgbClr val="091693"/>
                </a:solidFill>
                <a:latin typeface="Arial" charset="0"/>
              </a:defRPr>
            </a:lvl1pPr>
            <a:lvl2pPr marL="743314" indent="-285890" defTabSz="932321" eaLnBrk="0" hangingPunct="0">
              <a:defRPr sz="1600">
                <a:solidFill>
                  <a:srgbClr val="091693"/>
                </a:solidFill>
                <a:latin typeface="Arial" charset="0"/>
              </a:defRPr>
            </a:lvl2pPr>
            <a:lvl3pPr marL="1143561" indent="-228713" defTabSz="932321" eaLnBrk="0" hangingPunct="0">
              <a:defRPr sz="1600">
                <a:solidFill>
                  <a:srgbClr val="091693"/>
                </a:solidFill>
                <a:latin typeface="Arial" charset="0"/>
              </a:defRPr>
            </a:lvl3pPr>
            <a:lvl4pPr marL="1600986" indent="-228713" defTabSz="932321" eaLnBrk="0" hangingPunct="0">
              <a:defRPr sz="1600">
                <a:solidFill>
                  <a:srgbClr val="091693"/>
                </a:solidFill>
                <a:latin typeface="Arial" charset="0"/>
              </a:defRPr>
            </a:lvl4pPr>
            <a:lvl5pPr marL="2058410" indent="-228713" defTabSz="932321" eaLnBrk="0" hangingPunct="0">
              <a:defRPr sz="1600">
                <a:solidFill>
                  <a:srgbClr val="091693"/>
                </a:solidFill>
                <a:latin typeface="Arial" charset="0"/>
              </a:defRPr>
            </a:lvl5pPr>
            <a:lvl6pPr marL="2515835" indent="-228713" defTabSz="932321" eaLnBrk="0" fontAlgn="base" hangingPunct="0">
              <a:spcBef>
                <a:spcPct val="0"/>
              </a:spcBef>
              <a:spcAft>
                <a:spcPct val="0"/>
              </a:spcAft>
              <a:defRPr sz="1600">
                <a:solidFill>
                  <a:srgbClr val="091693"/>
                </a:solidFill>
                <a:latin typeface="Arial" charset="0"/>
              </a:defRPr>
            </a:lvl6pPr>
            <a:lvl7pPr marL="2973260" indent="-228713" defTabSz="932321" eaLnBrk="0" fontAlgn="base" hangingPunct="0">
              <a:spcBef>
                <a:spcPct val="0"/>
              </a:spcBef>
              <a:spcAft>
                <a:spcPct val="0"/>
              </a:spcAft>
              <a:defRPr sz="1600">
                <a:solidFill>
                  <a:srgbClr val="091693"/>
                </a:solidFill>
                <a:latin typeface="Arial" charset="0"/>
              </a:defRPr>
            </a:lvl7pPr>
            <a:lvl8pPr marL="3430683" indent="-228713" defTabSz="932321" eaLnBrk="0" fontAlgn="base" hangingPunct="0">
              <a:spcBef>
                <a:spcPct val="0"/>
              </a:spcBef>
              <a:spcAft>
                <a:spcPct val="0"/>
              </a:spcAft>
              <a:defRPr sz="1600">
                <a:solidFill>
                  <a:srgbClr val="091693"/>
                </a:solidFill>
                <a:latin typeface="Arial" charset="0"/>
              </a:defRPr>
            </a:lvl8pPr>
            <a:lvl9pPr marL="3888107" indent="-228713" defTabSz="932321" eaLnBrk="0" fontAlgn="base" hangingPunct="0">
              <a:spcBef>
                <a:spcPct val="0"/>
              </a:spcBef>
              <a:spcAft>
                <a:spcPct val="0"/>
              </a:spcAft>
              <a:defRPr sz="1600">
                <a:solidFill>
                  <a:srgbClr val="091693"/>
                </a:solidFill>
                <a:latin typeface="Arial" charset="0"/>
              </a:defRPr>
            </a:lvl9pPr>
          </a:lstStyle>
          <a:p>
            <a:pPr eaLnBrk="1" hangingPunct="1"/>
            <a:fld id="{58279EF2-99C8-40DE-8A33-4A3C663D17FE}" type="slidenum">
              <a:rPr lang="en-US" altLang="en-US" sz="1200">
                <a:solidFill>
                  <a:prstClr val="black"/>
                </a:solidFill>
                <a:latin typeface="Times New Roman" pitchFamily="18" charset="0"/>
              </a:rPr>
              <a:pPr eaLnBrk="1" hangingPunct="1"/>
              <a:t>23</a:t>
            </a:fld>
            <a:endParaRPr lang="en-US" altLang="en-US" sz="1200">
              <a:solidFill>
                <a:prstClr val="black"/>
              </a:solidFill>
              <a:latin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47E710-3EC2-473A-AE68-6934032A5B02}" type="slidenum">
              <a:rPr lang="en-US">
                <a:solidFill>
                  <a:prstClr val="black"/>
                </a:solidFill>
              </a:rPr>
              <a:pPr/>
              <a:t>26</a:t>
            </a:fld>
            <a:endParaRPr lang="en-US">
              <a:solidFill>
                <a:prstClr val="black"/>
              </a:solidFill>
            </a:endParaRPr>
          </a:p>
        </p:txBody>
      </p:sp>
      <p:sp>
        <p:nvSpPr>
          <p:cNvPr id="43010" name="Rectangle 2"/>
          <p:cNvSpPr>
            <a:spLocks noGrp="1" noRot="1" noChangeAspect="1" noChangeArrowheads="1" noTextEdit="1"/>
          </p:cNvSpPr>
          <p:nvPr>
            <p:ph type="sldImg"/>
          </p:nvPr>
        </p:nvSpPr>
        <p:spPr>
          <a:xfrm>
            <a:off x="1181100" y="696913"/>
            <a:ext cx="4649788" cy="3486150"/>
          </a:xfrm>
          <a:ln/>
        </p:spPr>
      </p:sp>
      <p:sp>
        <p:nvSpPr>
          <p:cNvPr id="43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D811DC7-35F3-4766-9903-B57B1C94B889}" type="slidenum">
              <a:rPr lang="en-US" smtClean="0">
                <a:solidFill>
                  <a:prstClr val="black"/>
                </a:solidFill>
              </a:rPr>
              <a:pPr/>
              <a:t>28</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1181100" y="696913"/>
            <a:ext cx="4649788" cy="3486150"/>
          </a:xfrm>
          <a:ln/>
        </p:spPr>
      </p:sp>
      <p:sp>
        <p:nvSpPr>
          <p:cNvPr id="82947" name="Rectangle 3"/>
          <p:cNvSpPr>
            <a:spLocks noGrp="1" noChangeArrowheads="1"/>
          </p:cNvSpPr>
          <p:nvPr>
            <p:ph type="body" idx="1"/>
          </p:nvPr>
        </p:nvSpPr>
        <p:spPr>
          <a:noFill/>
          <a:ln/>
        </p:spPr>
        <p:txBody>
          <a:bodyPr lIns="93167" tIns="46584" rIns="93167" bIns="46584"/>
          <a:lstStyle/>
          <a:p>
            <a:pPr eaLnBrk="1" hangingPunct="1">
              <a:spcBef>
                <a:spcPct val="0"/>
              </a:spcBef>
            </a:pPr>
            <a:endParaRPr lang="en-US" smtClean="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B3843EA-08D8-4809-BF60-0FFD0497465C}"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94011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822D94E9-C4C5-4000-B2C3-901A38BA5858}" type="slidenum">
              <a:rPr lang="en-US">
                <a:solidFill>
                  <a:prstClr val="black"/>
                </a:solidFill>
              </a:rPr>
              <a:pPr/>
              <a:t>30</a:t>
            </a:fld>
            <a:endParaRPr lang="en-US" dirty="0">
              <a:solidFill>
                <a:prstClr val="black"/>
              </a:solidFill>
            </a:endParaRPr>
          </a:p>
        </p:txBody>
      </p:sp>
      <p:sp>
        <p:nvSpPr>
          <p:cNvPr id="58371" name="Rectangle 2"/>
          <p:cNvSpPr>
            <a:spLocks noGrp="1" noRot="1" noChangeAspect="1" noChangeArrowheads="1" noTextEdit="1"/>
          </p:cNvSpPr>
          <p:nvPr>
            <p:ph type="sldImg"/>
          </p:nvPr>
        </p:nvSpPr>
        <p:spPr>
          <a:xfrm>
            <a:off x="1131888" y="685800"/>
            <a:ext cx="4686300" cy="3514725"/>
          </a:xfrm>
          <a:ln/>
        </p:spPr>
      </p:sp>
      <p:sp>
        <p:nvSpPr>
          <p:cNvPr id="58372" name="Rectangle 3"/>
          <p:cNvSpPr>
            <a:spLocks noGrp="1" noChangeArrowheads="1"/>
          </p:cNvSpPr>
          <p:nvPr>
            <p:ph type="body" idx="1"/>
          </p:nvPr>
        </p:nvSpPr>
        <p:spPr>
          <a:xfrm>
            <a:off x="919165" y="4432302"/>
            <a:ext cx="5122862" cy="4200524"/>
          </a:xfrm>
          <a:noFill/>
          <a:ln/>
        </p:spPr>
        <p:txBody>
          <a:bodyPr/>
          <a:lstStyle/>
          <a:p>
            <a:pPr eaLnBrk="1" hangingPunct="1"/>
            <a:r>
              <a:rPr lang="en-US" dirty="0" smtClean="0"/>
              <a:t>Able to do drug development work b/c staff has</a:t>
            </a:r>
            <a:r>
              <a:rPr lang="en-US" baseline="0" dirty="0" smtClean="0"/>
              <a:t> extensive drug development and industry experience prior to coming to NCATS</a:t>
            </a:r>
            <a:endParaRPr lang="en-US" dirty="0" smtClean="0"/>
          </a:p>
          <a:p>
            <a:pPr eaLnBrk="1" hangingPunct="1"/>
            <a:endParaRPr lang="en-US" dirty="0" smtClean="0"/>
          </a:p>
          <a:p>
            <a:pPr eaLnBrk="1" hangingPunct="1"/>
            <a:r>
              <a:rPr lang="en-US" dirty="0" smtClean="0"/>
              <a:t>Next slide – how do applicants gain access to these resources?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400" b="1" dirty="0" smtClean="0"/>
              <a:t>Bob/Zoie</a:t>
            </a:r>
            <a:r>
              <a:rPr lang="en-US" sz="1400" b="1" baseline="0" dirty="0" smtClean="0"/>
              <a:t> will have the 1-minute video loaded on the desktop of the podium computer.  </a:t>
            </a:r>
          </a:p>
          <a:p>
            <a:pPr marL="285750" indent="-285750">
              <a:buFont typeface="Arial" panose="020B0604020202020204" pitchFamily="34" charset="0"/>
              <a:buChar char="•"/>
            </a:pPr>
            <a:r>
              <a:rPr lang="en-US" sz="1400" b="1" baseline="0" dirty="0" smtClean="0"/>
              <a:t>When you get to this slide, they will click/toggle over to the video on the desktop to play and then toggle back.</a:t>
            </a:r>
            <a:endParaRPr lang="en-US" sz="1400" b="1" dirty="0"/>
          </a:p>
        </p:txBody>
      </p:sp>
      <p:sp>
        <p:nvSpPr>
          <p:cNvPr id="4" name="Slide Number Placeholder 3"/>
          <p:cNvSpPr>
            <a:spLocks noGrp="1"/>
          </p:cNvSpPr>
          <p:nvPr>
            <p:ph type="sldNum" sz="quarter" idx="10"/>
          </p:nvPr>
        </p:nvSpPr>
        <p:spPr/>
        <p:txBody>
          <a:bodyPr/>
          <a:lstStyle/>
          <a:p>
            <a:fld id="{F7427C7C-AC0B-4CD1-9548-451EFBAC1501}" type="slidenum">
              <a:rPr lang="en-US" smtClean="0"/>
              <a:pPr/>
              <a:t>31</a:t>
            </a:fld>
            <a:endParaRPr lang="en-US"/>
          </a:p>
        </p:txBody>
      </p:sp>
    </p:spTree>
    <p:extLst>
      <p:ext uri="{BB962C8B-B14F-4D97-AF65-F5344CB8AC3E}">
        <p14:creationId xmlns:p14="http://schemas.microsoft.com/office/powerpoint/2010/main" val="18064467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64C784-66BC-4DA1-BBB1-DDC69654BB96}"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3968812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64C784-66BC-4DA1-BBB1-DDC69654BB96}"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41771822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3" name="Notes Placeholder 2"/>
          <p:cNvSpPr>
            <a:spLocks noGrp="1"/>
          </p:cNvSpPr>
          <p:nvPr>
            <p:ph type="body" idx="1"/>
          </p:nvPr>
        </p:nvSpPr>
        <p:spPr/>
        <p:txBody>
          <a:bodyPr/>
          <a:lstStyle/>
          <a:p>
            <a:r>
              <a:rPr lang="en-US" dirty="0" smtClean="0"/>
              <a:t>You’ll hear more about probe</a:t>
            </a:r>
            <a:r>
              <a:rPr lang="en-US" baseline="0" dirty="0" smtClean="0"/>
              <a:t> development from Mindy shortly!</a:t>
            </a:r>
            <a:endParaRPr lang="en-US" dirty="0"/>
          </a:p>
        </p:txBody>
      </p:sp>
      <p:sp>
        <p:nvSpPr>
          <p:cNvPr id="4" name="Slide Number Placeholder 3"/>
          <p:cNvSpPr>
            <a:spLocks noGrp="1"/>
          </p:cNvSpPr>
          <p:nvPr>
            <p:ph type="sldNum" sz="quarter" idx="10"/>
          </p:nvPr>
        </p:nvSpPr>
        <p:spPr/>
        <p:txBody>
          <a:bodyPr/>
          <a:lstStyle/>
          <a:p>
            <a:fld id="{8B3843EA-08D8-4809-BF60-0FFD0497465C}"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2716597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8BACCB10-73C1-4082-A860-72E731E002C5}" type="slidenum">
              <a:rPr lang="en-US" smtClean="0">
                <a:solidFill>
                  <a:srgbClr val="000000"/>
                </a:solidFill>
              </a:rPr>
              <a:pPr/>
              <a:t>36</a:t>
            </a:fld>
            <a:endParaRPr lang="en-US" smtClean="0">
              <a:solidFill>
                <a:srgbClr val="000000"/>
              </a:solidFill>
            </a:endParaRPr>
          </a:p>
        </p:txBody>
      </p:sp>
      <p:sp>
        <p:nvSpPr>
          <p:cNvPr id="91139" name="Rectangle 7"/>
          <p:cNvSpPr txBox="1">
            <a:spLocks noGrp="1" noChangeArrowheads="1"/>
          </p:cNvSpPr>
          <p:nvPr/>
        </p:nvSpPr>
        <p:spPr bwMode="auto">
          <a:xfrm>
            <a:off x="3970938" y="8829967"/>
            <a:ext cx="3037840" cy="464820"/>
          </a:xfrm>
          <a:prstGeom prst="rect">
            <a:avLst/>
          </a:prstGeom>
          <a:noFill/>
          <a:ln w="9525">
            <a:noFill/>
            <a:miter lim="800000"/>
            <a:headEnd/>
            <a:tailEnd/>
          </a:ln>
        </p:spPr>
        <p:txBody>
          <a:bodyPr lIns="91435" tIns="45717" rIns="91435" bIns="45717" anchor="b"/>
          <a:lstStyle/>
          <a:p>
            <a:pPr algn="r" defTabSz="913980" fontAlgn="base">
              <a:spcBef>
                <a:spcPct val="0"/>
              </a:spcBef>
              <a:spcAft>
                <a:spcPct val="0"/>
              </a:spcAft>
            </a:pPr>
            <a:fld id="{39EA0A71-6C6B-4FEA-9452-2690432C9280}" type="slidenum">
              <a:rPr lang="en-US" sz="1200">
                <a:solidFill>
                  <a:srgbClr val="000000"/>
                </a:solidFill>
                <a:latin typeface="Arial" pitchFamily="34" charset="0"/>
                <a:cs typeface="Arial" pitchFamily="34" charset="0"/>
              </a:rPr>
              <a:pPr algn="r" defTabSz="913980" fontAlgn="base">
                <a:spcBef>
                  <a:spcPct val="0"/>
                </a:spcBef>
                <a:spcAft>
                  <a:spcPct val="0"/>
                </a:spcAft>
              </a:pPr>
              <a:t>36</a:t>
            </a:fld>
            <a:endParaRPr lang="en-US" sz="1200">
              <a:solidFill>
                <a:srgbClr val="000000"/>
              </a:solidFill>
              <a:latin typeface="Arial" pitchFamily="34" charset="0"/>
              <a:cs typeface="Arial" pitchFamily="34" charset="0"/>
            </a:endParaRPr>
          </a:p>
        </p:txBody>
      </p:sp>
      <p:sp>
        <p:nvSpPr>
          <p:cNvPr id="91140" name="Rectangle 2"/>
          <p:cNvSpPr>
            <a:spLocks noGrp="1" noRot="1" noChangeAspect="1" noChangeArrowheads="1" noTextEdit="1"/>
          </p:cNvSpPr>
          <p:nvPr>
            <p:ph type="sldImg"/>
          </p:nvPr>
        </p:nvSpPr>
        <p:spPr>
          <a:ln/>
        </p:spPr>
      </p:sp>
      <p:sp>
        <p:nvSpPr>
          <p:cNvPr id="91141" name="Rectangle 3"/>
          <p:cNvSpPr>
            <a:spLocks noGrp="1" noChangeArrowheads="1"/>
          </p:cNvSpPr>
          <p:nvPr>
            <p:ph type="body" idx="1"/>
          </p:nvPr>
        </p:nvSpPr>
        <p:spPr>
          <a:noFill/>
          <a:ln/>
        </p:spPr>
        <p:txBody>
          <a:bodyPr lIns="91435" tIns="45717" rIns="91435" bIns="45717"/>
          <a:lstStyle/>
          <a:p>
            <a:pPr eaLnBrk="1" hangingPunct="1"/>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AA0C7528-CCE4-43C5-8455-32EFBFD94143}" type="slidenum">
              <a:rPr lang="en-US" smtClean="0">
                <a:solidFill>
                  <a:srgbClr val="000000"/>
                </a:solidFill>
              </a:rPr>
              <a:pPr/>
              <a:t>37</a:t>
            </a:fld>
            <a:endParaRPr lang="en-US" smtClean="0">
              <a:solidFill>
                <a:srgbClr val="000000"/>
              </a:solidFill>
            </a:endParaRP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TRND</a:t>
            </a:r>
            <a:r>
              <a:rPr lang="en-US" sz="1200" kern="1200" dirty="0" smtClean="0">
                <a:solidFill>
                  <a:schemeClr val="tx1"/>
                </a:solidFill>
                <a:effectLst/>
                <a:latin typeface="+mn-lt"/>
                <a:ea typeface="+mn-ea"/>
                <a:cs typeface="+mn-cs"/>
              </a:rPr>
              <a:t> will be supporting the </a:t>
            </a:r>
            <a:r>
              <a:rPr lang="en-US" sz="1200" kern="1200" dirty="0" err="1" smtClean="0">
                <a:solidFill>
                  <a:schemeClr val="tx1"/>
                </a:solidFill>
                <a:effectLst/>
                <a:latin typeface="+mn-lt"/>
                <a:ea typeface="+mn-ea"/>
                <a:cs typeface="+mn-cs"/>
              </a:rPr>
              <a:t>Ph1</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PK</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PD</a:t>
            </a:r>
            <a:r>
              <a:rPr lang="en-US" sz="1200" kern="1200" dirty="0" smtClean="0">
                <a:solidFill>
                  <a:schemeClr val="tx1"/>
                </a:solidFill>
                <a:effectLst/>
                <a:latin typeface="+mn-lt"/>
                <a:ea typeface="+mn-ea"/>
                <a:cs typeface="+mn-cs"/>
              </a:rPr>
              <a:t> trial via collaboration with the Cincinnati </a:t>
            </a:r>
            <a:r>
              <a:rPr lang="en-US" sz="1200" kern="1200" dirty="0" err="1" smtClean="0">
                <a:solidFill>
                  <a:schemeClr val="tx1"/>
                </a:solidFill>
                <a:effectLst/>
                <a:latin typeface="+mn-lt"/>
                <a:ea typeface="+mn-ea"/>
                <a:cs typeface="+mn-cs"/>
              </a:rPr>
              <a:t>CTSA</a:t>
            </a:r>
            <a:r>
              <a:rPr lang="en-US" sz="1200" kern="1200" dirty="0" smtClean="0">
                <a:solidFill>
                  <a:schemeClr val="tx1"/>
                </a:solidFill>
                <a:effectLst/>
                <a:latin typeface="+mn-lt"/>
                <a:ea typeface="+mn-ea"/>
                <a:cs typeface="+mn-cs"/>
              </a:rPr>
              <a:t>. This was just decided last week; Carol Merchant has made contact with the Cincinnati PI for the </a:t>
            </a:r>
            <a:r>
              <a:rPr lang="en-US" sz="1200" kern="1200" dirty="0" err="1" smtClean="0">
                <a:solidFill>
                  <a:schemeClr val="tx1"/>
                </a:solidFill>
                <a:effectLst/>
                <a:latin typeface="+mn-lt"/>
                <a:ea typeface="+mn-ea"/>
                <a:cs typeface="+mn-cs"/>
              </a:rPr>
              <a:t>CTSA</a:t>
            </a:r>
            <a:r>
              <a:rPr lang="en-US" sz="1200" kern="1200" dirty="0" smtClean="0">
                <a:solidFill>
                  <a:schemeClr val="tx1"/>
                </a:solidFill>
                <a:effectLst/>
                <a:latin typeface="+mn-lt"/>
                <a:ea typeface="+mn-ea"/>
                <a:cs typeface="+mn-cs"/>
              </a:rPr>
              <a:t>, but she advises</a:t>
            </a:r>
            <a:r>
              <a:rPr lang="en-US" sz="1200" kern="1200" baseline="0" dirty="0" smtClean="0">
                <a:solidFill>
                  <a:schemeClr val="tx1"/>
                </a:solidFill>
                <a:effectLst/>
                <a:latin typeface="+mn-lt"/>
                <a:ea typeface="+mn-ea"/>
                <a:cs typeface="+mn-cs"/>
              </a:rPr>
              <a:t> that no mentioned be made about the </a:t>
            </a:r>
            <a:r>
              <a:rPr lang="en-US" sz="1200" kern="1200" baseline="0" dirty="0" err="1" smtClean="0">
                <a:solidFill>
                  <a:schemeClr val="tx1"/>
                </a:solidFill>
                <a:effectLst/>
                <a:latin typeface="+mn-lt"/>
                <a:ea typeface="+mn-ea"/>
                <a:cs typeface="+mn-cs"/>
              </a:rPr>
              <a:t>CTSA</a:t>
            </a:r>
            <a:r>
              <a:rPr lang="en-US" sz="1200" kern="1200" baseline="0" dirty="0" smtClean="0">
                <a:solidFill>
                  <a:schemeClr val="tx1"/>
                </a:solidFill>
                <a:effectLst/>
                <a:latin typeface="+mn-lt"/>
                <a:ea typeface="+mn-ea"/>
                <a:cs typeface="+mn-cs"/>
              </a:rPr>
              <a:t> yet (she is fine with the content of this slide)</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8B3843EA-08D8-4809-BF60-0FFD0497465C}" type="slidenum">
              <a:rPr lang="en-US" smtClean="0"/>
              <a:pPr/>
              <a:t>41</a:t>
            </a:fld>
            <a:endParaRPr lang="en-US"/>
          </a:p>
        </p:txBody>
      </p:sp>
    </p:spTree>
    <p:extLst>
      <p:ext uri="{BB962C8B-B14F-4D97-AF65-F5344CB8AC3E}">
        <p14:creationId xmlns:p14="http://schemas.microsoft.com/office/powerpoint/2010/main" val="14544342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pPr marL="229195" indent="-229195" defTabSz="920434">
              <a:defRPr/>
            </a:pPr>
            <a:r>
              <a:rPr lang="en-US" dirty="0" smtClean="0"/>
              <a:t>Creation of template agreements to streamline negotiations between researchers and pharmaceutical companies</a:t>
            </a:r>
          </a:p>
          <a:p>
            <a:pPr marL="229195" indent="-229195"/>
            <a:endParaRPr lang="en-US" dirty="0" smtClean="0">
              <a:latin typeface="Arial" pitchFamily="34" charset="0"/>
              <a:ea typeface="ＭＳ Ｐゴシック"/>
              <a:cs typeface="ＭＳ Ｐゴシック"/>
            </a:endParaRPr>
          </a:p>
        </p:txBody>
      </p:sp>
      <p:sp>
        <p:nvSpPr>
          <p:cNvPr id="114692" name="Slide Number Placeholder 3"/>
          <p:cNvSpPr>
            <a:spLocks noGrp="1"/>
          </p:cNvSpPr>
          <p:nvPr>
            <p:ph type="sldNum" sz="quarter" idx="5"/>
          </p:nvPr>
        </p:nvSpPr>
        <p:spPr>
          <a:noFill/>
        </p:spPr>
        <p:txBody>
          <a:bodyPr/>
          <a:lstStyle/>
          <a:p>
            <a:pPr defTabSz="905868"/>
            <a:fld id="{7CA46AB1-02E7-4A15-8E99-9F6EC1AC4C29}" type="slidenum">
              <a:rPr lang="en-US">
                <a:solidFill>
                  <a:prstClr val="black"/>
                </a:solidFill>
              </a:rPr>
              <a:pPr defTabSz="905868"/>
              <a:t>43</a:t>
            </a:fld>
            <a:endParaRPr lang="en-US" dirty="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Feedback</a:t>
            </a:r>
          </a:p>
          <a:p>
            <a:pPr lvl="1"/>
            <a:r>
              <a:rPr lang="en-US" dirty="0" smtClean="0"/>
              <a:t>RFI completed</a:t>
            </a:r>
          </a:p>
          <a:p>
            <a:pPr lvl="1"/>
            <a:r>
              <a:rPr lang="en-US" dirty="0" smtClean="0"/>
              <a:t>Survey of </a:t>
            </a:r>
            <a:r>
              <a:rPr lang="en-US" dirty="0" err="1" smtClean="0"/>
              <a:t>pharma</a:t>
            </a:r>
            <a:r>
              <a:rPr lang="en-US" dirty="0" smtClean="0"/>
              <a:t> partners completed</a:t>
            </a:r>
          </a:p>
          <a:p>
            <a:pPr lvl="1"/>
            <a:r>
              <a:rPr lang="en-US" dirty="0" smtClean="0"/>
              <a:t>Survey of awardees completed</a:t>
            </a:r>
          </a:p>
          <a:p>
            <a:endParaRPr lang="en-US" dirty="0" smtClean="0"/>
          </a:p>
          <a:p>
            <a:r>
              <a:rPr lang="en-US" dirty="0" smtClean="0"/>
              <a:t>Overwhelming support for re-issuing another funding opportunity</a:t>
            </a:r>
          </a:p>
          <a:p>
            <a:r>
              <a:rPr lang="en-US" dirty="0" smtClean="0"/>
              <a:t>Template agreements seen as very helpful by both parties</a:t>
            </a:r>
          </a:p>
          <a:p>
            <a:endParaRPr lang="en-US" dirty="0"/>
          </a:p>
        </p:txBody>
      </p:sp>
      <p:sp>
        <p:nvSpPr>
          <p:cNvPr id="4" name="Slide Number Placeholder 3"/>
          <p:cNvSpPr>
            <a:spLocks noGrp="1"/>
          </p:cNvSpPr>
          <p:nvPr>
            <p:ph type="sldNum" sz="quarter" idx="10"/>
          </p:nvPr>
        </p:nvSpPr>
        <p:spPr/>
        <p:txBody>
          <a:bodyPr/>
          <a:lstStyle/>
          <a:p>
            <a:fld id="{8B3843EA-08D8-4809-BF60-0FFD0497465C}"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1315974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3" name="Notes Placeholder 2"/>
          <p:cNvSpPr>
            <a:spLocks noGrp="1"/>
          </p:cNvSpPr>
          <p:nvPr>
            <p:ph type="body" idx="1"/>
          </p:nvPr>
        </p:nvSpPr>
        <p:spPr/>
        <p:txBody>
          <a:bodyPr/>
          <a:lstStyle/>
          <a:p>
            <a:pPr defTabSz="931774">
              <a:defRPr/>
            </a:pPr>
            <a:r>
              <a:rPr lang="en-US" b="0" i="1" kern="1200" dirty="0" smtClean="0">
                <a:solidFill>
                  <a:schemeClr val="tx1"/>
                </a:solidFill>
                <a:effectLst/>
                <a:latin typeface="+mn-lt"/>
                <a:ea typeface="+mn-ea"/>
                <a:cs typeface="+mn-cs"/>
              </a:rPr>
              <a:t>OMIM</a:t>
            </a:r>
            <a:r>
              <a:rPr lang="en-US" b="0" i="1" kern="1200" baseline="0" dirty="0" smtClean="0">
                <a:solidFill>
                  <a:schemeClr val="tx1"/>
                </a:solidFill>
                <a:effectLst/>
                <a:latin typeface="+mn-lt"/>
                <a:ea typeface="+mn-ea"/>
                <a:cs typeface="+mn-cs"/>
              </a:rPr>
              <a:t> updated stats on 4/13/15</a:t>
            </a:r>
          </a:p>
          <a:p>
            <a:pPr defTabSz="931774">
              <a:defRPr/>
            </a:pPr>
            <a:r>
              <a:rPr lang="en-US" b="0" dirty="0" smtClean="0">
                <a:effectLst/>
              </a:rPr>
              <a:t>Number of phenotypes for which the molecular basis is known: 5,461</a:t>
            </a:r>
          </a:p>
          <a:p>
            <a:pPr defTabSz="931774">
              <a:defRPr/>
            </a:pPr>
            <a:r>
              <a:rPr lang="en-US" b="0" dirty="0" smtClean="0">
                <a:effectLst/>
              </a:rPr>
              <a:t>Number of genes with phenotype-causing mutation: 3,381</a:t>
            </a:r>
            <a:r>
              <a:rPr lang="en-US" dirty="0" smtClean="0">
                <a:effectLst/>
              </a:rPr>
              <a:t/>
            </a:r>
            <a:br>
              <a:rPr lang="en-US" dirty="0" smtClean="0">
                <a:effectLst/>
              </a:rPr>
            </a:br>
            <a:endParaRPr lang="en-US" dirty="0"/>
          </a:p>
          <a:p>
            <a:r>
              <a:rPr lang="en-US" dirty="0"/>
              <a:t>“In the PDR and similar databases, including the NCATS Pharmaceutical Collection browser, there are about 500 “conditions” or “diseases” listed for which drugs exist.  </a:t>
            </a:r>
            <a:r>
              <a:rPr lang="en-US" b="1" dirty="0"/>
              <a:t>The 250 number is for orphan (aka, rare) diseases only.</a:t>
            </a:r>
            <a:r>
              <a:rPr lang="en-US" dirty="0"/>
              <a:t>  The ‘genes discovered’ graph I believe covers Mendelian (single gene, rare) diseases, and so the 250 refers to therapies for rare diseases only.”</a:t>
            </a:r>
          </a:p>
          <a:p>
            <a:pPr lvl="1"/>
            <a:r>
              <a:rPr lang="en-US" i="1" dirty="0"/>
              <a:t>Source, email from Chris Austin, 12-13-2013</a:t>
            </a:r>
          </a:p>
          <a:p>
            <a:pPr lvl="1"/>
            <a:endParaRPr lang="en-US" i="1" dirty="0"/>
          </a:p>
        </p:txBody>
      </p:sp>
      <p:sp>
        <p:nvSpPr>
          <p:cNvPr id="4" name="Slide Number Placeholder 3"/>
          <p:cNvSpPr>
            <a:spLocks noGrp="1"/>
          </p:cNvSpPr>
          <p:nvPr>
            <p:ph type="sldNum" sz="quarter" idx="10"/>
          </p:nvPr>
        </p:nvSpPr>
        <p:spPr/>
        <p:txBody>
          <a:bodyPr/>
          <a:lstStyle/>
          <a:p>
            <a:fld id="{3CEFAF9D-E70C-4216-B300-FCF6E5ED4DB3}"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8292542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Text Box 1"/>
          <p:cNvSpPr txBox="1">
            <a:spLocks noChangeArrowheads="1"/>
          </p:cNvSpPr>
          <p:nvPr/>
        </p:nvSpPr>
        <p:spPr bwMode="auto">
          <a:xfrm>
            <a:off x="1431863" y="930227"/>
            <a:ext cx="4145243" cy="3186834"/>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3622" tIns="41811" rIns="83622" bIns="41811" anchor="ctr"/>
          <a:lstStyle/>
          <a:p>
            <a:endParaRPr lang="en-US" altLang="en-US"/>
          </a:p>
        </p:txBody>
      </p:sp>
      <p:sp>
        <p:nvSpPr>
          <p:cNvPr id="6147" name="Text Box 2"/>
          <p:cNvSpPr txBox="1">
            <a:spLocks noGrp="1" noChangeArrowheads="1"/>
          </p:cNvSpPr>
          <p:nvPr>
            <p:ph type="body"/>
          </p:nvPr>
        </p:nvSpPr>
        <p:spPr>
          <a:xfrm>
            <a:off x="1069602" y="4425181"/>
            <a:ext cx="4876925" cy="3536036"/>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78396" indent="-78396">
              <a:lnSpc>
                <a:spcPct val="93000"/>
              </a:lnSpc>
              <a:spcBef>
                <a:spcPct val="0"/>
              </a:spcBef>
              <a:buSzPct val="45000"/>
              <a:tabLst>
                <a:tab pos="662007" algn="l"/>
                <a:tab pos="1324013" algn="l"/>
                <a:tab pos="1986020" algn="l"/>
                <a:tab pos="2648026" algn="l"/>
                <a:tab pos="3310033" algn="l"/>
                <a:tab pos="3972039" algn="l"/>
                <a:tab pos="4634046" algn="l"/>
              </a:tabLst>
            </a:pPr>
            <a:r>
              <a:rPr lang="en-GB" altLang="en-US" smtClean="0">
                <a:latin typeface="Arial" charset="0"/>
                <a:ea typeface="msgothic" charset="0"/>
                <a:cs typeface="msgothic" charset="0"/>
              </a:rPr>
              <a:t>Effect of Src inhibition on lung colonization of EEF cells [</a:t>
            </a:r>
            <a:r>
              <a:rPr lang="en-US" altLang="en-US" smtClean="0"/>
              <a:t>Eker rat embryonic fibroblasts (EEF)4 (TSC2</a:t>
            </a:r>
            <a:r>
              <a:rPr lang="en-US" altLang="en-US" baseline="30000" smtClean="0"/>
              <a:t>+/+</a:t>
            </a:r>
            <a:r>
              <a:rPr lang="en-US" altLang="en-US" smtClean="0"/>
              <a:t>) and EEF8 (TSC2</a:t>
            </a:r>
            <a:r>
              <a:rPr lang="en-US" altLang="en-US" baseline="30000" smtClean="0"/>
              <a:t>−/−</a:t>
            </a:r>
            <a:r>
              <a:rPr lang="en-US" altLang="en-US" smtClean="0"/>
              <a:t>)]</a:t>
            </a:r>
            <a:r>
              <a:rPr lang="en-GB" altLang="en-US" smtClean="0">
                <a:latin typeface="Arial" charset="0"/>
                <a:ea typeface="msgothic" charset="0"/>
                <a:cs typeface="msgothic" charset="0"/>
              </a:rPr>
              <a:t> </a:t>
            </a:r>
            <a:r>
              <a:rPr lang="en-GB" altLang="en-US" i="1" smtClean="0">
                <a:latin typeface="Arial" charset="0"/>
                <a:ea typeface="msgothic" charset="0"/>
                <a:cs typeface="msgothic" charset="0"/>
              </a:rPr>
              <a:t>in vivo</a:t>
            </a:r>
            <a:r>
              <a:rPr lang="en-GB" altLang="en-US" smtClean="0">
                <a:latin typeface="Arial" charset="0"/>
                <a:ea typeface="msgothic" charset="0"/>
                <a:cs typeface="msgothic" charset="0"/>
              </a:rPr>
              <a:t>. EEF8-Luciferase cells were treated for 18 hours with DMSO, rapamycin (1 μg/mL), saracatinib (1 μmol/L), or by both rapamycin and saracatinib (A–D). EEF4-Luciferase cells were treated for 18 hours with DMSO or saracatinib (1 μmol/L; E–H). Cells were then injected intravenously into female CB17 SCID mice and after 6 hours, lung colonization was measured using bioluminescence. Representative images are shown (A and E). Total photon flux per second present in the chest region after injection of EEF cells is expressed as a percentage of DMSO-treated EEF cells (B and F). Lungs were dissected 24 hours after cell injection and bioluminescence was imaged in Petri dish (C and G). Total photon flux per second present in the dissected lungs after injection of EEF cells is expressed as a percentage of DMSO-treated EEF cells (D and H). Data, mean ± SD; </a:t>
            </a:r>
            <a:r>
              <a:rPr lang="en-GB" altLang="en-US" i="1" smtClean="0">
                <a:latin typeface="Arial" charset="0"/>
                <a:ea typeface="msgothic" charset="0"/>
                <a:cs typeface="msgothic" charset="0"/>
              </a:rPr>
              <a:t>n</a:t>
            </a:r>
            <a:r>
              <a:rPr lang="en-GB" altLang="en-US" smtClean="0">
                <a:latin typeface="Arial" charset="0"/>
                <a:ea typeface="msgothic" charset="0"/>
                <a:cs typeface="msgothic" charset="0"/>
              </a:rPr>
              <a:t> ≥ 3. *, </a:t>
            </a:r>
            <a:r>
              <a:rPr lang="en-GB" altLang="en-US" i="1" smtClean="0">
                <a:latin typeface="Arial" charset="0"/>
                <a:ea typeface="msgothic" charset="0"/>
                <a:cs typeface="msgothic" charset="0"/>
              </a:rPr>
              <a:t>P</a:t>
            </a:r>
            <a:r>
              <a:rPr lang="en-GB" altLang="en-US" smtClean="0">
                <a:latin typeface="Arial" charset="0"/>
                <a:ea typeface="msgothic" charset="0"/>
                <a:cs typeface="msgothic" charset="0"/>
              </a:rPr>
              <a:t> &lt; 0.05; **, </a:t>
            </a:r>
            <a:r>
              <a:rPr lang="en-GB" altLang="en-US" i="1" smtClean="0">
                <a:latin typeface="Arial" charset="0"/>
                <a:ea typeface="msgothic" charset="0"/>
                <a:cs typeface="msgothic" charset="0"/>
              </a:rPr>
              <a:t>P</a:t>
            </a:r>
            <a:r>
              <a:rPr lang="en-GB" altLang="en-US" smtClean="0">
                <a:latin typeface="Arial" charset="0"/>
                <a:ea typeface="msgothic" charset="0"/>
                <a:cs typeface="msgothic" charset="0"/>
              </a:rPr>
              <a:t> &lt; 0.001 compared with DMSO-treated cells.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1181100" y="696913"/>
            <a:ext cx="4649788"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latin typeface="Tahoma" charset="0"/>
              <a:ea typeface="ＭＳ Ｐゴシック" charset="-128"/>
            </a:endParaRPr>
          </a:p>
        </p:txBody>
      </p:sp>
      <p:sp>
        <p:nvSpPr>
          <p:cNvPr id="35844"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aseline="-25000">
                <a:solidFill>
                  <a:schemeClr val="tx1"/>
                </a:solidFill>
                <a:latin typeface="Arial" charset="0"/>
                <a:ea typeface="ＭＳ Ｐゴシック" charset="-128"/>
              </a:defRPr>
            </a:lvl1pPr>
            <a:lvl2pPr marL="756422" indent="-290933" eaLnBrk="0" hangingPunct="0">
              <a:defRPr sz="2400" baseline="-25000">
                <a:solidFill>
                  <a:schemeClr val="tx1"/>
                </a:solidFill>
                <a:latin typeface="Arial" charset="0"/>
                <a:ea typeface="ＭＳ Ｐゴシック" charset="-128"/>
              </a:defRPr>
            </a:lvl2pPr>
            <a:lvl3pPr marL="1163726" indent="-232744" eaLnBrk="0" hangingPunct="0">
              <a:defRPr sz="2400" baseline="-25000">
                <a:solidFill>
                  <a:schemeClr val="tx1"/>
                </a:solidFill>
                <a:latin typeface="Arial" charset="0"/>
                <a:ea typeface="ＭＳ Ｐゴシック" charset="-128"/>
              </a:defRPr>
            </a:lvl3pPr>
            <a:lvl4pPr marL="1629216" indent="-232744" eaLnBrk="0" hangingPunct="0">
              <a:defRPr sz="2400" baseline="-25000">
                <a:solidFill>
                  <a:schemeClr val="tx1"/>
                </a:solidFill>
                <a:latin typeface="Arial" charset="0"/>
                <a:ea typeface="ＭＳ Ｐゴシック" charset="-128"/>
              </a:defRPr>
            </a:lvl4pPr>
            <a:lvl5pPr marL="2094705" indent="-232744" eaLnBrk="0" hangingPunct="0">
              <a:defRPr sz="2400" baseline="-25000">
                <a:solidFill>
                  <a:schemeClr val="tx1"/>
                </a:solidFill>
                <a:latin typeface="Arial" charset="0"/>
                <a:ea typeface="ＭＳ Ｐゴシック" charset="-128"/>
              </a:defRPr>
            </a:lvl5pPr>
            <a:lvl6pPr marL="2560195" indent="-232744" eaLnBrk="0" fontAlgn="base" hangingPunct="0">
              <a:spcBef>
                <a:spcPct val="0"/>
              </a:spcBef>
              <a:spcAft>
                <a:spcPct val="0"/>
              </a:spcAft>
              <a:defRPr sz="2400" baseline="-25000">
                <a:solidFill>
                  <a:schemeClr val="tx1"/>
                </a:solidFill>
                <a:latin typeface="Arial" charset="0"/>
                <a:ea typeface="ＭＳ Ｐゴシック" charset="-128"/>
              </a:defRPr>
            </a:lvl6pPr>
            <a:lvl7pPr marL="3025686" indent="-232744" eaLnBrk="0" fontAlgn="base" hangingPunct="0">
              <a:spcBef>
                <a:spcPct val="0"/>
              </a:spcBef>
              <a:spcAft>
                <a:spcPct val="0"/>
              </a:spcAft>
              <a:defRPr sz="2400" baseline="-25000">
                <a:solidFill>
                  <a:schemeClr val="tx1"/>
                </a:solidFill>
                <a:latin typeface="Arial" charset="0"/>
                <a:ea typeface="ＭＳ Ｐゴシック" charset="-128"/>
              </a:defRPr>
            </a:lvl7pPr>
            <a:lvl8pPr marL="3491176" indent="-232744" eaLnBrk="0" fontAlgn="base" hangingPunct="0">
              <a:spcBef>
                <a:spcPct val="0"/>
              </a:spcBef>
              <a:spcAft>
                <a:spcPct val="0"/>
              </a:spcAft>
              <a:defRPr sz="2400" baseline="-25000">
                <a:solidFill>
                  <a:schemeClr val="tx1"/>
                </a:solidFill>
                <a:latin typeface="Arial" charset="0"/>
                <a:ea typeface="ＭＳ Ｐゴシック" charset="-128"/>
              </a:defRPr>
            </a:lvl8pPr>
            <a:lvl9pPr marL="3956667" indent="-232744" eaLnBrk="0" fontAlgn="base" hangingPunct="0">
              <a:spcBef>
                <a:spcPct val="0"/>
              </a:spcBef>
              <a:spcAft>
                <a:spcPct val="0"/>
              </a:spcAft>
              <a:defRPr sz="2400" baseline="-25000">
                <a:solidFill>
                  <a:schemeClr val="tx1"/>
                </a:solidFill>
                <a:latin typeface="Arial" charset="0"/>
                <a:ea typeface="ＭＳ Ｐゴシック" charset="-128"/>
              </a:defRPr>
            </a:lvl9pPr>
          </a:lstStyle>
          <a:p>
            <a:pPr eaLnBrk="1" hangingPunct="1"/>
            <a:fld id="{0D14AA66-E21B-4BCF-9D02-D65275A7386C}" type="datetime1">
              <a:rPr lang="en-US" sz="1000" baseline="0">
                <a:solidFill>
                  <a:srgbClr val="A6A6A6"/>
                </a:solidFill>
                <a:latin typeface="Tahoma" charset="0"/>
              </a:rPr>
              <a:pPr eaLnBrk="1" hangingPunct="1"/>
              <a:t>9/29/2015</a:t>
            </a:fld>
            <a:endParaRPr lang="en-US" sz="1000" baseline="0" dirty="0">
              <a:solidFill>
                <a:srgbClr val="A6A6A6"/>
              </a:solidFill>
              <a:latin typeface="Tahoma" charset="0"/>
            </a:endParaRPr>
          </a:p>
        </p:txBody>
      </p:sp>
      <p:sp>
        <p:nvSpPr>
          <p:cNvPr id="35845" name="Slide Number Placeholder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aseline="-25000">
                <a:solidFill>
                  <a:schemeClr val="tx1"/>
                </a:solidFill>
                <a:latin typeface="Arial" charset="0"/>
                <a:ea typeface="ＭＳ Ｐゴシック" charset="-128"/>
              </a:defRPr>
            </a:lvl1pPr>
            <a:lvl2pPr marL="756422" indent="-290933" eaLnBrk="0" hangingPunct="0">
              <a:defRPr sz="2400" baseline="-25000">
                <a:solidFill>
                  <a:schemeClr val="tx1"/>
                </a:solidFill>
                <a:latin typeface="Arial" charset="0"/>
                <a:ea typeface="ＭＳ Ｐゴシック" charset="-128"/>
              </a:defRPr>
            </a:lvl2pPr>
            <a:lvl3pPr marL="1163726" indent="-232744" eaLnBrk="0" hangingPunct="0">
              <a:defRPr sz="2400" baseline="-25000">
                <a:solidFill>
                  <a:schemeClr val="tx1"/>
                </a:solidFill>
                <a:latin typeface="Arial" charset="0"/>
                <a:ea typeface="ＭＳ Ｐゴシック" charset="-128"/>
              </a:defRPr>
            </a:lvl3pPr>
            <a:lvl4pPr marL="1629216" indent="-232744" eaLnBrk="0" hangingPunct="0">
              <a:defRPr sz="2400" baseline="-25000">
                <a:solidFill>
                  <a:schemeClr val="tx1"/>
                </a:solidFill>
                <a:latin typeface="Arial" charset="0"/>
                <a:ea typeface="ＭＳ Ｐゴシック" charset="-128"/>
              </a:defRPr>
            </a:lvl4pPr>
            <a:lvl5pPr marL="2094705" indent="-232744" eaLnBrk="0" hangingPunct="0">
              <a:defRPr sz="2400" baseline="-25000">
                <a:solidFill>
                  <a:schemeClr val="tx1"/>
                </a:solidFill>
                <a:latin typeface="Arial" charset="0"/>
                <a:ea typeface="ＭＳ Ｐゴシック" charset="-128"/>
              </a:defRPr>
            </a:lvl5pPr>
            <a:lvl6pPr marL="2560195" indent="-232744" eaLnBrk="0" fontAlgn="base" hangingPunct="0">
              <a:spcBef>
                <a:spcPct val="0"/>
              </a:spcBef>
              <a:spcAft>
                <a:spcPct val="0"/>
              </a:spcAft>
              <a:defRPr sz="2400" baseline="-25000">
                <a:solidFill>
                  <a:schemeClr val="tx1"/>
                </a:solidFill>
                <a:latin typeface="Arial" charset="0"/>
                <a:ea typeface="ＭＳ Ｐゴシック" charset="-128"/>
              </a:defRPr>
            </a:lvl6pPr>
            <a:lvl7pPr marL="3025686" indent="-232744" eaLnBrk="0" fontAlgn="base" hangingPunct="0">
              <a:spcBef>
                <a:spcPct val="0"/>
              </a:spcBef>
              <a:spcAft>
                <a:spcPct val="0"/>
              </a:spcAft>
              <a:defRPr sz="2400" baseline="-25000">
                <a:solidFill>
                  <a:schemeClr val="tx1"/>
                </a:solidFill>
                <a:latin typeface="Arial" charset="0"/>
                <a:ea typeface="ＭＳ Ｐゴシック" charset="-128"/>
              </a:defRPr>
            </a:lvl7pPr>
            <a:lvl8pPr marL="3491176" indent="-232744" eaLnBrk="0" fontAlgn="base" hangingPunct="0">
              <a:spcBef>
                <a:spcPct val="0"/>
              </a:spcBef>
              <a:spcAft>
                <a:spcPct val="0"/>
              </a:spcAft>
              <a:defRPr sz="2400" baseline="-25000">
                <a:solidFill>
                  <a:schemeClr val="tx1"/>
                </a:solidFill>
                <a:latin typeface="Arial" charset="0"/>
                <a:ea typeface="ＭＳ Ｐゴシック" charset="-128"/>
              </a:defRPr>
            </a:lvl8pPr>
            <a:lvl9pPr marL="3956667" indent="-232744" eaLnBrk="0" fontAlgn="base" hangingPunct="0">
              <a:spcBef>
                <a:spcPct val="0"/>
              </a:spcBef>
              <a:spcAft>
                <a:spcPct val="0"/>
              </a:spcAft>
              <a:defRPr sz="2400" baseline="-25000">
                <a:solidFill>
                  <a:schemeClr val="tx1"/>
                </a:solidFill>
                <a:latin typeface="Arial" charset="0"/>
                <a:ea typeface="ＭＳ Ｐゴシック" charset="-128"/>
              </a:defRPr>
            </a:lvl9pPr>
          </a:lstStyle>
          <a:p>
            <a:pPr eaLnBrk="1" hangingPunct="1"/>
            <a:fld id="{2E244581-7453-437F-B163-18DB2EE493B0}" type="slidenum">
              <a:rPr lang="en-US" sz="1000" baseline="0">
                <a:solidFill>
                  <a:srgbClr val="A6A6A6"/>
                </a:solidFill>
                <a:latin typeface="Tahoma" charset="0"/>
              </a:rPr>
              <a:pPr eaLnBrk="1" hangingPunct="1"/>
              <a:t>48</a:t>
            </a:fld>
            <a:endParaRPr lang="en-US" sz="1000" baseline="0" dirty="0">
              <a:solidFill>
                <a:srgbClr val="A6A6A6"/>
              </a:solidFill>
              <a:latin typeface="Tahoma"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2400">
                <a:solidFill>
                  <a:schemeClr val="tx1"/>
                </a:solidFill>
                <a:latin typeface="Arial" pitchFamily="34" charset="0"/>
                <a:ea typeface="ＭＳ Ｐゴシック" pitchFamily="34" charset="-128"/>
              </a:defRPr>
            </a:lvl1pPr>
            <a:lvl2pPr marL="756899" indent="-291116" eaLnBrk="0" hangingPunct="0">
              <a:defRPr sz="2400">
                <a:solidFill>
                  <a:schemeClr val="tx1"/>
                </a:solidFill>
                <a:latin typeface="Arial" pitchFamily="34" charset="0"/>
                <a:ea typeface="ＭＳ Ｐゴシック" pitchFamily="34" charset="-128"/>
              </a:defRPr>
            </a:lvl2pPr>
            <a:lvl3pPr marL="1164460" indent="-232891" eaLnBrk="0" hangingPunct="0">
              <a:defRPr sz="2400">
                <a:solidFill>
                  <a:schemeClr val="tx1"/>
                </a:solidFill>
                <a:latin typeface="Arial" pitchFamily="34" charset="0"/>
                <a:ea typeface="ＭＳ Ｐゴシック" pitchFamily="34" charset="-128"/>
              </a:defRPr>
            </a:lvl3pPr>
            <a:lvl4pPr marL="1630243" indent="-232891" eaLnBrk="0" hangingPunct="0">
              <a:defRPr sz="2400">
                <a:solidFill>
                  <a:schemeClr val="tx1"/>
                </a:solidFill>
                <a:latin typeface="Arial" pitchFamily="34" charset="0"/>
                <a:ea typeface="ＭＳ Ｐゴシック" pitchFamily="34" charset="-128"/>
              </a:defRPr>
            </a:lvl4pPr>
            <a:lvl5pPr marL="2096027" indent="-232891" eaLnBrk="0" hangingPunct="0">
              <a:defRPr sz="2400">
                <a:solidFill>
                  <a:schemeClr val="tx1"/>
                </a:solidFill>
                <a:latin typeface="Arial" pitchFamily="34" charset="0"/>
                <a:ea typeface="ＭＳ Ｐゴシック" pitchFamily="34" charset="-128"/>
              </a:defRPr>
            </a:lvl5pPr>
            <a:lvl6pPr marL="2561811" indent="-232891"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3027595" indent="-232891"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93380" indent="-232891"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959162" indent="-232891"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fld id="{0F193401-3A96-4CA7-83D4-8E5C6AC2E9D5}" type="slidenum">
              <a:rPr lang="en-US" sz="1200">
                <a:solidFill>
                  <a:prstClr val="black"/>
                </a:solidFill>
                <a:latin typeface="Times New Roman" pitchFamily="18" charset="0"/>
              </a:rPr>
              <a:pPr eaLnBrk="1" hangingPunct="1">
                <a:defRPr/>
              </a:pPr>
              <a:t>49</a:t>
            </a:fld>
            <a:endParaRPr lang="en-US" sz="1200" dirty="0">
              <a:solidFill>
                <a:prstClr val="black"/>
              </a:solidFill>
              <a:latin typeface="Times New Roman" pitchFamily="18" charset="0"/>
            </a:endParaRPr>
          </a:p>
        </p:txBody>
      </p:sp>
      <p:sp>
        <p:nvSpPr>
          <p:cNvPr id="33795" name="Rectangle 2"/>
          <p:cNvSpPr>
            <a:spLocks noGrp="1" noRot="1" noChangeAspect="1" noChangeArrowheads="1" noTextEdit="1"/>
          </p:cNvSpPr>
          <p:nvPr>
            <p:ph type="sldImg"/>
          </p:nvPr>
        </p:nvSpPr>
        <p:spPr>
          <a:xfrm>
            <a:off x="1181100" y="696913"/>
            <a:ext cx="4649788" cy="3486150"/>
          </a:xfrm>
          <a:ln/>
        </p:spPr>
      </p:sp>
      <p:sp>
        <p:nvSpPr>
          <p:cNvPr id="33796"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lnSpc>
                <a:spcPct val="90000"/>
              </a:lnSpc>
              <a:defRPr/>
            </a:pPr>
            <a:r>
              <a:rPr lang="en-US" sz="900" dirty="0">
                <a:latin typeface="Arial" pitchFamily="34" charset="0"/>
                <a:ea typeface="ＭＳ Ｐゴシック" pitchFamily="34" charset="-128"/>
              </a:rPr>
              <a:t>The vision for this program is the use of COMMON BUILDING BLOCKS that can be mixed, matched, and modified to build specific systems for sophisticated analysis.  </a:t>
            </a:r>
          </a:p>
          <a:p>
            <a:pPr eaLnBrk="1" hangingPunct="1">
              <a:lnSpc>
                <a:spcPct val="90000"/>
              </a:lnSpc>
              <a:defRPr/>
            </a:pPr>
            <a:r>
              <a:rPr lang="en-US" sz="900" dirty="0">
                <a:latin typeface="Arial" pitchFamily="34" charset="0"/>
                <a:ea typeface="ＭＳ Ｐゴシック" pitchFamily="34" charset="-128"/>
              </a:rPr>
              <a:t>The emergent paradigm for 3-D culture is the use of biocompatible matrices that allow input cells (differentiated or undifferentiated) to organize in ways that more closely approximate their in situ situation.  Various components can be added to this basic concept to add functionality.  For example:</a:t>
            </a:r>
          </a:p>
          <a:p>
            <a:pPr eaLnBrk="1" hangingPunct="1">
              <a:lnSpc>
                <a:spcPct val="90000"/>
              </a:lnSpc>
              <a:buFontTx/>
              <a:buChar char="•"/>
              <a:defRPr/>
            </a:pPr>
            <a:r>
              <a:rPr lang="en-US" sz="900" dirty="0">
                <a:latin typeface="Arial" pitchFamily="34" charset="0"/>
                <a:ea typeface="ＭＳ Ｐゴシック" pitchFamily="34" charset="-128"/>
              </a:rPr>
              <a:t>STRUCTURE.  The scaffold can be modified to have localized features such as the porosity and surface roughness to accommodate different cellular densities within it.</a:t>
            </a:r>
          </a:p>
          <a:p>
            <a:pPr eaLnBrk="1" hangingPunct="1">
              <a:lnSpc>
                <a:spcPct val="90000"/>
              </a:lnSpc>
              <a:buFontTx/>
              <a:buChar char="•"/>
              <a:defRPr/>
            </a:pPr>
            <a:r>
              <a:rPr lang="en-US" sz="900" dirty="0">
                <a:latin typeface="Arial" pitchFamily="34" charset="0"/>
                <a:ea typeface="ＭＳ Ｐゴシック" pitchFamily="34" charset="-128"/>
              </a:rPr>
              <a:t>SPATIAL/TEMPORAL PATTERNING. Understanding how depots of growth factors control cell mobility and differentiation are key aspects of the developmental biology of any tissue/organ.</a:t>
            </a:r>
          </a:p>
          <a:p>
            <a:pPr eaLnBrk="1" hangingPunct="1">
              <a:lnSpc>
                <a:spcPct val="90000"/>
              </a:lnSpc>
              <a:buFontTx/>
              <a:buChar char="•"/>
              <a:defRPr/>
            </a:pPr>
            <a:r>
              <a:rPr lang="en-US" sz="900" dirty="0">
                <a:latin typeface="Arial" pitchFamily="34" charset="0"/>
                <a:ea typeface="ＭＳ Ｐゴシック" pitchFamily="34" charset="-128"/>
              </a:rPr>
              <a:t>PERFUSION. Building a construct of greater that a few centimeters requires the ability to allow nutrient and metabolite mass transfer.  This aspect is dealt with at two levels: </a:t>
            </a:r>
            <a:r>
              <a:rPr lang="en-US" sz="900" dirty="0" err="1">
                <a:latin typeface="Arial" pitchFamily="34" charset="0"/>
                <a:ea typeface="ＭＳ Ｐゴシック" pitchFamily="34" charset="-128"/>
              </a:rPr>
              <a:t>microchannels</a:t>
            </a:r>
            <a:r>
              <a:rPr lang="en-US" sz="900" dirty="0">
                <a:latin typeface="Arial" pitchFamily="34" charset="0"/>
                <a:ea typeface="ＭＳ Ｐゴシック" pitchFamily="34" charset="-128"/>
              </a:rPr>
              <a:t> within the basic scaffold and a simulated blood flow.</a:t>
            </a:r>
          </a:p>
          <a:p>
            <a:pPr eaLnBrk="1" hangingPunct="1">
              <a:lnSpc>
                <a:spcPct val="90000"/>
              </a:lnSpc>
              <a:buFontTx/>
              <a:buChar char="•"/>
              <a:defRPr/>
            </a:pPr>
            <a:r>
              <a:rPr lang="en-US" sz="900" dirty="0">
                <a:latin typeface="Arial" pitchFamily="34" charset="0"/>
                <a:ea typeface="ＭＳ Ｐゴシック" pitchFamily="34" charset="-128"/>
              </a:rPr>
              <a:t>BIOREACTORS. Optimizing growth and conditioning is more than keeping a stable pH, gas exchange, and nutrient balance.  The role of stress, strain, cyclic forces, etc. in dictating tissue structure and even cellular response is increasingly evident, especially in tissues that are generally exposed to biomechanical forces (e.g. connective tissue, nerves, blood vessels).</a:t>
            </a:r>
          </a:p>
          <a:p>
            <a:pPr eaLnBrk="1" hangingPunct="1">
              <a:lnSpc>
                <a:spcPct val="90000"/>
              </a:lnSpc>
              <a:buFontTx/>
              <a:buChar char="•"/>
              <a:defRPr/>
            </a:pPr>
            <a:r>
              <a:rPr lang="en-US" sz="900" dirty="0">
                <a:latin typeface="Arial" pitchFamily="34" charset="0"/>
                <a:ea typeface="ＭＳ Ｐゴシック" pitchFamily="34" charset="-128"/>
              </a:rPr>
              <a:t>INNERVATION. Signal transduction and communication is increasingly important for understanding a tissue</a:t>
            </a:r>
            <a:r>
              <a:rPr lang="ja-JP" altLang="en-US" sz="900" dirty="0">
                <a:latin typeface="Arial" pitchFamily="34" charset="0"/>
                <a:ea typeface="ＭＳ Ｐゴシック" pitchFamily="34" charset="-128"/>
              </a:rPr>
              <a:t>’</a:t>
            </a:r>
            <a:r>
              <a:rPr lang="en-US" altLang="ja-JP" sz="900" dirty="0">
                <a:latin typeface="Arial" pitchFamily="34" charset="0"/>
                <a:ea typeface="ＭＳ Ｐゴシック" pitchFamily="34" charset="-128"/>
              </a:rPr>
              <a:t>s response to stimulus.</a:t>
            </a:r>
          </a:p>
          <a:p>
            <a:pPr eaLnBrk="1" hangingPunct="1">
              <a:lnSpc>
                <a:spcPct val="90000"/>
              </a:lnSpc>
              <a:buFontTx/>
              <a:buChar char="•"/>
              <a:defRPr/>
            </a:pPr>
            <a:r>
              <a:rPr lang="en-US" sz="900" dirty="0">
                <a:latin typeface="Arial" pitchFamily="34" charset="0"/>
                <a:ea typeface="ＭＳ Ｐゴシック" pitchFamily="34" charset="-128"/>
              </a:rPr>
              <a:t>HOST RESPONSE. Tissue exist in complex environments.  One of the ways to understand the interactions between complex systems, like pathogen or tumor cell invasion through an epithelial barrier is to model it.  Incorporation of the responsive cells within a tissue models will be necessary to tease out the specific response patterns, and how they are controlled and controllable.</a:t>
            </a:r>
          </a:p>
          <a:p>
            <a:pPr eaLnBrk="1" hangingPunct="1">
              <a:lnSpc>
                <a:spcPct val="90000"/>
              </a:lnSpc>
              <a:buFontTx/>
              <a:buChar char="•"/>
              <a:defRPr/>
            </a:pPr>
            <a:r>
              <a:rPr lang="en-US" sz="900" dirty="0">
                <a:latin typeface="Arial" pitchFamily="34" charset="0"/>
                <a:ea typeface="ＭＳ Ｐゴシック" pitchFamily="34" charset="-128"/>
              </a:rPr>
              <a:t>FUNCTIONAL READOUT.  A key issue for sophisticated in vitro biology will be continuous (i.e. non-destructive, real time) monitoring of the test parameters.  </a:t>
            </a:r>
          </a:p>
          <a:p>
            <a:pPr eaLnBrk="1" hangingPunct="1">
              <a:lnSpc>
                <a:spcPct val="90000"/>
              </a:lnSpc>
              <a:buFontTx/>
              <a:buChar char="•"/>
              <a:defRPr/>
            </a:pPr>
            <a:r>
              <a:rPr lang="en-US" sz="900" dirty="0">
                <a:latin typeface="Arial" pitchFamily="34" charset="0"/>
                <a:ea typeface="ＭＳ Ｐゴシック" pitchFamily="34" charset="-128"/>
              </a:rPr>
              <a:t>COMPUTATIONAL DESIGN.  Functional readouts allow iterative improvements in the overall system design, and perhaps the real time remodeling that could simulate disease progression.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Rot="1" noChangeAspect="1" noChangeArrowheads="1" noTextEdit="1"/>
          </p:cNvSpPr>
          <p:nvPr>
            <p:ph type="sldImg"/>
          </p:nvPr>
        </p:nvSpPr>
        <p:spPr>
          <a:xfrm>
            <a:off x="1181100" y="696913"/>
            <a:ext cx="4649788" cy="3486150"/>
          </a:xfrm>
          <a:ln/>
        </p:spPr>
      </p:sp>
      <p:sp>
        <p:nvSpPr>
          <p:cNvPr id="132099" name="Rectangle 3"/>
          <p:cNvSpPr>
            <a:spLocks noGrp="1" noChangeArrowheads="1"/>
          </p:cNvSpPr>
          <p:nvPr>
            <p:ph type="body" idx="1"/>
          </p:nvPr>
        </p:nvSpPr>
        <p:spPr>
          <a:xfrm>
            <a:off x="701347" y="4416099"/>
            <a:ext cx="5607711" cy="41824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ea typeface="ＭＳ Ｐゴシック"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3" name="Notes Placeholder 2"/>
          <p:cNvSpPr>
            <a:spLocks noGrp="1"/>
          </p:cNvSpPr>
          <p:nvPr>
            <p:ph type="body" idx="1"/>
          </p:nvPr>
        </p:nvSpPr>
        <p:spPr/>
        <p:txBody>
          <a:bodyPr/>
          <a:lstStyle/>
          <a:p>
            <a:pPr defTabSz="465871">
              <a:defRPr/>
            </a:pPr>
            <a:r>
              <a:rPr lang="en-US" dirty="0"/>
              <a:t>One heart chip design from the Harvard Group </a:t>
            </a:r>
          </a:p>
          <a:p>
            <a:pPr defTabSz="465871">
              <a:defRPr/>
            </a:pPr>
            <a:r>
              <a:rPr lang="en-US" b="1" dirty="0">
                <a:latin typeface="Arial"/>
                <a:cs typeface="Arial"/>
              </a:rPr>
              <a:t>Barth Syndrome is a rare disease that has a gene mutation (TAZ), which causes skeletal and cardiomyopathy.  This can be studied using the Harvard Heart-on-a-Chip and iPSC-derived cardiac tissue from a Barth Syndrome patient.  A. An image of the cardiac chip.  The cantilevers allows for cardiac contraction.  B. Image of normal cardiac cells aligned on the device.  C.  Sarcomere organization.  The top panel is control.  The second panel (Barth) show disorganized sarcomeres.  This phenotype can be rescued by adding normal TAZ into the diseased tissue, which is shown in the bottom panel.  D. Video showing contraction of cardiac cells on the chip.  Left panel shows normal cardiac contraction.  There is significantly less contraction with Barth tissue (middle), but can be rescued when the normal gene (TAZ) is added (right panel). E Twitch stress and Peak </a:t>
            </a:r>
            <a:r>
              <a:rPr lang="en-US" b="1">
                <a:latin typeface="Arial"/>
                <a:cs typeface="Arial"/>
              </a:rPr>
              <a:t>systolic measurements</a:t>
            </a:r>
          </a:p>
          <a:p>
            <a:pPr defTabSz="465871">
              <a:defRPr/>
            </a:pPr>
            <a:endParaRPr lang="en-US" b="1" dirty="0">
              <a:latin typeface="Arial"/>
              <a:cs typeface="Arial"/>
            </a:endParaRPr>
          </a:p>
          <a:p>
            <a:endParaRPr lang="en-US" dirty="0"/>
          </a:p>
        </p:txBody>
      </p:sp>
      <p:sp>
        <p:nvSpPr>
          <p:cNvPr id="4" name="Slide Number Placeholder 3"/>
          <p:cNvSpPr>
            <a:spLocks noGrp="1"/>
          </p:cNvSpPr>
          <p:nvPr>
            <p:ph type="sldNum" sz="quarter" idx="10"/>
          </p:nvPr>
        </p:nvSpPr>
        <p:spPr/>
        <p:txBody>
          <a:bodyPr/>
          <a:lstStyle/>
          <a:p>
            <a:fld id="{502343A5-9427-1441-A57A-ADD95FCFDF00}"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33509534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3843EA-08D8-4809-BF60-0FFD0497465C}" type="slidenum">
              <a:rPr lang="en-US" smtClean="0"/>
              <a:pPr/>
              <a:t>54</a:t>
            </a:fld>
            <a:endParaRPr lang="en-US"/>
          </a:p>
        </p:txBody>
      </p:sp>
    </p:spTree>
    <p:extLst>
      <p:ext uri="{BB962C8B-B14F-4D97-AF65-F5344CB8AC3E}">
        <p14:creationId xmlns:p14="http://schemas.microsoft.com/office/powerpoint/2010/main" val="1790794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9788" cy="3486150"/>
          </a:xfrm>
        </p:spPr>
      </p:sp>
      <p:sp>
        <p:nvSpPr>
          <p:cNvPr id="3" name="Notes Placeholder 2"/>
          <p:cNvSpPr>
            <a:spLocks noGrp="1"/>
          </p:cNvSpPr>
          <p:nvPr>
            <p:ph type="body" idx="1"/>
          </p:nvPr>
        </p:nvSpPr>
        <p:spPr/>
        <p:txBody>
          <a:bodyPr/>
          <a:lstStyle/>
          <a:p>
            <a:r>
              <a:rPr lang="en-US" dirty="0" smtClean="0"/>
              <a:t>NCATS is a catalyst for constructing</a:t>
            </a:r>
            <a:r>
              <a:rPr lang="en-US" baseline="0" dirty="0" smtClean="0"/>
              <a:t> an innovation highway for translation of health research.</a:t>
            </a:r>
            <a:endParaRPr lang="en-US" dirty="0"/>
          </a:p>
        </p:txBody>
      </p:sp>
      <p:sp>
        <p:nvSpPr>
          <p:cNvPr id="4" name="Slide Number Placeholder 3"/>
          <p:cNvSpPr>
            <a:spLocks noGrp="1"/>
          </p:cNvSpPr>
          <p:nvPr>
            <p:ph type="sldNum" sz="quarter" idx="10"/>
          </p:nvPr>
        </p:nvSpPr>
        <p:spPr/>
        <p:txBody>
          <a:bodyPr/>
          <a:lstStyle/>
          <a:p>
            <a:fld id="{8B3843EA-08D8-4809-BF60-0FFD0497465C}"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637112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B29454-4B86-4676-B275-8E6DE7EFCC84}"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0422320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80DBFB9-776C-4238-9442-BE55C0C6CB85}" type="slidenum">
              <a:rPr lang="en-US" smtClean="0">
                <a:solidFill>
                  <a:prstClr val="black"/>
                </a:solidFill>
              </a:rPr>
              <a:pPr>
                <a:defRPr/>
              </a:pPr>
              <a:t>11</a:t>
            </a:fld>
            <a:endParaRPr lang="en-US" dirty="0">
              <a:solidFill>
                <a:prstClr val="black"/>
              </a:solidFill>
            </a:endParaRPr>
          </a:p>
        </p:txBody>
      </p:sp>
    </p:spTree>
    <p:extLst>
      <p:ext uri="{BB962C8B-B14F-4D97-AF65-F5344CB8AC3E}">
        <p14:creationId xmlns:p14="http://schemas.microsoft.com/office/powerpoint/2010/main" val="2245483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3843EA-08D8-4809-BF60-0FFD0497465C}"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637112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5B29454-4B86-4676-B275-8E6DE7EFCC84}"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904805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3843EA-08D8-4809-BF60-0FFD0497465C}"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6371120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838201"/>
            <a:ext cx="7162800" cy="2133600"/>
          </a:xfrm>
        </p:spPr>
        <p:txBody>
          <a:bodyPr anchor="b">
            <a:normAutofit/>
          </a:bodyPr>
          <a:lstStyle>
            <a:lvl1pPr algn="l">
              <a:defRPr sz="3600">
                <a:solidFill>
                  <a:schemeClr val="bg1"/>
                </a:solidFill>
                <a:latin typeface="Trebuchet MS"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352800"/>
            <a:ext cx="7162800" cy="1371600"/>
          </a:xfrm>
        </p:spPr>
        <p:txBody>
          <a:bodyPr>
            <a:normAutofit/>
          </a:bodyPr>
          <a:lstStyle>
            <a:lvl1pPr marL="0" indent="0" algn="r">
              <a:buNone/>
              <a:defRPr sz="2000" b="1" cap="all" baseline="0">
                <a:solidFill>
                  <a:schemeClr val="bg1"/>
                </a:solidFill>
                <a:latin typeface="Trebuchet M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54259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838201"/>
            <a:ext cx="7162800" cy="2133600"/>
          </a:xfrm>
        </p:spPr>
        <p:txBody>
          <a:bodyPr anchor="b">
            <a:normAutofit/>
          </a:bodyPr>
          <a:lstStyle>
            <a:lvl1pPr algn="l">
              <a:defRPr sz="3600">
                <a:solidFill>
                  <a:schemeClr val="bg1"/>
                </a:solidFill>
                <a:latin typeface="Trebuchet MS"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2971800"/>
            <a:ext cx="7162800" cy="1752600"/>
          </a:xfrm>
        </p:spPr>
        <p:txBody>
          <a:bodyPr>
            <a:normAutofit/>
          </a:bodyPr>
          <a:lstStyle>
            <a:lvl1pPr marL="0" indent="0" algn="l">
              <a:buNone/>
              <a:defRPr sz="2000" b="1" cap="all" baseline="0">
                <a:solidFill>
                  <a:schemeClr val="bg1"/>
                </a:solidFill>
                <a:latin typeface="Trebuchet M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02034870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E7912E-0B6E-4D01-B235-B10D82077D1D}" type="datetimeFigureOut">
              <a:rPr lang="en-US" smtClean="0">
                <a:solidFill>
                  <a:prstClr val="black">
                    <a:tint val="75000"/>
                  </a:prstClr>
                </a:solidFill>
              </a:rPr>
              <a:pPr/>
              <a:t>9/29/2015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12C731-0FF2-4AC7-94C0-FC846CF74E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04721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E7912E-0B6E-4D01-B235-B10D82077D1D}" type="datetimeFigureOut">
              <a:rPr lang="en-US" smtClean="0">
                <a:solidFill>
                  <a:prstClr val="black">
                    <a:tint val="75000"/>
                  </a:prstClr>
                </a:solidFill>
              </a:rPr>
              <a:pPr/>
              <a:t>9/29/2015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12C731-0FF2-4AC7-94C0-FC846CF74E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54813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E7912E-0B6E-4D01-B235-B10D82077D1D}" type="datetimeFigureOut">
              <a:rPr lang="en-US" smtClean="0">
                <a:solidFill>
                  <a:prstClr val="black">
                    <a:tint val="75000"/>
                  </a:prstClr>
                </a:solidFill>
              </a:rPr>
              <a:pPr/>
              <a:t>9/29/2015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12C731-0FF2-4AC7-94C0-FC846CF74E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69318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E7912E-0B6E-4D01-B235-B10D82077D1D}" type="datetimeFigureOut">
              <a:rPr lang="en-US" smtClean="0">
                <a:solidFill>
                  <a:prstClr val="black">
                    <a:tint val="75000"/>
                  </a:prstClr>
                </a:solidFill>
              </a:rPr>
              <a:pPr/>
              <a:t>9/29/2015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A12C731-0FF2-4AC7-94C0-FC846CF74E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298416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AE7912E-0B6E-4D01-B235-B10D82077D1D}" type="datetimeFigureOut">
              <a:rPr lang="en-US" smtClean="0">
                <a:solidFill>
                  <a:prstClr val="black">
                    <a:tint val="75000"/>
                  </a:prstClr>
                </a:solidFill>
              </a:rPr>
              <a:pPr/>
              <a:t>9/29/2015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A12C731-0FF2-4AC7-94C0-FC846CF74E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747100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E7912E-0B6E-4D01-B235-B10D82077D1D}" type="datetimeFigureOut">
              <a:rPr lang="en-US" smtClean="0">
                <a:solidFill>
                  <a:prstClr val="black">
                    <a:tint val="75000"/>
                  </a:prstClr>
                </a:solidFill>
              </a:rPr>
              <a:pPr/>
              <a:t>9/29/2015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A12C731-0FF2-4AC7-94C0-FC846CF74E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170404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E7912E-0B6E-4D01-B235-B10D82077D1D}" type="datetimeFigureOut">
              <a:rPr lang="en-US" smtClean="0">
                <a:solidFill>
                  <a:prstClr val="black">
                    <a:tint val="75000"/>
                  </a:prstClr>
                </a:solidFill>
              </a:rPr>
              <a:pPr/>
              <a:t>9/29/2015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12C731-0FF2-4AC7-94C0-FC846CF74E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903030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E7912E-0B6E-4D01-B235-B10D82077D1D}" type="datetimeFigureOut">
              <a:rPr lang="en-US" smtClean="0">
                <a:solidFill>
                  <a:prstClr val="black">
                    <a:tint val="75000"/>
                  </a:prstClr>
                </a:solidFill>
              </a:rPr>
              <a:pPr/>
              <a:t>9/29/2015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12C731-0FF2-4AC7-94C0-FC846CF74E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14634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E7912E-0B6E-4D01-B235-B10D82077D1D}" type="datetimeFigureOut">
              <a:rPr lang="en-US" smtClean="0">
                <a:solidFill>
                  <a:prstClr val="black">
                    <a:tint val="75000"/>
                  </a:prstClr>
                </a:solidFill>
              </a:rPr>
              <a:pPr/>
              <a:t>9/29/2015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12C731-0FF2-4AC7-94C0-FC846CF74E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38195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E7912E-0B6E-4D01-B235-B10D82077D1D}" type="datetimeFigureOut">
              <a:rPr lang="en-US" smtClean="0">
                <a:solidFill>
                  <a:prstClr val="black">
                    <a:tint val="75000"/>
                  </a:prstClr>
                </a:solidFill>
              </a:rPr>
              <a:pPr/>
              <a:t>9/29/2015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12C731-0FF2-4AC7-94C0-FC846CF74E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0682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_Horizonta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lvl1pPr>
              <a:defRPr sz="3600" b="1">
                <a:solidFill>
                  <a:srgbClr val="106379"/>
                </a:solidFill>
                <a:latin typeface="Trebuchet MS" pitchFamily="34"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3200400" y="6324626"/>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
        <p:nvSpPr>
          <p:cNvPr id="9" name="Content Placeholder 8"/>
          <p:cNvSpPr>
            <a:spLocks noGrp="1"/>
          </p:cNvSpPr>
          <p:nvPr>
            <p:ph sz="quarter" idx="13"/>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965848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itle and Content_Horizont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lvl1pPr>
              <a:defRPr sz="3600" b="1">
                <a:solidFill>
                  <a:srgbClr val="106379"/>
                </a:solidFill>
                <a:latin typeface="Trebuchet MS" pitchFamily="34"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3200400" y="6324604"/>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
        <p:nvSpPr>
          <p:cNvPr id="9" name="Content Placeholder 8"/>
          <p:cNvSpPr>
            <a:spLocks noGrp="1"/>
          </p:cNvSpPr>
          <p:nvPr>
            <p:ph sz="quarter" idx="13"/>
          </p:nvPr>
        </p:nvSpPr>
        <p:spPr>
          <a:xfrm>
            <a:off x="457200" y="1524000"/>
            <a:ext cx="8229600" cy="457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269400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838201"/>
            <a:ext cx="7162800" cy="2133600"/>
          </a:xfrm>
        </p:spPr>
        <p:txBody>
          <a:bodyPr anchor="b">
            <a:normAutofit/>
          </a:bodyPr>
          <a:lstStyle>
            <a:lvl1pPr algn="l">
              <a:defRPr sz="3600">
                <a:solidFill>
                  <a:schemeClr val="bg1"/>
                </a:solidFill>
                <a:latin typeface="Trebuchet MS"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352800"/>
            <a:ext cx="7162800" cy="1371600"/>
          </a:xfrm>
        </p:spPr>
        <p:txBody>
          <a:bodyPr>
            <a:normAutofit/>
          </a:bodyPr>
          <a:lstStyle>
            <a:lvl1pPr marL="0" indent="0" algn="r">
              <a:buNone/>
              <a:defRPr sz="2000" b="1" cap="all" baseline="0">
                <a:solidFill>
                  <a:schemeClr val="bg1"/>
                </a:solidFill>
                <a:latin typeface="Trebuchet MS" pitchFamily="34" charset="0"/>
              </a:defRPr>
            </a:lvl1pPr>
            <a:lvl2pPr marL="457154"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6" indent="0" algn="ctr">
              <a:buNone/>
              <a:defRPr>
                <a:solidFill>
                  <a:schemeClr val="tx1">
                    <a:tint val="75000"/>
                  </a:schemeClr>
                </a:solidFill>
              </a:defRPr>
            </a:lvl6pPr>
            <a:lvl7pPr marL="2742920" indent="0" algn="ctr">
              <a:buNone/>
              <a:defRPr>
                <a:solidFill>
                  <a:schemeClr val="tx1">
                    <a:tint val="75000"/>
                  </a:schemeClr>
                </a:solidFill>
              </a:defRPr>
            </a:lvl7pPr>
            <a:lvl8pPr marL="3200072" indent="0" algn="ctr">
              <a:buNone/>
              <a:defRPr>
                <a:solidFill>
                  <a:schemeClr val="tx1">
                    <a:tint val="75000"/>
                  </a:schemeClr>
                </a:solidFill>
              </a:defRPr>
            </a:lvl8pPr>
            <a:lvl9pPr marL="3657226"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7592135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Content_Horizonta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lvl1pPr>
              <a:defRPr sz="3600" b="1">
                <a:solidFill>
                  <a:srgbClr val="106379"/>
                </a:solidFill>
                <a:latin typeface="Trebuchet MS" pitchFamily="34"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3200400" y="6324602"/>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
        <p:nvSpPr>
          <p:cNvPr id="9" name="Content Placeholder 8"/>
          <p:cNvSpPr>
            <a:spLocks noGrp="1"/>
          </p:cNvSpPr>
          <p:nvPr>
            <p:ph sz="quarter" idx="13"/>
          </p:nvPr>
        </p:nvSpPr>
        <p:spPr>
          <a:xfrm>
            <a:off x="457200" y="1524000"/>
            <a:ext cx="8229600" cy="457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802409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ontent_Vertica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7467600" cy="1143000"/>
          </a:xfrm>
        </p:spPr>
        <p:txBody>
          <a:bodyPr>
            <a:normAutofit/>
          </a:bodyPr>
          <a:lstStyle>
            <a:lvl1pPr>
              <a:defRPr sz="3600" b="1">
                <a:solidFill>
                  <a:srgbClr val="106379"/>
                </a:solidFill>
                <a:latin typeface="Trebuchet MS" pitchFamily="34"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153400" y="6324602"/>
            <a:ext cx="533400" cy="365125"/>
          </a:xfrm>
        </p:spPr>
        <p:txBody>
          <a:bodyPr/>
          <a:lstStyle>
            <a:lvl1pPr algn="r">
              <a:defRPr>
                <a:solidFill>
                  <a:srgbClr val="4D4D4D"/>
                </a:solidFill>
                <a:latin typeface="Trebuchet MS" pitchFamily="34" charset="0"/>
              </a:defRPr>
            </a:lvl1pPr>
          </a:lstStyle>
          <a:p>
            <a:fld id="{4C1A5566-1473-4D00-B97C-F753F50033F8}" type="slidenum">
              <a:rPr lang="en-US" smtClean="0"/>
              <a:pPr/>
              <a:t>‹#›</a:t>
            </a:fld>
            <a:endParaRPr lang="en-US"/>
          </a:p>
        </p:txBody>
      </p:sp>
      <p:sp>
        <p:nvSpPr>
          <p:cNvPr id="4" name="Content Placeholder 3"/>
          <p:cNvSpPr>
            <a:spLocks noGrp="1"/>
          </p:cNvSpPr>
          <p:nvPr>
            <p:ph sz="quarter" idx="13"/>
          </p:nvPr>
        </p:nvSpPr>
        <p:spPr>
          <a:xfrm>
            <a:off x="1219200" y="1524000"/>
            <a:ext cx="74676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909905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1066802"/>
            <a:ext cx="7086600" cy="1895475"/>
          </a:xfrm>
        </p:spPr>
        <p:txBody>
          <a:bodyPr anchor="b">
            <a:normAutofit/>
          </a:bodyPr>
          <a:lstStyle>
            <a:lvl1pPr algn="l">
              <a:defRPr sz="2800" b="1" cap="all" baseline="0">
                <a:solidFill>
                  <a:schemeClr val="bg1"/>
                </a:solidFill>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3581400" y="6248402"/>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8257394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4002"/>
            <a:ext cx="4038600" cy="4525963"/>
          </a:xfrm>
        </p:spPr>
        <p:txBody>
          <a:bodyPr>
            <a:normAutofit/>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24002"/>
            <a:ext cx="4038600" cy="4525963"/>
          </a:xfrm>
        </p:spPr>
        <p:txBody>
          <a:bodyPr>
            <a:normAutofit/>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a:xfrm>
            <a:off x="3429000" y="6324602"/>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699581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solidFill>
            <a:srgbClr val="642F6C"/>
          </a:solidFill>
        </p:spPr>
        <p:txBody>
          <a:bodyPr anchor="ctr">
            <a:normAutofit/>
          </a:bodyPr>
          <a:lstStyle>
            <a:lvl1pPr marL="0" indent="0" algn="ctr">
              <a:buNone/>
              <a:defRPr sz="2000" b="0">
                <a:solidFill>
                  <a:schemeClr val="bg1"/>
                </a:solidFill>
              </a:defRPr>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7"/>
            <a:ext cx="4040188"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6" y="1535113"/>
            <a:ext cx="4041775" cy="639762"/>
          </a:xfrm>
          <a:solidFill>
            <a:srgbClr val="642F6C"/>
          </a:solidFill>
        </p:spPr>
        <p:txBody>
          <a:bodyPr anchor="ctr">
            <a:normAutofit/>
          </a:bodyPr>
          <a:lstStyle>
            <a:lvl1pPr marL="0" indent="0" algn="ctr">
              <a:buNone/>
              <a:defRPr sz="2000" b="0">
                <a:solidFill>
                  <a:schemeClr val="bg1"/>
                </a:solidFill>
              </a:defRPr>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6" y="2174877"/>
            <a:ext cx="4041775"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a:xfrm>
            <a:off x="3429000" y="6324602"/>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07553994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8153400" y="6356352"/>
            <a:ext cx="5334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42760451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153400" y="6356352"/>
            <a:ext cx="5334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31746444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919662"/>
            <a:ext cx="6437312" cy="566738"/>
          </a:xfrm>
        </p:spPr>
        <p:txBody>
          <a:bodyPr anchor="b">
            <a:normAutofit/>
          </a:bodyPr>
          <a:lstStyle>
            <a:lvl1pPr algn="l">
              <a:defRPr sz="1800" b="1">
                <a:solidFill>
                  <a:srgbClr val="642F6C"/>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52600" y="304800"/>
            <a:ext cx="6477000" cy="4568825"/>
          </a:xfrm>
        </p:spPr>
        <p:txBody>
          <a:bodyPr/>
          <a:lstStyle>
            <a:lvl1pPr marL="0" indent="0">
              <a:buNone/>
              <a:defRPr sz="3200"/>
            </a:lvl1pPr>
            <a:lvl2pPr marL="457154" indent="0">
              <a:buNone/>
              <a:defRPr sz="2800"/>
            </a:lvl2pPr>
            <a:lvl3pPr marL="914306" indent="0">
              <a:buNone/>
              <a:defRPr sz="2400"/>
            </a:lvl3pPr>
            <a:lvl4pPr marL="1371460" indent="0">
              <a:buNone/>
              <a:defRPr sz="2000"/>
            </a:lvl4pPr>
            <a:lvl5pPr marL="1828613" indent="0">
              <a:buNone/>
              <a:defRPr sz="2000"/>
            </a:lvl5pPr>
            <a:lvl6pPr marL="2285766" indent="0">
              <a:buNone/>
              <a:defRPr sz="2000"/>
            </a:lvl6pPr>
            <a:lvl7pPr marL="2742920" indent="0">
              <a:buNone/>
              <a:defRPr sz="2000"/>
            </a:lvl7pPr>
            <a:lvl8pPr marL="3200072" indent="0">
              <a:buNone/>
              <a:defRPr sz="2000"/>
            </a:lvl8pPr>
            <a:lvl9pPr marL="3657226" indent="0">
              <a:buNone/>
              <a:defRPr sz="2000"/>
            </a:lvl9pPr>
          </a:lstStyle>
          <a:p>
            <a:endParaRPr lang="en-US"/>
          </a:p>
        </p:txBody>
      </p:sp>
      <p:sp>
        <p:nvSpPr>
          <p:cNvPr id="4" name="Text Placeholder 3"/>
          <p:cNvSpPr>
            <a:spLocks noGrp="1"/>
          </p:cNvSpPr>
          <p:nvPr>
            <p:ph type="body" sz="half" idx="2"/>
          </p:nvPr>
        </p:nvSpPr>
        <p:spPr>
          <a:xfrm>
            <a:off x="1792288" y="5519738"/>
            <a:ext cx="6437312" cy="804862"/>
          </a:xfrm>
        </p:spPr>
        <p:txBody>
          <a:bodyPr/>
          <a:lstStyle>
            <a:lvl1pPr marL="0" indent="0">
              <a:buNone/>
              <a:defRPr sz="1400">
                <a:solidFill>
                  <a:srgbClr val="642F6C"/>
                </a:solidFill>
              </a:defRPr>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a:xfrm>
            <a:off x="7772400" y="6356352"/>
            <a:ext cx="4572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1663632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_Vertica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7467600" cy="1143000"/>
          </a:xfrm>
        </p:spPr>
        <p:txBody>
          <a:bodyPr>
            <a:normAutofit/>
          </a:bodyPr>
          <a:lstStyle>
            <a:lvl1pPr>
              <a:defRPr sz="3600" b="1">
                <a:solidFill>
                  <a:srgbClr val="106379"/>
                </a:solidFill>
                <a:latin typeface="Trebuchet MS" pitchFamily="34"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153400" y="6324626"/>
            <a:ext cx="533400" cy="365125"/>
          </a:xfrm>
        </p:spPr>
        <p:txBody>
          <a:bodyPr/>
          <a:lstStyle>
            <a:lvl1pPr algn="r">
              <a:defRPr>
                <a:solidFill>
                  <a:srgbClr val="4D4D4D"/>
                </a:solidFill>
                <a:latin typeface="Trebuchet MS" pitchFamily="34" charset="0"/>
              </a:defRPr>
            </a:lvl1pPr>
          </a:lstStyle>
          <a:p>
            <a:fld id="{4C1A5566-1473-4D00-B97C-F753F50033F8}" type="slidenum">
              <a:rPr lang="en-US" smtClean="0"/>
              <a:pPr/>
              <a:t>‹#›</a:t>
            </a:fld>
            <a:endParaRPr lang="en-US"/>
          </a:p>
        </p:txBody>
      </p:sp>
      <p:sp>
        <p:nvSpPr>
          <p:cNvPr id="4" name="Content Placeholder 3"/>
          <p:cNvSpPr>
            <a:spLocks noGrp="1"/>
          </p:cNvSpPr>
          <p:nvPr>
            <p:ph sz="quarter" idx="13"/>
          </p:nvPr>
        </p:nvSpPr>
        <p:spPr>
          <a:xfrm>
            <a:off x="1219200" y="1524000"/>
            <a:ext cx="74676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310820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spcBef>
                <a:spcPts val="1200"/>
              </a:spcBef>
              <a:spcAft>
                <a:spcPts val="0"/>
              </a:spcAft>
              <a:buClr>
                <a:schemeClr val="tx2">
                  <a:lumMod val="75000"/>
                </a:schemeClr>
              </a:buClr>
              <a:buFont typeface="Wingdings" pitchFamily="2" charset="2"/>
              <a:buChar char="§"/>
              <a:defRPr>
                <a:solidFill>
                  <a:schemeClr val="tx1"/>
                </a:solidFill>
              </a:defRPr>
            </a:lvl1pPr>
            <a:lvl2pPr>
              <a:buClr>
                <a:schemeClr val="tx2">
                  <a:lumMod val="75000"/>
                </a:schemeClr>
              </a:buClr>
              <a:buFont typeface="Wingdings" pitchFamily="2" charset="2"/>
              <a:buChar char="§"/>
              <a:defRPr>
                <a:solidFill>
                  <a:schemeClr val="tx1"/>
                </a:solidFill>
              </a:defRPr>
            </a:lvl2pPr>
            <a:lvl3pPr>
              <a:buClr>
                <a:schemeClr val="tx2">
                  <a:lumMod val="75000"/>
                </a:schemeClr>
              </a:buClr>
              <a:buFont typeface="Wingdings" pitchFamily="2" charset="2"/>
              <a:buChar char="§"/>
              <a:defRPr>
                <a:solidFill>
                  <a:schemeClr val="tx1"/>
                </a:solidFill>
              </a:defRPr>
            </a:lvl3pPr>
            <a:lvl4pPr>
              <a:buClr>
                <a:schemeClr val="tx2">
                  <a:lumMod val="75000"/>
                </a:schemeClr>
              </a:buClr>
              <a:buFont typeface="Wingdings" pitchFamily="2" charset="2"/>
              <a:buChar char="§"/>
              <a:defRPr>
                <a:solidFill>
                  <a:schemeClr val="tx1"/>
                </a:solidFill>
              </a:defRPr>
            </a:lvl4pPr>
            <a:lvl5pPr>
              <a:buClr>
                <a:schemeClr val="tx2">
                  <a:lumMod val="75000"/>
                </a:schemeClr>
              </a:buClr>
              <a:buFont typeface="Wingdings" pitchFamily="2" charset="2"/>
              <a:buChar char="§"/>
              <a:defRPr>
                <a:solidFill>
                  <a:schemeClr val="tx1"/>
                </a:solidFill>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Title 6"/>
          <p:cNvSpPr>
            <a:spLocks noGrp="1"/>
          </p:cNvSpPr>
          <p:nvPr>
            <p:ph type="title"/>
          </p:nvPr>
        </p:nvSpPr>
        <p:spPr/>
        <p:txBody>
          <a:bodyPr rtlCol="0" anchor="t"/>
          <a:lstStyle>
            <a:lvl1pPr>
              <a:defRPr>
                <a:effectLst/>
              </a:defRPr>
            </a:lvl1pPr>
            <a:extLst/>
          </a:lstStyle>
          <a:p>
            <a:r>
              <a:rPr kumimoji="0" lang="en-US" smtClean="0"/>
              <a:t>Click to edit Master title style</a:t>
            </a:r>
            <a:endParaRPr kumimoji="0" lang="en-US"/>
          </a:p>
        </p:txBody>
      </p:sp>
    </p:spTree>
    <p:extLst>
      <p:ext uri="{BB962C8B-B14F-4D97-AF65-F5344CB8AC3E}">
        <p14:creationId xmlns:p14="http://schemas.microsoft.com/office/powerpoint/2010/main" val="3551517743"/>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7042" name="Rectangle 2"/>
          <p:cNvSpPr>
            <a:spLocks noGrp="1" noChangeArrowheads="1"/>
          </p:cNvSpPr>
          <p:nvPr/>
        </p:nvSpPr>
        <p:spPr bwMode="auto">
          <a:xfrm>
            <a:off x="457200" y="274638"/>
            <a:ext cx="8229600" cy="1143000"/>
          </a:xfrm>
          <a:prstGeom prst="rect">
            <a:avLst/>
          </a:prstGeom>
        </p:spPr>
        <p:txBody>
          <a:bodyPr anchor="ctr"/>
          <a:lstStyle/>
          <a:p>
            <a:pPr algn="ctr" fontAlgn="base">
              <a:spcBef>
                <a:spcPct val="0"/>
              </a:spcBef>
              <a:spcAft>
                <a:spcPct val="0"/>
              </a:spcAft>
            </a:pPr>
            <a:endParaRPr lang="en-US" sz="4400" smtClean="0">
              <a:solidFill>
                <a:srgbClr val="000000"/>
              </a:solidFill>
            </a:endParaRPr>
          </a:p>
        </p:txBody>
      </p:sp>
      <p:sp>
        <p:nvSpPr>
          <p:cNvPr id="87043" name="Rectangle 3"/>
          <p:cNvSpPr>
            <a:spLocks noGrp="1" noChangeArrowheads="1"/>
          </p:cNvSpPr>
          <p:nvPr/>
        </p:nvSpPr>
        <p:spPr bwMode="auto">
          <a:xfrm>
            <a:off x="457200" y="1600206"/>
            <a:ext cx="8229600" cy="4525963"/>
          </a:xfrm>
          <a:prstGeom prst="rect">
            <a:avLst/>
          </a:prstGeom>
        </p:spPr>
        <p:txBody>
          <a:bodyPr/>
          <a:lstStyle/>
          <a:p>
            <a:pPr marL="342900" indent="-342900" fontAlgn="base">
              <a:spcBef>
                <a:spcPct val="20000"/>
              </a:spcBef>
              <a:spcAft>
                <a:spcPct val="0"/>
              </a:spcAft>
              <a:buFontTx/>
              <a:buChar char="•"/>
            </a:pPr>
            <a:endParaRPr lang="en-US" sz="3200" smtClean="0">
              <a:solidFill>
                <a:srgbClr val="000000"/>
              </a:solidFill>
            </a:endParaRPr>
          </a:p>
        </p:txBody>
      </p:sp>
    </p:spTree>
    <p:extLst>
      <p:ext uri="{BB962C8B-B14F-4D97-AF65-F5344CB8AC3E}">
        <p14:creationId xmlns:p14="http://schemas.microsoft.com/office/powerpoint/2010/main" val="230637480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88066" name="Rectangle 2"/>
          <p:cNvSpPr>
            <a:spLocks noGrp="1" noChangeArrowheads="1"/>
          </p:cNvSpPr>
          <p:nvPr/>
        </p:nvSpPr>
        <p:spPr bwMode="auto">
          <a:xfrm>
            <a:off x="457200" y="274638"/>
            <a:ext cx="8229600" cy="1143000"/>
          </a:xfrm>
          <a:prstGeom prst="rect">
            <a:avLst/>
          </a:prstGeom>
        </p:spPr>
        <p:txBody>
          <a:bodyPr anchor="ctr"/>
          <a:lstStyle/>
          <a:p>
            <a:pPr algn="ctr" fontAlgn="base">
              <a:spcBef>
                <a:spcPct val="0"/>
              </a:spcBef>
              <a:spcAft>
                <a:spcPct val="0"/>
              </a:spcAft>
            </a:pPr>
            <a:endParaRPr lang="en-US" sz="4400" smtClean="0">
              <a:solidFill>
                <a:srgbClr val="000000"/>
              </a:solidFill>
            </a:endParaRPr>
          </a:p>
        </p:txBody>
      </p:sp>
      <p:sp>
        <p:nvSpPr>
          <p:cNvPr id="88067" name="Rectangle 3"/>
          <p:cNvSpPr>
            <a:spLocks noGrp="1" noChangeArrowheads="1"/>
          </p:cNvSpPr>
          <p:nvPr/>
        </p:nvSpPr>
        <p:spPr bwMode="auto">
          <a:xfrm>
            <a:off x="457200" y="1600206"/>
            <a:ext cx="8229600" cy="4525963"/>
          </a:xfrm>
          <a:prstGeom prst="rect">
            <a:avLst/>
          </a:prstGeom>
        </p:spPr>
        <p:txBody>
          <a:bodyPr/>
          <a:lstStyle/>
          <a:p>
            <a:pPr marL="342900" indent="-342900" fontAlgn="base">
              <a:spcBef>
                <a:spcPct val="20000"/>
              </a:spcBef>
              <a:spcAft>
                <a:spcPct val="0"/>
              </a:spcAft>
              <a:buFontTx/>
              <a:buChar char="•"/>
            </a:pPr>
            <a:endParaRPr lang="en-US" sz="3200" smtClean="0">
              <a:solidFill>
                <a:srgbClr val="000000"/>
              </a:solidFill>
            </a:endParaRPr>
          </a:p>
        </p:txBody>
      </p:sp>
    </p:spTree>
    <p:extLst>
      <p:ext uri="{BB962C8B-B14F-4D97-AF65-F5344CB8AC3E}">
        <p14:creationId xmlns:p14="http://schemas.microsoft.com/office/powerpoint/2010/main" val="4789095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9EAF438-DA9C-4691-AAD5-B5DEDFFD1B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815231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C17FB35-A361-473C-8AA3-096AD465EFD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3912373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71EE398-C26E-48F5-A209-D64A202E9B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04222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488830C-3003-4DB6-88F3-D4FE2077A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063759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432E384-60E0-4E15-B5DC-2F3141B6B7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815721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14DE99A6-3B60-4F79-9565-F11155515BB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640317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6978D11-09D1-4540-9143-64CC13ECBD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8330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1066802"/>
            <a:ext cx="7086600" cy="1895475"/>
          </a:xfrm>
        </p:spPr>
        <p:txBody>
          <a:bodyPr anchor="b">
            <a:normAutofit/>
          </a:bodyPr>
          <a:lstStyle>
            <a:lvl1pPr algn="l">
              <a:defRPr sz="2800" b="1" cap="all" baseline="0">
                <a:solidFill>
                  <a:schemeClr val="bg1"/>
                </a:solidFill>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3581400" y="6248426"/>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16567921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E5EA46A-447B-49B9-B368-E5A5B6E192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292470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4318CF2-1382-4B2B-A8D3-5AC00AAF93C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343856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8BB99CC-94B1-4500-B22D-8F22791DAD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253176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44DB4318-5507-4F1A-9C69-0F2DE30C3FE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424990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1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600AF590-AC44-4CB2-9B44-113443C62B9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9011447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838201"/>
            <a:ext cx="7162800" cy="2133600"/>
          </a:xfrm>
        </p:spPr>
        <p:txBody>
          <a:bodyPr anchor="b">
            <a:normAutofit/>
          </a:bodyPr>
          <a:lstStyle>
            <a:lvl1pPr algn="l">
              <a:defRPr sz="3600">
                <a:solidFill>
                  <a:schemeClr val="bg1"/>
                </a:solidFill>
                <a:latin typeface="Trebuchet MS"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352800"/>
            <a:ext cx="7162800" cy="1371600"/>
          </a:xfrm>
        </p:spPr>
        <p:txBody>
          <a:bodyPr>
            <a:normAutofit/>
          </a:bodyPr>
          <a:lstStyle>
            <a:lvl1pPr marL="0" indent="0" algn="r">
              <a:buNone/>
              <a:defRPr sz="2000" b="1" cap="all" baseline="0">
                <a:solidFill>
                  <a:schemeClr val="bg1"/>
                </a:solidFill>
                <a:latin typeface="Trebuchet MS" pitchFamily="34" charset="0"/>
              </a:defRPr>
            </a:lvl1pPr>
            <a:lvl2pPr marL="456930" indent="0" algn="ctr">
              <a:buNone/>
              <a:defRPr>
                <a:solidFill>
                  <a:schemeClr val="tx1">
                    <a:tint val="75000"/>
                  </a:schemeClr>
                </a:solidFill>
              </a:defRPr>
            </a:lvl2pPr>
            <a:lvl3pPr marL="913848" indent="0" algn="ctr">
              <a:buNone/>
              <a:defRPr>
                <a:solidFill>
                  <a:schemeClr val="tx1">
                    <a:tint val="75000"/>
                  </a:schemeClr>
                </a:solidFill>
              </a:defRPr>
            </a:lvl3pPr>
            <a:lvl4pPr marL="1370778" indent="0" algn="ctr">
              <a:buNone/>
              <a:defRPr>
                <a:solidFill>
                  <a:schemeClr val="tx1">
                    <a:tint val="75000"/>
                  </a:schemeClr>
                </a:solidFill>
              </a:defRPr>
            </a:lvl4pPr>
            <a:lvl5pPr marL="1827702" indent="0" algn="ctr">
              <a:buNone/>
              <a:defRPr>
                <a:solidFill>
                  <a:schemeClr val="tx1">
                    <a:tint val="75000"/>
                  </a:schemeClr>
                </a:solidFill>
              </a:defRPr>
            </a:lvl5pPr>
            <a:lvl6pPr marL="2284631" indent="0" algn="ctr">
              <a:buNone/>
              <a:defRPr>
                <a:solidFill>
                  <a:schemeClr val="tx1">
                    <a:tint val="75000"/>
                  </a:schemeClr>
                </a:solidFill>
              </a:defRPr>
            </a:lvl6pPr>
            <a:lvl7pPr marL="2741552" indent="0" algn="ctr">
              <a:buNone/>
              <a:defRPr>
                <a:solidFill>
                  <a:schemeClr val="tx1">
                    <a:tint val="75000"/>
                  </a:schemeClr>
                </a:solidFill>
              </a:defRPr>
            </a:lvl7pPr>
            <a:lvl8pPr marL="3198480" indent="0" algn="ctr">
              <a:buNone/>
              <a:defRPr>
                <a:solidFill>
                  <a:schemeClr val="tx1">
                    <a:tint val="75000"/>
                  </a:schemeClr>
                </a:solidFill>
              </a:defRPr>
            </a:lvl8pPr>
            <a:lvl9pPr marL="3655408"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415281487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and Content_Horizonta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6" y="152400"/>
            <a:ext cx="8229600" cy="1143000"/>
          </a:xfrm>
        </p:spPr>
        <p:txBody>
          <a:bodyPr>
            <a:normAutofit/>
          </a:bodyPr>
          <a:lstStyle>
            <a:lvl1pPr>
              <a:defRPr sz="3600" b="1">
                <a:solidFill>
                  <a:srgbClr val="106379"/>
                </a:solidFill>
                <a:latin typeface="Trebuchet MS" pitchFamily="34"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3200406" y="6324632"/>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
        <p:nvSpPr>
          <p:cNvPr id="9" name="Content Placeholder 8"/>
          <p:cNvSpPr>
            <a:spLocks noGrp="1"/>
          </p:cNvSpPr>
          <p:nvPr>
            <p:ph sz="quarter" idx="13"/>
          </p:nvPr>
        </p:nvSpPr>
        <p:spPr>
          <a:xfrm>
            <a:off x="457206" y="1524006"/>
            <a:ext cx="8229600" cy="457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596882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and Content_Vertica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6" y="152400"/>
            <a:ext cx="7467600" cy="1143000"/>
          </a:xfrm>
        </p:spPr>
        <p:txBody>
          <a:bodyPr>
            <a:normAutofit/>
          </a:bodyPr>
          <a:lstStyle>
            <a:lvl1pPr>
              <a:defRPr sz="3600" b="1">
                <a:solidFill>
                  <a:srgbClr val="106379"/>
                </a:solidFill>
                <a:latin typeface="Trebuchet MS" pitchFamily="34"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153406" y="6324632"/>
            <a:ext cx="533400" cy="365125"/>
          </a:xfrm>
        </p:spPr>
        <p:txBody>
          <a:bodyPr/>
          <a:lstStyle>
            <a:lvl1pPr algn="r">
              <a:defRPr>
                <a:solidFill>
                  <a:srgbClr val="4D4D4D"/>
                </a:solidFill>
                <a:latin typeface="Trebuchet MS" pitchFamily="34" charset="0"/>
              </a:defRPr>
            </a:lvl1pPr>
          </a:lstStyle>
          <a:p>
            <a:fld id="{4C1A5566-1473-4D00-B97C-F753F50033F8}" type="slidenum">
              <a:rPr lang="en-US" smtClean="0"/>
              <a:pPr/>
              <a:t>‹#›</a:t>
            </a:fld>
            <a:endParaRPr lang="en-US"/>
          </a:p>
        </p:txBody>
      </p:sp>
      <p:sp>
        <p:nvSpPr>
          <p:cNvPr id="4" name="Content Placeholder 3"/>
          <p:cNvSpPr>
            <a:spLocks noGrp="1"/>
          </p:cNvSpPr>
          <p:nvPr>
            <p:ph sz="quarter" idx="13"/>
          </p:nvPr>
        </p:nvSpPr>
        <p:spPr>
          <a:xfrm>
            <a:off x="1219206" y="1524000"/>
            <a:ext cx="74676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642597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1066802"/>
            <a:ext cx="7086600" cy="1895475"/>
          </a:xfrm>
        </p:spPr>
        <p:txBody>
          <a:bodyPr anchor="b">
            <a:normAutofit/>
          </a:bodyPr>
          <a:lstStyle>
            <a:lvl1pPr algn="l">
              <a:defRPr sz="2800" b="1" cap="all" baseline="0">
                <a:solidFill>
                  <a:schemeClr val="bg1"/>
                </a:solidFill>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3581406" y="6248426"/>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17213272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6" y="1524009"/>
            <a:ext cx="4038600" cy="4525963"/>
          </a:xfrm>
        </p:spPr>
        <p:txBody>
          <a:bodyPr>
            <a:normAutofit/>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24009"/>
            <a:ext cx="4038600" cy="4525963"/>
          </a:xfrm>
        </p:spPr>
        <p:txBody>
          <a:bodyPr>
            <a:normAutofit/>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a:xfrm>
            <a:off x="3429000" y="6324632"/>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950663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4000"/>
            <a:ext cx="4038600" cy="4525963"/>
          </a:xfrm>
        </p:spPr>
        <p:txBody>
          <a:bodyPr>
            <a:normAutofit/>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24000"/>
            <a:ext cx="4038600" cy="4525963"/>
          </a:xfrm>
        </p:spPr>
        <p:txBody>
          <a:bodyPr>
            <a:normAutofit/>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a:xfrm>
            <a:off x="3429000" y="6324626"/>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0496478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solidFill>
            <a:srgbClr val="642F6C"/>
          </a:solidFill>
        </p:spPr>
        <p:txBody>
          <a:bodyPr anchor="ctr">
            <a:normAutofit/>
          </a:bodyPr>
          <a:lstStyle>
            <a:lvl1pPr marL="0" indent="0" algn="ctr">
              <a:buNone/>
              <a:defRPr sz="2000" b="0">
                <a:solidFill>
                  <a:schemeClr val="bg1"/>
                </a:solidFill>
              </a:defRPr>
            </a:lvl1pPr>
            <a:lvl2pPr marL="456930" indent="0">
              <a:buNone/>
              <a:defRPr sz="2000" b="1"/>
            </a:lvl2pPr>
            <a:lvl3pPr marL="913848" indent="0">
              <a:buNone/>
              <a:defRPr sz="1800" b="1"/>
            </a:lvl3pPr>
            <a:lvl4pPr marL="1370778" indent="0">
              <a:buNone/>
              <a:defRPr sz="1600" b="1"/>
            </a:lvl4pPr>
            <a:lvl5pPr marL="1827702" indent="0">
              <a:buNone/>
              <a:defRPr sz="1600" b="1"/>
            </a:lvl5pPr>
            <a:lvl6pPr marL="2284631" indent="0">
              <a:buNone/>
              <a:defRPr sz="1600" b="1"/>
            </a:lvl6pPr>
            <a:lvl7pPr marL="2741552" indent="0">
              <a:buNone/>
              <a:defRPr sz="1600" b="1"/>
            </a:lvl7pPr>
            <a:lvl8pPr marL="3198480" indent="0">
              <a:buNone/>
              <a:defRPr sz="1600" b="1"/>
            </a:lvl8pPr>
            <a:lvl9pPr marL="3655408"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82"/>
            <a:ext cx="4040188"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44" y="1535113"/>
            <a:ext cx="4041775" cy="639762"/>
          </a:xfrm>
          <a:solidFill>
            <a:srgbClr val="642F6C"/>
          </a:solidFill>
        </p:spPr>
        <p:txBody>
          <a:bodyPr anchor="ctr">
            <a:normAutofit/>
          </a:bodyPr>
          <a:lstStyle>
            <a:lvl1pPr marL="0" indent="0" algn="ctr">
              <a:buNone/>
              <a:defRPr sz="2000" b="0">
                <a:solidFill>
                  <a:schemeClr val="bg1"/>
                </a:solidFill>
              </a:defRPr>
            </a:lvl1pPr>
            <a:lvl2pPr marL="456930" indent="0">
              <a:buNone/>
              <a:defRPr sz="2000" b="1"/>
            </a:lvl2pPr>
            <a:lvl3pPr marL="913848" indent="0">
              <a:buNone/>
              <a:defRPr sz="1800" b="1"/>
            </a:lvl3pPr>
            <a:lvl4pPr marL="1370778" indent="0">
              <a:buNone/>
              <a:defRPr sz="1600" b="1"/>
            </a:lvl4pPr>
            <a:lvl5pPr marL="1827702" indent="0">
              <a:buNone/>
              <a:defRPr sz="1600" b="1"/>
            </a:lvl5pPr>
            <a:lvl6pPr marL="2284631" indent="0">
              <a:buNone/>
              <a:defRPr sz="1600" b="1"/>
            </a:lvl6pPr>
            <a:lvl7pPr marL="2741552" indent="0">
              <a:buNone/>
              <a:defRPr sz="1600" b="1"/>
            </a:lvl7pPr>
            <a:lvl8pPr marL="3198480" indent="0">
              <a:buNone/>
              <a:defRPr sz="1600" b="1"/>
            </a:lvl8pPr>
            <a:lvl9pPr marL="3655408"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44" y="2174882"/>
            <a:ext cx="4041775"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a:xfrm>
            <a:off x="3429000" y="6324632"/>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21076705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8153406" y="6356376"/>
            <a:ext cx="5334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177635374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153406" y="6356376"/>
            <a:ext cx="5334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419118249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919662"/>
            <a:ext cx="6437312" cy="566738"/>
          </a:xfrm>
        </p:spPr>
        <p:txBody>
          <a:bodyPr anchor="b">
            <a:normAutofit/>
          </a:bodyPr>
          <a:lstStyle>
            <a:lvl1pPr algn="l">
              <a:defRPr sz="1800" b="1">
                <a:solidFill>
                  <a:srgbClr val="642F6C"/>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52600" y="304832"/>
            <a:ext cx="6477000" cy="4568825"/>
          </a:xfrm>
        </p:spPr>
        <p:txBody>
          <a:bodyPr/>
          <a:lstStyle>
            <a:lvl1pPr marL="0" indent="0">
              <a:buNone/>
              <a:defRPr sz="3200"/>
            </a:lvl1pPr>
            <a:lvl2pPr marL="456930" indent="0">
              <a:buNone/>
              <a:defRPr sz="2800"/>
            </a:lvl2pPr>
            <a:lvl3pPr marL="913848" indent="0">
              <a:buNone/>
              <a:defRPr sz="2400"/>
            </a:lvl3pPr>
            <a:lvl4pPr marL="1370778" indent="0">
              <a:buNone/>
              <a:defRPr sz="2000"/>
            </a:lvl4pPr>
            <a:lvl5pPr marL="1827702" indent="0">
              <a:buNone/>
              <a:defRPr sz="2000"/>
            </a:lvl5pPr>
            <a:lvl6pPr marL="2284631" indent="0">
              <a:buNone/>
              <a:defRPr sz="2000"/>
            </a:lvl6pPr>
            <a:lvl7pPr marL="2741552" indent="0">
              <a:buNone/>
              <a:defRPr sz="2000"/>
            </a:lvl7pPr>
            <a:lvl8pPr marL="3198480" indent="0">
              <a:buNone/>
              <a:defRPr sz="2000"/>
            </a:lvl8pPr>
            <a:lvl9pPr marL="3655408" indent="0">
              <a:buNone/>
              <a:defRPr sz="2000"/>
            </a:lvl9pPr>
          </a:lstStyle>
          <a:p>
            <a:endParaRPr lang="en-US"/>
          </a:p>
        </p:txBody>
      </p:sp>
      <p:sp>
        <p:nvSpPr>
          <p:cNvPr id="4" name="Text Placeholder 3"/>
          <p:cNvSpPr>
            <a:spLocks noGrp="1"/>
          </p:cNvSpPr>
          <p:nvPr>
            <p:ph type="body" sz="half" idx="2"/>
          </p:nvPr>
        </p:nvSpPr>
        <p:spPr>
          <a:xfrm>
            <a:off x="1792288" y="5519738"/>
            <a:ext cx="6437312" cy="804862"/>
          </a:xfrm>
        </p:spPr>
        <p:txBody>
          <a:bodyPr/>
          <a:lstStyle>
            <a:lvl1pPr marL="0" indent="0">
              <a:buNone/>
              <a:defRPr sz="1400">
                <a:solidFill>
                  <a:srgbClr val="642F6C"/>
                </a:solidFill>
              </a:defRPr>
            </a:lvl1pPr>
            <a:lvl2pPr marL="456930" indent="0">
              <a:buNone/>
              <a:defRPr sz="1200"/>
            </a:lvl2pPr>
            <a:lvl3pPr marL="913848" indent="0">
              <a:buNone/>
              <a:defRPr sz="1000"/>
            </a:lvl3pPr>
            <a:lvl4pPr marL="1370778" indent="0">
              <a:buNone/>
              <a:defRPr sz="900"/>
            </a:lvl4pPr>
            <a:lvl5pPr marL="1827702" indent="0">
              <a:buNone/>
              <a:defRPr sz="900"/>
            </a:lvl5pPr>
            <a:lvl6pPr marL="2284631" indent="0">
              <a:buNone/>
              <a:defRPr sz="900"/>
            </a:lvl6pPr>
            <a:lvl7pPr marL="2741552" indent="0">
              <a:buNone/>
              <a:defRPr sz="900"/>
            </a:lvl7pPr>
            <a:lvl8pPr marL="3198480" indent="0">
              <a:buNone/>
              <a:defRPr sz="900"/>
            </a:lvl8pPr>
            <a:lvl9pPr marL="3655408"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a:xfrm>
            <a:off x="7772400" y="6356376"/>
            <a:ext cx="4572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13701917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spcBef>
                <a:spcPts val="1200"/>
              </a:spcBef>
              <a:spcAft>
                <a:spcPts val="0"/>
              </a:spcAft>
              <a:buClr>
                <a:schemeClr val="tx2">
                  <a:lumMod val="75000"/>
                </a:schemeClr>
              </a:buClr>
              <a:buFont typeface="Wingdings" pitchFamily="2" charset="2"/>
              <a:buChar char="§"/>
              <a:defRPr>
                <a:solidFill>
                  <a:schemeClr val="tx1"/>
                </a:solidFill>
              </a:defRPr>
            </a:lvl1pPr>
            <a:lvl2pPr>
              <a:buClr>
                <a:schemeClr val="tx2">
                  <a:lumMod val="75000"/>
                </a:schemeClr>
              </a:buClr>
              <a:buFont typeface="Wingdings" pitchFamily="2" charset="2"/>
              <a:buChar char="§"/>
              <a:defRPr>
                <a:solidFill>
                  <a:schemeClr val="tx1"/>
                </a:solidFill>
              </a:defRPr>
            </a:lvl2pPr>
            <a:lvl3pPr>
              <a:buClr>
                <a:schemeClr val="tx2">
                  <a:lumMod val="75000"/>
                </a:schemeClr>
              </a:buClr>
              <a:buFont typeface="Wingdings" pitchFamily="2" charset="2"/>
              <a:buChar char="§"/>
              <a:defRPr>
                <a:solidFill>
                  <a:schemeClr val="tx1"/>
                </a:solidFill>
              </a:defRPr>
            </a:lvl3pPr>
            <a:lvl4pPr>
              <a:buClr>
                <a:schemeClr val="tx2">
                  <a:lumMod val="75000"/>
                </a:schemeClr>
              </a:buClr>
              <a:buFont typeface="Wingdings" pitchFamily="2" charset="2"/>
              <a:buChar char="§"/>
              <a:defRPr>
                <a:solidFill>
                  <a:schemeClr val="tx1"/>
                </a:solidFill>
              </a:defRPr>
            </a:lvl4pPr>
            <a:lvl5pPr>
              <a:buClr>
                <a:schemeClr val="tx2">
                  <a:lumMod val="75000"/>
                </a:schemeClr>
              </a:buClr>
              <a:buFont typeface="Wingdings" pitchFamily="2" charset="2"/>
              <a:buChar char="§"/>
              <a:defRPr>
                <a:solidFill>
                  <a:schemeClr val="tx1"/>
                </a:solidFill>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Title 6"/>
          <p:cNvSpPr>
            <a:spLocks noGrp="1"/>
          </p:cNvSpPr>
          <p:nvPr>
            <p:ph type="title"/>
          </p:nvPr>
        </p:nvSpPr>
        <p:spPr/>
        <p:txBody>
          <a:bodyPr rtlCol="0" anchor="t"/>
          <a:lstStyle>
            <a:lvl1pPr>
              <a:defRPr>
                <a:effectLst/>
              </a:defRPr>
            </a:lvl1pPr>
            <a:extLst/>
          </a:lstStyle>
          <a:p>
            <a:r>
              <a:rPr kumimoji="0" lang="en-US" smtClean="0"/>
              <a:t>Click to edit Master title style</a:t>
            </a:r>
            <a:endParaRPr kumimoji="0" lang="en-US"/>
          </a:p>
        </p:txBody>
      </p:sp>
    </p:spTree>
    <p:extLst>
      <p:ext uri="{BB962C8B-B14F-4D97-AF65-F5344CB8AC3E}">
        <p14:creationId xmlns:p14="http://schemas.microsoft.com/office/powerpoint/2010/main" val="3709577954"/>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838201"/>
            <a:ext cx="7162800" cy="2133600"/>
          </a:xfrm>
        </p:spPr>
        <p:txBody>
          <a:bodyPr anchor="b">
            <a:normAutofit/>
          </a:bodyPr>
          <a:lstStyle>
            <a:lvl1pPr algn="l">
              <a:defRPr sz="3600">
                <a:solidFill>
                  <a:schemeClr val="bg1"/>
                </a:solidFill>
                <a:latin typeface="Trebuchet MS"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352800"/>
            <a:ext cx="7162800" cy="1371600"/>
          </a:xfrm>
        </p:spPr>
        <p:txBody>
          <a:bodyPr>
            <a:normAutofit/>
          </a:bodyPr>
          <a:lstStyle>
            <a:lvl1pPr marL="0" indent="0" algn="r">
              <a:buNone/>
              <a:defRPr sz="2000" b="1" cap="all" baseline="0">
                <a:solidFill>
                  <a:schemeClr val="bg1"/>
                </a:solidFill>
                <a:latin typeface="Trebuchet MS" pitchFamily="34" charset="0"/>
              </a:defRPr>
            </a:lvl1pPr>
            <a:lvl2pPr marL="457130" indent="0" algn="ctr">
              <a:buNone/>
              <a:defRPr>
                <a:solidFill>
                  <a:schemeClr val="tx1">
                    <a:tint val="75000"/>
                  </a:schemeClr>
                </a:solidFill>
              </a:defRPr>
            </a:lvl2pPr>
            <a:lvl3pPr marL="914259" indent="0" algn="ctr">
              <a:buNone/>
              <a:defRPr>
                <a:solidFill>
                  <a:schemeClr val="tx1">
                    <a:tint val="75000"/>
                  </a:schemeClr>
                </a:solidFill>
              </a:defRPr>
            </a:lvl3pPr>
            <a:lvl4pPr marL="1371390" indent="0" algn="ctr">
              <a:buNone/>
              <a:defRPr>
                <a:solidFill>
                  <a:schemeClr val="tx1">
                    <a:tint val="75000"/>
                  </a:schemeClr>
                </a:solidFill>
              </a:defRPr>
            </a:lvl4pPr>
            <a:lvl5pPr marL="1828519" indent="0" algn="ctr">
              <a:buNone/>
              <a:defRPr>
                <a:solidFill>
                  <a:schemeClr val="tx1">
                    <a:tint val="75000"/>
                  </a:schemeClr>
                </a:solidFill>
              </a:defRPr>
            </a:lvl5pPr>
            <a:lvl6pPr marL="2285649" indent="0" algn="ctr">
              <a:buNone/>
              <a:defRPr>
                <a:solidFill>
                  <a:schemeClr val="tx1">
                    <a:tint val="75000"/>
                  </a:schemeClr>
                </a:solidFill>
              </a:defRPr>
            </a:lvl6pPr>
            <a:lvl7pPr marL="2742780" indent="0" algn="ctr">
              <a:buNone/>
              <a:defRPr>
                <a:solidFill>
                  <a:schemeClr val="tx1">
                    <a:tint val="75000"/>
                  </a:schemeClr>
                </a:solidFill>
              </a:defRPr>
            </a:lvl7pPr>
            <a:lvl8pPr marL="3199908" indent="0" algn="ctr">
              <a:buNone/>
              <a:defRPr>
                <a:solidFill>
                  <a:schemeClr val="tx1">
                    <a:tint val="75000"/>
                  </a:schemeClr>
                </a:solidFill>
              </a:defRPr>
            </a:lvl8pPr>
            <a:lvl9pPr marL="3657039"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0451804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Content_Horizonta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lvl1pPr>
              <a:defRPr sz="3600" b="1">
                <a:solidFill>
                  <a:srgbClr val="106379"/>
                </a:solidFill>
                <a:latin typeface="Trebuchet MS" pitchFamily="34"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3200400" y="6324629"/>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
        <p:nvSpPr>
          <p:cNvPr id="9" name="Content Placeholder 8"/>
          <p:cNvSpPr>
            <a:spLocks noGrp="1"/>
          </p:cNvSpPr>
          <p:nvPr>
            <p:ph sz="quarter" idx="13"/>
          </p:nvPr>
        </p:nvSpPr>
        <p:spPr>
          <a:xfrm>
            <a:off x="457200" y="1524000"/>
            <a:ext cx="8229600" cy="457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214592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and Content_Vertica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7467600" cy="1143000"/>
          </a:xfrm>
        </p:spPr>
        <p:txBody>
          <a:bodyPr>
            <a:normAutofit/>
          </a:bodyPr>
          <a:lstStyle>
            <a:lvl1pPr>
              <a:defRPr sz="3600" b="1">
                <a:solidFill>
                  <a:srgbClr val="106379"/>
                </a:solidFill>
                <a:latin typeface="Trebuchet MS" pitchFamily="34"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153400" y="6324629"/>
            <a:ext cx="533400" cy="365125"/>
          </a:xfrm>
        </p:spPr>
        <p:txBody>
          <a:bodyPr/>
          <a:lstStyle>
            <a:lvl1pPr algn="r">
              <a:defRPr>
                <a:solidFill>
                  <a:srgbClr val="4D4D4D"/>
                </a:solidFill>
                <a:latin typeface="Trebuchet MS" pitchFamily="34" charset="0"/>
              </a:defRPr>
            </a:lvl1pPr>
          </a:lstStyle>
          <a:p>
            <a:fld id="{4C1A5566-1473-4D00-B97C-F753F50033F8}" type="slidenum">
              <a:rPr lang="en-US" smtClean="0"/>
              <a:pPr/>
              <a:t>‹#›</a:t>
            </a:fld>
            <a:endParaRPr lang="en-US"/>
          </a:p>
        </p:txBody>
      </p:sp>
      <p:sp>
        <p:nvSpPr>
          <p:cNvPr id="4" name="Content Placeholder 3"/>
          <p:cNvSpPr>
            <a:spLocks noGrp="1"/>
          </p:cNvSpPr>
          <p:nvPr>
            <p:ph sz="quarter" idx="13"/>
          </p:nvPr>
        </p:nvSpPr>
        <p:spPr>
          <a:xfrm>
            <a:off x="1219200" y="1524000"/>
            <a:ext cx="74676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530108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1066807"/>
            <a:ext cx="7086600" cy="1895475"/>
          </a:xfrm>
        </p:spPr>
        <p:txBody>
          <a:bodyPr anchor="b">
            <a:normAutofit/>
          </a:bodyPr>
          <a:lstStyle>
            <a:lvl1pPr algn="l">
              <a:defRPr sz="2800" b="1" cap="all" baseline="0">
                <a:solidFill>
                  <a:schemeClr val="bg1"/>
                </a:solidFill>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3581400" y="6248429"/>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44173963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4009"/>
            <a:ext cx="4038600" cy="4525963"/>
          </a:xfrm>
        </p:spPr>
        <p:txBody>
          <a:bodyPr>
            <a:normAutofit/>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24009"/>
            <a:ext cx="4038600" cy="4525963"/>
          </a:xfrm>
        </p:spPr>
        <p:txBody>
          <a:bodyPr>
            <a:normAutofit/>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a:xfrm>
            <a:off x="3429000" y="6324629"/>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8442150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solidFill>
            <a:srgbClr val="642F6C"/>
          </a:solidFill>
        </p:spPr>
        <p:txBody>
          <a:bodyPr anchor="ctr">
            <a:normAutofit/>
          </a:bodyPr>
          <a:lstStyle>
            <a:lvl1pPr marL="0" indent="0" algn="ctr">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82"/>
            <a:ext cx="4040188" cy="3921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8" y="1535113"/>
            <a:ext cx="4041775" cy="639762"/>
          </a:xfrm>
          <a:solidFill>
            <a:srgbClr val="642F6C"/>
          </a:solidFill>
        </p:spPr>
        <p:txBody>
          <a:bodyPr anchor="ctr">
            <a:normAutofit/>
          </a:bodyPr>
          <a:lstStyle>
            <a:lvl1pPr marL="0" indent="0" algn="ctr">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38" y="2174882"/>
            <a:ext cx="4041775" cy="3921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a:xfrm>
            <a:off x="3429000" y="6324626"/>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88972066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solidFill>
            <a:srgbClr val="642F6C"/>
          </a:solidFill>
        </p:spPr>
        <p:txBody>
          <a:bodyPr anchor="ctr">
            <a:normAutofit/>
          </a:bodyPr>
          <a:lstStyle>
            <a:lvl1pPr marL="0" indent="0" algn="ctr">
              <a:buNone/>
              <a:defRPr sz="2000" b="0">
                <a:solidFill>
                  <a:schemeClr val="bg1"/>
                </a:solidFill>
              </a:defRPr>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82"/>
            <a:ext cx="4040188"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39" y="1535113"/>
            <a:ext cx="4041775" cy="639762"/>
          </a:xfrm>
          <a:solidFill>
            <a:srgbClr val="642F6C"/>
          </a:solidFill>
        </p:spPr>
        <p:txBody>
          <a:bodyPr anchor="ctr">
            <a:normAutofit/>
          </a:bodyPr>
          <a:lstStyle>
            <a:lvl1pPr marL="0" indent="0" algn="ctr">
              <a:buNone/>
              <a:defRPr sz="2000" b="0">
                <a:solidFill>
                  <a:schemeClr val="bg1"/>
                </a:solidFill>
              </a:defRPr>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39" y="2174882"/>
            <a:ext cx="4041775"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a:xfrm>
            <a:off x="3429000" y="6324629"/>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0723499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8153400" y="6356379"/>
            <a:ext cx="5334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269907782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153400" y="6356379"/>
            <a:ext cx="5334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373127892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919662"/>
            <a:ext cx="6437312" cy="566738"/>
          </a:xfrm>
        </p:spPr>
        <p:txBody>
          <a:bodyPr anchor="b">
            <a:normAutofit/>
          </a:bodyPr>
          <a:lstStyle>
            <a:lvl1pPr algn="l">
              <a:defRPr sz="1800" b="1">
                <a:solidFill>
                  <a:srgbClr val="642F6C"/>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52600" y="304826"/>
            <a:ext cx="6477000" cy="4568825"/>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endParaRPr lang="en-US"/>
          </a:p>
        </p:txBody>
      </p:sp>
      <p:sp>
        <p:nvSpPr>
          <p:cNvPr id="4" name="Text Placeholder 3"/>
          <p:cNvSpPr>
            <a:spLocks noGrp="1"/>
          </p:cNvSpPr>
          <p:nvPr>
            <p:ph type="body" sz="half" idx="2"/>
          </p:nvPr>
        </p:nvSpPr>
        <p:spPr>
          <a:xfrm>
            <a:off x="1792288" y="5519738"/>
            <a:ext cx="6437312" cy="804862"/>
          </a:xfrm>
        </p:spPr>
        <p:txBody>
          <a:bodyPr/>
          <a:lstStyle>
            <a:lvl1pPr marL="0" indent="0">
              <a:buNone/>
              <a:defRPr sz="1400">
                <a:solidFill>
                  <a:srgbClr val="642F6C"/>
                </a:solidFill>
              </a:defRPr>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a:xfrm>
            <a:off x="7772400" y="6356379"/>
            <a:ext cx="4572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149958087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spcBef>
                <a:spcPts val="1200"/>
              </a:spcBef>
              <a:spcAft>
                <a:spcPts val="0"/>
              </a:spcAft>
              <a:buClr>
                <a:schemeClr val="tx2">
                  <a:lumMod val="75000"/>
                </a:schemeClr>
              </a:buClr>
              <a:buFont typeface="Wingdings" pitchFamily="2" charset="2"/>
              <a:buChar char="§"/>
              <a:defRPr>
                <a:solidFill>
                  <a:schemeClr val="tx1"/>
                </a:solidFill>
              </a:defRPr>
            </a:lvl1pPr>
            <a:lvl2pPr>
              <a:buClr>
                <a:schemeClr val="tx2">
                  <a:lumMod val="75000"/>
                </a:schemeClr>
              </a:buClr>
              <a:buFont typeface="Wingdings" pitchFamily="2" charset="2"/>
              <a:buChar char="§"/>
              <a:defRPr>
                <a:solidFill>
                  <a:schemeClr val="tx1"/>
                </a:solidFill>
              </a:defRPr>
            </a:lvl2pPr>
            <a:lvl3pPr>
              <a:buClr>
                <a:schemeClr val="tx2">
                  <a:lumMod val="75000"/>
                </a:schemeClr>
              </a:buClr>
              <a:buFont typeface="Wingdings" pitchFamily="2" charset="2"/>
              <a:buChar char="§"/>
              <a:defRPr>
                <a:solidFill>
                  <a:schemeClr val="tx1"/>
                </a:solidFill>
              </a:defRPr>
            </a:lvl3pPr>
            <a:lvl4pPr>
              <a:buClr>
                <a:schemeClr val="tx2">
                  <a:lumMod val="75000"/>
                </a:schemeClr>
              </a:buClr>
              <a:buFont typeface="Wingdings" pitchFamily="2" charset="2"/>
              <a:buChar char="§"/>
              <a:defRPr>
                <a:solidFill>
                  <a:schemeClr val="tx1"/>
                </a:solidFill>
              </a:defRPr>
            </a:lvl4pPr>
            <a:lvl5pPr>
              <a:buClr>
                <a:schemeClr val="tx2">
                  <a:lumMod val="75000"/>
                </a:schemeClr>
              </a:buClr>
              <a:buFont typeface="Wingdings" pitchFamily="2" charset="2"/>
              <a:buChar char="§"/>
              <a:defRPr>
                <a:solidFill>
                  <a:schemeClr val="tx1"/>
                </a:solidFill>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Title 6"/>
          <p:cNvSpPr>
            <a:spLocks noGrp="1"/>
          </p:cNvSpPr>
          <p:nvPr>
            <p:ph type="title"/>
          </p:nvPr>
        </p:nvSpPr>
        <p:spPr/>
        <p:txBody>
          <a:bodyPr rtlCol="0" anchor="t"/>
          <a:lstStyle>
            <a:lvl1pPr>
              <a:defRPr>
                <a:effectLst/>
              </a:defRPr>
            </a:lvl1pPr>
            <a:extLst/>
          </a:lstStyle>
          <a:p>
            <a:r>
              <a:rPr kumimoji="0" lang="en-US" smtClean="0"/>
              <a:t>Click to edit Master title style</a:t>
            </a:r>
            <a:endParaRPr kumimoji="0" lang="en-US"/>
          </a:p>
        </p:txBody>
      </p:sp>
    </p:spTree>
    <p:extLst>
      <p:ext uri="{BB962C8B-B14F-4D97-AF65-F5344CB8AC3E}">
        <p14:creationId xmlns:p14="http://schemas.microsoft.com/office/powerpoint/2010/main" val="1898024137"/>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838201"/>
            <a:ext cx="7162800" cy="2133600"/>
          </a:xfrm>
        </p:spPr>
        <p:txBody>
          <a:bodyPr anchor="b">
            <a:normAutofit/>
          </a:bodyPr>
          <a:lstStyle>
            <a:lvl1pPr algn="l">
              <a:defRPr sz="3600">
                <a:solidFill>
                  <a:schemeClr val="bg1"/>
                </a:solidFill>
                <a:latin typeface="Trebuchet MS"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352800"/>
            <a:ext cx="7162800" cy="1371600"/>
          </a:xfrm>
        </p:spPr>
        <p:txBody>
          <a:bodyPr>
            <a:normAutofit/>
          </a:bodyPr>
          <a:lstStyle>
            <a:lvl1pPr marL="0" indent="0" algn="r">
              <a:buNone/>
              <a:defRPr sz="2000" b="1" cap="all" baseline="0">
                <a:solidFill>
                  <a:schemeClr val="bg1"/>
                </a:solidFill>
                <a:latin typeface="Trebuchet M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7340586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le and Content_Horizonta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lvl1pPr>
              <a:defRPr sz="3600" b="1">
                <a:solidFill>
                  <a:srgbClr val="106379"/>
                </a:solidFill>
                <a:latin typeface="Trebuchet MS" pitchFamily="34"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3200400" y="6324600"/>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
        <p:nvSpPr>
          <p:cNvPr id="9" name="Content Placeholder 8"/>
          <p:cNvSpPr>
            <a:spLocks noGrp="1"/>
          </p:cNvSpPr>
          <p:nvPr>
            <p:ph sz="quarter" idx="13"/>
          </p:nvPr>
        </p:nvSpPr>
        <p:spPr>
          <a:xfrm>
            <a:off x="457200" y="1524000"/>
            <a:ext cx="8229600" cy="457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3194448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and Content_Vertica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7467600" cy="1143000"/>
          </a:xfrm>
        </p:spPr>
        <p:txBody>
          <a:bodyPr>
            <a:normAutofit/>
          </a:bodyPr>
          <a:lstStyle>
            <a:lvl1pPr>
              <a:defRPr sz="3600" b="1">
                <a:solidFill>
                  <a:srgbClr val="106379"/>
                </a:solidFill>
                <a:latin typeface="Trebuchet MS" pitchFamily="34"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153400" y="6324600"/>
            <a:ext cx="533400" cy="365125"/>
          </a:xfrm>
        </p:spPr>
        <p:txBody>
          <a:bodyPr/>
          <a:lstStyle>
            <a:lvl1pPr algn="r">
              <a:defRPr>
                <a:solidFill>
                  <a:srgbClr val="4D4D4D"/>
                </a:solidFill>
                <a:latin typeface="Trebuchet MS" pitchFamily="34" charset="0"/>
              </a:defRPr>
            </a:lvl1pPr>
          </a:lstStyle>
          <a:p>
            <a:fld id="{4C1A5566-1473-4D00-B97C-F753F50033F8}" type="slidenum">
              <a:rPr lang="en-US" smtClean="0"/>
              <a:pPr/>
              <a:t>‹#›</a:t>
            </a:fld>
            <a:endParaRPr lang="en-US"/>
          </a:p>
        </p:txBody>
      </p:sp>
      <p:sp>
        <p:nvSpPr>
          <p:cNvPr id="4" name="Content Placeholder 3"/>
          <p:cNvSpPr>
            <a:spLocks noGrp="1"/>
          </p:cNvSpPr>
          <p:nvPr>
            <p:ph sz="quarter" idx="13"/>
          </p:nvPr>
        </p:nvSpPr>
        <p:spPr>
          <a:xfrm>
            <a:off x="1219200" y="1524000"/>
            <a:ext cx="74676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798137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1066800"/>
            <a:ext cx="7086600" cy="1895475"/>
          </a:xfrm>
        </p:spPr>
        <p:txBody>
          <a:bodyPr anchor="b">
            <a:normAutofit/>
          </a:bodyPr>
          <a:lstStyle>
            <a:lvl1pPr algn="l">
              <a:defRPr sz="2800" b="1" cap="all" baseline="0">
                <a:solidFill>
                  <a:schemeClr val="bg1"/>
                </a:solidFill>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3581400" y="6248400"/>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14107502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4000"/>
            <a:ext cx="4038600" cy="4525963"/>
          </a:xfrm>
        </p:spPr>
        <p:txBody>
          <a:bodyPr>
            <a:normAutofit/>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24000"/>
            <a:ext cx="4038600" cy="4525963"/>
          </a:xfrm>
        </p:spPr>
        <p:txBody>
          <a:bodyPr>
            <a:normAutofit/>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a:xfrm>
            <a:off x="3429000" y="6324600"/>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74695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8153400" y="6356376"/>
            <a:ext cx="5334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422010067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solidFill>
            <a:srgbClr val="642F6C"/>
          </a:solidFill>
        </p:spPr>
        <p:txBody>
          <a:bodyPr anchor="ctr">
            <a:normAutofit/>
          </a:bodyPr>
          <a:lstStyle>
            <a:lvl1pPr marL="0" indent="0" algn="ctr">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solidFill>
            <a:srgbClr val="642F6C"/>
          </a:solidFill>
        </p:spPr>
        <p:txBody>
          <a:bodyPr anchor="ctr">
            <a:normAutofit/>
          </a:bodyPr>
          <a:lstStyle>
            <a:lvl1pPr marL="0" indent="0" algn="ctr">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a:xfrm>
            <a:off x="3429000" y="6324600"/>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90514527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8153400" y="6356350"/>
            <a:ext cx="5334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22287537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153400" y="6356350"/>
            <a:ext cx="5334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332567971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919662"/>
            <a:ext cx="6437312" cy="566738"/>
          </a:xfrm>
        </p:spPr>
        <p:txBody>
          <a:bodyPr anchor="b">
            <a:normAutofit/>
          </a:bodyPr>
          <a:lstStyle>
            <a:lvl1pPr algn="l">
              <a:defRPr sz="1800" b="1">
                <a:solidFill>
                  <a:srgbClr val="642F6C"/>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52600" y="304800"/>
            <a:ext cx="6477000" cy="45688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519738"/>
            <a:ext cx="6437312" cy="804862"/>
          </a:xfrm>
        </p:spPr>
        <p:txBody>
          <a:bodyPr/>
          <a:lstStyle>
            <a:lvl1pPr marL="0" indent="0">
              <a:buNone/>
              <a:defRPr sz="1400">
                <a:solidFill>
                  <a:srgbClr val="642F6C"/>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a:xfrm>
            <a:off x="7772400" y="6356350"/>
            <a:ext cx="4572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298189269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838201"/>
            <a:ext cx="7162800" cy="2133600"/>
          </a:xfrm>
        </p:spPr>
        <p:txBody>
          <a:bodyPr anchor="b">
            <a:normAutofit/>
          </a:bodyPr>
          <a:lstStyle>
            <a:lvl1pPr algn="l">
              <a:defRPr sz="3600">
                <a:solidFill>
                  <a:schemeClr val="bg1"/>
                </a:solidFill>
                <a:latin typeface="Trebuchet MS"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352800"/>
            <a:ext cx="7162800" cy="1371600"/>
          </a:xfrm>
        </p:spPr>
        <p:txBody>
          <a:bodyPr>
            <a:normAutofit/>
          </a:bodyPr>
          <a:lstStyle>
            <a:lvl1pPr marL="0" indent="0" algn="r">
              <a:buNone/>
              <a:defRPr sz="2000" b="1" cap="all" baseline="0">
                <a:solidFill>
                  <a:schemeClr val="bg1"/>
                </a:solidFill>
                <a:latin typeface="Trebuchet M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71027928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nd Content_Horizonta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lvl1pPr>
              <a:defRPr sz="3600" b="1">
                <a:solidFill>
                  <a:srgbClr val="106379"/>
                </a:solidFill>
                <a:latin typeface="Trebuchet MS" pitchFamily="34"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3200400" y="6324600"/>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
        <p:nvSpPr>
          <p:cNvPr id="9" name="Content Placeholder 8"/>
          <p:cNvSpPr>
            <a:spLocks noGrp="1"/>
          </p:cNvSpPr>
          <p:nvPr>
            <p:ph sz="quarter" idx="13"/>
          </p:nvPr>
        </p:nvSpPr>
        <p:spPr>
          <a:xfrm>
            <a:off x="457200" y="1524000"/>
            <a:ext cx="8229600" cy="457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231475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and Content_Vertica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7467600" cy="1143000"/>
          </a:xfrm>
        </p:spPr>
        <p:txBody>
          <a:bodyPr>
            <a:normAutofit/>
          </a:bodyPr>
          <a:lstStyle>
            <a:lvl1pPr>
              <a:defRPr sz="3600" b="1">
                <a:solidFill>
                  <a:srgbClr val="106379"/>
                </a:solidFill>
                <a:latin typeface="Trebuchet MS" pitchFamily="34"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153400" y="6324600"/>
            <a:ext cx="533400" cy="365125"/>
          </a:xfrm>
        </p:spPr>
        <p:txBody>
          <a:bodyPr/>
          <a:lstStyle>
            <a:lvl1pPr algn="r">
              <a:defRPr>
                <a:solidFill>
                  <a:srgbClr val="4D4D4D"/>
                </a:solidFill>
                <a:latin typeface="Trebuchet MS" pitchFamily="34" charset="0"/>
              </a:defRPr>
            </a:lvl1pPr>
          </a:lstStyle>
          <a:p>
            <a:fld id="{4C1A5566-1473-4D00-B97C-F753F50033F8}" type="slidenum">
              <a:rPr lang="en-US" smtClean="0"/>
              <a:pPr/>
              <a:t>‹#›</a:t>
            </a:fld>
            <a:endParaRPr lang="en-US"/>
          </a:p>
        </p:txBody>
      </p:sp>
      <p:sp>
        <p:nvSpPr>
          <p:cNvPr id="4" name="Content Placeholder 3"/>
          <p:cNvSpPr>
            <a:spLocks noGrp="1"/>
          </p:cNvSpPr>
          <p:nvPr>
            <p:ph sz="quarter" idx="13"/>
          </p:nvPr>
        </p:nvSpPr>
        <p:spPr>
          <a:xfrm>
            <a:off x="1219200" y="1524000"/>
            <a:ext cx="74676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365639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1066800"/>
            <a:ext cx="7086600" cy="1895475"/>
          </a:xfrm>
        </p:spPr>
        <p:txBody>
          <a:bodyPr anchor="b">
            <a:normAutofit/>
          </a:bodyPr>
          <a:lstStyle>
            <a:lvl1pPr algn="l">
              <a:defRPr sz="2800" b="1" cap="all" baseline="0">
                <a:solidFill>
                  <a:schemeClr val="bg1"/>
                </a:solidFill>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3581400" y="6248400"/>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16369588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4000"/>
            <a:ext cx="4038600" cy="4525963"/>
          </a:xfrm>
        </p:spPr>
        <p:txBody>
          <a:bodyPr>
            <a:normAutofit/>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24000"/>
            <a:ext cx="4038600" cy="4525963"/>
          </a:xfrm>
        </p:spPr>
        <p:txBody>
          <a:bodyPr>
            <a:normAutofit/>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a:xfrm>
            <a:off x="3429000" y="6324600"/>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76750974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solidFill>
            <a:srgbClr val="642F6C"/>
          </a:solidFill>
        </p:spPr>
        <p:txBody>
          <a:bodyPr anchor="ctr">
            <a:normAutofit/>
          </a:bodyPr>
          <a:lstStyle>
            <a:lvl1pPr marL="0" indent="0" algn="ctr">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solidFill>
            <a:srgbClr val="642F6C"/>
          </a:solidFill>
        </p:spPr>
        <p:txBody>
          <a:bodyPr anchor="ctr">
            <a:normAutofit/>
          </a:bodyPr>
          <a:lstStyle>
            <a:lvl1pPr marL="0" indent="0" algn="ctr">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a:xfrm>
            <a:off x="3429000" y="6324600"/>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615292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153400" y="6356376"/>
            <a:ext cx="5334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99622443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8153400" y="6356350"/>
            <a:ext cx="5334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44805250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153400" y="6356350"/>
            <a:ext cx="5334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159712399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919662"/>
            <a:ext cx="6437312" cy="566738"/>
          </a:xfrm>
        </p:spPr>
        <p:txBody>
          <a:bodyPr anchor="b">
            <a:normAutofit/>
          </a:bodyPr>
          <a:lstStyle>
            <a:lvl1pPr algn="l">
              <a:defRPr sz="1800" b="1">
                <a:solidFill>
                  <a:srgbClr val="642F6C"/>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52600" y="304800"/>
            <a:ext cx="6477000" cy="45688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519738"/>
            <a:ext cx="6437312" cy="804862"/>
          </a:xfrm>
        </p:spPr>
        <p:txBody>
          <a:bodyPr/>
          <a:lstStyle>
            <a:lvl1pPr marL="0" indent="0">
              <a:buNone/>
              <a:defRPr sz="1400">
                <a:solidFill>
                  <a:srgbClr val="642F6C"/>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a:xfrm>
            <a:off x="7772400" y="6356350"/>
            <a:ext cx="4572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186921123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838201"/>
            <a:ext cx="7162800" cy="2133600"/>
          </a:xfrm>
        </p:spPr>
        <p:txBody>
          <a:bodyPr anchor="b">
            <a:normAutofit/>
          </a:bodyPr>
          <a:lstStyle>
            <a:lvl1pPr algn="l">
              <a:defRPr sz="3600">
                <a:solidFill>
                  <a:schemeClr val="bg1"/>
                </a:solidFill>
                <a:latin typeface="Trebuchet MS"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352800"/>
            <a:ext cx="7162800" cy="1371600"/>
          </a:xfrm>
        </p:spPr>
        <p:txBody>
          <a:bodyPr>
            <a:normAutofit/>
          </a:bodyPr>
          <a:lstStyle>
            <a:lvl1pPr marL="0" indent="0" algn="r">
              <a:buNone/>
              <a:defRPr sz="2000" b="1" cap="all" baseline="0">
                <a:solidFill>
                  <a:schemeClr val="bg1"/>
                </a:solidFill>
                <a:latin typeface="Trebuchet M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06759805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 and Content_Horizontal">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lvl1pPr>
              <a:defRPr sz="3600" b="1">
                <a:solidFill>
                  <a:srgbClr val="106379"/>
                </a:solidFill>
                <a:latin typeface="Trebuchet MS" pitchFamily="34" charset="0"/>
              </a:defRPr>
            </a:lvl1pPr>
          </a:lstStyle>
          <a:p>
            <a:r>
              <a:rPr lang="en-US" smtClean="0"/>
              <a:t>Click to edit Master title style</a:t>
            </a:r>
            <a:endParaRPr lang="en-US"/>
          </a:p>
        </p:txBody>
      </p:sp>
      <p:sp>
        <p:nvSpPr>
          <p:cNvPr id="9" name="Content Placeholder 8"/>
          <p:cNvSpPr>
            <a:spLocks noGrp="1"/>
          </p:cNvSpPr>
          <p:nvPr>
            <p:ph sz="quarter" idx="13"/>
          </p:nvPr>
        </p:nvSpPr>
        <p:spPr>
          <a:xfrm>
            <a:off x="457200" y="1524000"/>
            <a:ext cx="8229600" cy="457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4"/>
          </p:nvPr>
        </p:nvSpPr>
        <p:spPr>
          <a:xfrm>
            <a:off x="3200400" y="6324600"/>
            <a:ext cx="2133600" cy="365125"/>
          </a:xfrm>
        </p:spPr>
        <p:txBody>
          <a:bodyPr/>
          <a:lstStyle>
            <a:lvl1pPr algn="ctr" fontAlgn="base">
              <a:spcBef>
                <a:spcPct val="0"/>
              </a:spcBef>
              <a:spcAft>
                <a:spcPct val="0"/>
              </a:spcAft>
              <a:defRPr>
                <a:solidFill>
                  <a:prstClr val="white"/>
                </a:solidFill>
                <a:latin typeface="Trebuchet MS" pitchFamily="34" charset="0"/>
              </a:defRPr>
            </a:lvl1pPr>
          </a:lstStyle>
          <a:p>
            <a:pPr>
              <a:defRPr/>
            </a:pPr>
            <a:fld id="{0FA7D12E-1BA6-46F6-AD84-818643EE9A69}" type="slidenum">
              <a:rPr lang="en-US"/>
              <a:pPr>
                <a:defRPr/>
              </a:pPr>
              <a:t>‹#›</a:t>
            </a:fld>
            <a:endParaRPr lang="en-US"/>
          </a:p>
        </p:txBody>
      </p:sp>
    </p:spTree>
    <p:extLst>
      <p:ext uri="{BB962C8B-B14F-4D97-AF65-F5344CB8AC3E}">
        <p14:creationId xmlns:p14="http://schemas.microsoft.com/office/powerpoint/2010/main" val="165640550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and Content_Vertical">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7467600" cy="1143000"/>
          </a:xfrm>
        </p:spPr>
        <p:txBody>
          <a:bodyPr>
            <a:normAutofit/>
          </a:bodyPr>
          <a:lstStyle>
            <a:lvl1pPr>
              <a:defRPr sz="3600" b="1">
                <a:solidFill>
                  <a:srgbClr val="106379"/>
                </a:solidFill>
                <a:latin typeface="Trebuchet MS" pitchFamily="34" charset="0"/>
              </a:defRPr>
            </a:lvl1pPr>
          </a:lstStyle>
          <a:p>
            <a:r>
              <a:rPr lang="en-US" smtClean="0"/>
              <a:t>Click to edit Master title style</a:t>
            </a:r>
            <a:endParaRPr lang="en-US"/>
          </a:p>
        </p:txBody>
      </p:sp>
      <p:sp>
        <p:nvSpPr>
          <p:cNvPr id="4" name="Content Placeholder 3"/>
          <p:cNvSpPr>
            <a:spLocks noGrp="1"/>
          </p:cNvSpPr>
          <p:nvPr>
            <p:ph sz="quarter" idx="13"/>
          </p:nvPr>
        </p:nvSpPr>
        <p:spPr>
          <a:xfrm>
            <a:off x="1219200" y="1524000"/>
            <a:ext cx="74676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4"/>
          </p:nvPr>
        </p:nvSpPr>
        <p:spPr>
          <a:xfrm>
            <a:off x="8153400" y="6324600"/>
            <a:ext cx="533400" cy="365125"/>
          </a:xfrm>
        </p:spPr>
        <p:txBody>
          <a:bodyPr/>
          <a:lstStyle>
            <a:lvl1pPr algn="r" fontAlgn="base">
              <a:spcBef>
                <a:spcPct val="0"/>
              </a:spcBef>
              <a:spcAft>
                <a:spcPct val="0"/>
              </a:spcAft>
              <a:defRPr>
                <a:solidFill>
                  <a:srgbClr val="4D4D4D"/>
                </a:solidFill>
                <a:latin typeface="Trebuchet MS" pitchFamily="34" charset="0"/>
              </a:defRPr>
            </a:lvl1pPr>
          </a:lstStyle>
          <a:p>
            <a:pPr>
              <a:defRPr/>
            </a:pPr>
            <a:fld id="{DFD2FFC0-93D0-4BA3-B367-8F15FD2D7939}" type="slidenum">
              <a:rPr lang="en-US"/>
              <a:pPr>
                <a:defRPr/>
              </a:pPr>
              <a:t>‹#›</a:t>
            </a:fld>
            <a:endParaRPr lang="en-US"/>
          </a:p>
        </p:txBody>
      </p:sp>
    </p:spTree>
    <p:extLst>
      <p:ext uri="{BB962C8B-B14F-4D97-AF65-F5344CB8AC3E}">
        <p14:creationId xmlns:p14="http://schemas.microsoft.com/office/powerpoint/2010/main" val="143654126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1066800"/>
            <a:ext cx="7086600" cy="1895475"/>
          </a:xfrm>
        </p:spPr>
        <p:txBody>
          <a:bodyPr anchor="b">
            <a:normAutofit/>
          </a:bodyPr>
          <a:lstStyle>
            <a:lvl1pPr algn="l">
              <a:defRPr sz="2800" b="1" cap="all" baseline="0">
                <a:solidFill>
                  <a:schemeClr val="bg1"/>
                </a:solidFill>
              </a:defRPr>
            </a:lvl1pPr>
          </a:lstStyle>
          <a:p>
            <a:r>
              <a:rPr lang="en-US" dirty="0" smtClean="0"/>
              <a:t>Click to edit Master title style</a:t>
            </a:r>
            <a:endParaRPr lang="en-US" dirty="0"/>
          </a:p>
        </p:txBody>
      </p:sp>
      <p:sp>
        <p:nvSpPr>
          <p:cNvPr id="3" name="Slide Number Placeholder 5"/>
          <p:cNvSpPr>
            <a:spLocks noGrp="1"/>
          </p:cNvSpPr>
          <p:nvPr>
            <p:ph type="sldNum" sz="quarter" idx="10"/>
          </p:nvPr>
        </p:nvSpPr>
        <p:spPr>
          <a:xfrm>
            <a:off x="3581400" y="6248400"/>
            <a:ext cx="2133600" cy="365125"/>
          </a:xfrm>
        </p:spPr>
        <p:txBody>
          <a:bodyPr/>
          <a:lstStyle>
            <a:lvl1pPr algn="ctr" fontAlgn="base">
              <a:spcBef>
                <a:spcPct val="0"/>
              </a:spcBef>
              <a:spcAft>
                <a:spcPct val="0"/>
              </a:spcAft>
              <a:defRPr>
                <a:solidFill>
                  <a:prstClr val="white"/>
                </a:solidFill>
                <a:latin typeface="Trebuchet MS" pitchFamily="34" charset="0"/>
              </a:defRPr>
            </a:lvl1pPr>
          </a:lstStyle>
          <a:p>
            <a:pPr>
              <a:defRPr/>
            </a:pPr>
            <a:fld id="{34AA105B-7585-483B-BB38-05500265CE65}" type="slidenum">
              <a:rPr lang="en-US"/>
              <a:pPr>
                <a:defRPr/>
              </a:pPr>
              <a:t>‹#›</a:t>
            </a:fld>
            <a:endParaRPr lang="en-US"/>
          </a:p>
        </p:txBody>
      </p:sp>
    </p:spTree>
    <p:extLst>
      <p:ext uri="{BB962C8B-B14F-4D97-AF65-F5344CB8AC3E}">
        <p14:creationId xmlns:p14="http://schemas.microsoft.com/office/powerpoint/2010/main" val="83305081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4000"/>
            <a:ext cx="4038600" cy="4525963"/>
          </a:xfrm>
        </p:spPr>
        <p:txBody>
          <a:bodyPr>
            <a:normAutofit/>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24000"/>
            <a:ext cx="4038600" cy="4525963"/>
          </a:xfrm>
        </p:spPr>
        <p:txBody>
          <a:bodyPr>
            <a:normAutofit/>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6"/>
          <p:cNvSpPr>
            <a:spLocks noGrp="1"/>
          </p:cNvSpPr>
          <p:nvPr>
            <p:ph type="sldNum" sz="quarter" idx="10"/>
          </p:nvPr>
        </p:nvSpPr>
        <p:spPr>
          <a:xfrm>
            <a:off x="3429000" y="6324600"/>
            <a:ext cx="2133600" cy="365125"/>
          </a:xfrm>
        </p:spPr>
        <p:txBody>
          <a:bodyPr/>
          <a:lstStyle>
            <a:lvl1pPr algn="ctr" fontAlgn="base">
              <a:spcBef>
                <a:spcPct val="0"/>
              </a:spcBef>
              <a:spcAft>
                <a:spcPct val="0"/>
              </a:spcAft>
              <a:defRPr>
                <a:solidFill>
                  <a:prstClr val="white"/>
                </a:solidFill>
                <a:latin typeface="Trebuchet MS" pitchFamily="34" charset="0"/>
              </a:defRPr>
            </a:lvl1pPr>
          </a:lstStyle>
          <a:p>
            <a:pPr>
              <a:defRPr/>
            </a:pPr>
            <a:fld id="{2333796F-7588-443B-8FC9-9E931623E636}" type="slidenum">
              <a:rPr lang="en-US"/>
              <a:pPr>
                <a:defRPr/>
              </a:pPr>
              <a:t>‹#›</a:t>
            </a:fld>
            <a:endParaRPr lang="en-US"/>
          </a:p>
        </p:txBody>
      </p:sp>
    </p:spTree>
    <p:extLst>
      <p:ext uri="{BB962C8B-B14F-4D97-AF65-F5344CB8AC3E}">
        <p14:creationId xmlns:p14="http://schemas.microsoft.com/office/powerpoint/2010/main" val="175528366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solidFill>
            <a:srgbClr val="642F6C"/>
          </a:solidFill>
        </p:spPr>
        <p:txBody>
          <a:bodyPr anchor="ctr">
            <a:normAutofit/>
          </a:bodyPr>
          <a:lstStyle>
            <a:lvl1pPr marL="0" indent="0" algn="ctr">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solidFill>
            <a:srgbClr val="642F6C"/>
          </a:solidFill>
        </p:spPr>
        <p:txBody>
          <a:bodyPr anchor="ctr">
            <a:normAutofit/>
          </a:bodyPr>
          <a:lstStyle>
            <a:lvl1pPr marL="0" indent="0" algn="ctr">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8"/>
          <p:cNvSpPr>
            <a:spLocks noGrp="1"/>
          </p:cNvSpPr>
          <p:nvPr>
            <p:ph type="sldNum" sz="quarter" idx="10"/>
          </p:nvPr>
        </p:nvSpPr>
        <p:spPr>
          <a:xfrm>
            <a:off x="3429000" y="6324600"/>
            <a:ext cx="2133600" cy="365125"/>
          </a:xfrm>
        </p:spPr>
        <p:txBody>
          <a:bodyPr/>
          <a:lstStyle>
            <a:lvl1pPr algn="ctr" fontAlgn="base">
              <a:spcBef>
                <a:spcPct val="0"/>
              </a:spcBef>
              <a:spcAft>
                <a:spcPct val="0"/>
              </a:spcAft>
              <a:defRPr>
                <a:solidFill>
                  <a:prstClr val="white"/>
                </a:solidFill>
                <a:latin typeface="Trebuchet MS" pitchFamily="34" charset="0"/>
              </a:defRPr>
            </a:lvl1pPr>
          </a:lstStyle>
          <a:p>
            <a:pPr>
              <a:defRPr/>
            </a:pPr>
            <a:fld id="{67F5178B-1D98-4707-9DAC-DD654FC1FA63}" type="slidenum">
              <a:rPr lang="en-US"/>
              <a:pPr>
                <a:defRPr/>
              </a:pPr>
              <a:t>‹#›</a:t>
            </a:fld>
            <a:endParaRPr lang="en-US"/>
          </a:p>
        </p:txBody>
      </p:sp>
    </p:spTree>
    <p:extLst>
      <p:ext uri="{BB962C8B-B14F-4D97-AF65-F5344CB8AC3E}">
        <p14:creationId xmlns:p14="http://schemas.microsoft.com/office/powerpoint/2010/main" val="129501118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4"/>
          <p:cNvSpPr>
            <a:spLocks noGrp="1"/>
          </p:cNvSpPr>
          <p:nvPr>
            <p:ph type="sldNum" sz="quarter" idx="10"/>
          </p:nvPr>
        </p:nvSpPr>
        <p:spPr>
          <a:xfrm>
            <a:off x="8153400" y="6356350"/>
            <a:ext cx="533400" cy="365125"/>
          </a:xfrm>
        </p:spPr>
        <p:txBody>
          <a:bodyPr/>
          <a:lstStyle>
            <a:lvl1pPr fontAlgn="base">
              <a:spcBef>
                <a:spcPct val="0"/>
              </a:spcBef>
              <a:spcAft>
                <a:spcPct val="0"/>
              </a:spcAft>
              <a:defRPr>
                <a:solidFill>
                  <a:srgbClr val="4D4D4D"/>
                </a:solidFill>
                <a:latin typeface="Trebuchet MS" pitchFamily="34" charset="0"/>
              </a:defRPr>
            </a:lvl1pPr>
          </a:lstStyle>
          <a:p>
            <a:pPr>
              <a:defRPr/>
            </a:pPr>
            <a:fld id="{17D44C28-E714-4EDA-B510-653B03E35BD6}" type="slidenum">
              <a:rPr lang="en-US"/>
              <a:pPr>
                <a:defRPr/>
              </a:pPr>
              <a:t>‹#›</a:t>
            </a:fld>
            <a:endParaRPr lang="en-US"/>
          </a:p>
        </p:txBody>
      </p:sp>
    </p:spTree>
    <p:extLst>
      <p:ext uri="{BB962C8B-B14F-4D97-AF65-F5344CB8AC3E}">
        <p14:creationId xmlns:p14="http://schemas.microsoft.com/office/powerpoint/2010/main" val="68589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919662"/>
            <a:ext cx="6437312" cy="566738"/>
          </a:xfrm>
        </p:spPr>
        <p:txBody>
          <a:bodyPr anchor="b">
            <a:normAutofit/>
          </a:bodyPr>
          <a:lstStyle>
            <a:lvl1pPr algn="l">
              <a:defRPr sz="1800" b="1">
                <a:solidFill>
                  <a:srgbClr val="642F6C"/>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52600" y="304826"/>
            <a:ext cx="6477000" cy="45688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519738"/>
            <a:ext cx="6437312" cy="804862"/>
          </a:xfrm>
        </p:spPr>
        <p:txBody>
          <a:bodyPr/>
          <a:lstStyle>
            <a:lvl1pPr marL="0" indent="0">
              <a:buNone/>
              <a:defRPr sz="1400">
                <a:solidFill>
                  <a:srgbClr val="642F6C"/>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a:xfrm>
            <a:off x="7772400" y="6356376"/>
            <a:ext cx="4572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101544163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a:xfrm>
            <a:off x="8153400" y="6356350"/>
            <a:ext cx="533400" cy="365125"/>
          </a:xfrm>
        </p:spPr>
        <p:txBody>
          <a:bodyPr/>
          <a:lstStyle>
            <a:lvl1pPr fontAlgn="base">
              <a:spcBef>
                <a:spcPct val="0"/>
              </a:spcBef>
              <a:spcAft>
                <a:spcPct val="0"/>
              </a:spcAft>
              <a:defRPr>
                <a:solidFill>
                  <a:srgbClr val="4D4D4D"/>
                </a:solidFill>
                <a:latin typeface="Trebuchet MS" pitchFamily="34" charset="0"/>
              </a:defRPr>
            </a:lvl1pPr>
          </a:lstStyle>
          <a:p>
            <a:pPr>
              <a:defRPr/>
            </a:pPr>
            <a:fld id="{20B318CB-64B6-4FB2-B13D-D13B9CFA3D1F}" type="slidenum">
              <a:rPr lang="en-US"/>
              <a:pPr>
                <a:defRPr/>
              </a:pPr>
              <a:t>‹#›</a:t>
            </a:fld>
            <a:endParaRPr lang="en-US"/>
          </a:p>
        </p:txBody>
      </p:sp>
    </p:spTree>
    <p:extLst>
      <p:ext uri="{BB962C8B-B14F-4D97-AF65-F5344CB8AC3E}">
        <p14:creationId xmlns:p14="http://schemas.microsoft.com/office/powerpoint/2010/main" val="139255869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919662"/>
            <a:ext cx="6437312" cy="566738"/>
          </a:xfrm>
        </p:spPr>
        <p:txBody>
          <a:bodyPr anchor="b">
            <a:normAutofit/>
          </a:bodyPr>
          <a:lstStyle>
            <a:lvl1pPr algn="l">
              <a:defRPr sz="1800" b="1">
                <a:solidFill>
                  <a:srgbClr val="642F6C"/>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52600" y="304800"/>
            <a:ext cx="6477000" cy="45688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519738"/>
            <a:ext cx="6437312" cy="804862"/>
          </a:xfrm>
        </p:spPr>
        <p:txBody>
          <a:bodyPr/>
          <a:lstStyle>
            <a:lvl1pPr marL="0" indent="0">
              <a:buNone/>
              <a:defRPr sz="1400">
                <a:solidFill>
                  <a:srgbClr val="642F6C"/>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Slide Number Placeholder 6"/>
          <p:cNvSpPr>
            <a:spLocks noGrp="1"/>
          </p:cNvSpPr>
          <p:nvPr>
            <p:ph type="sldNum" sz="quarter" idx="10"/>
          </p:nvPr>
        </p:nvSpPr>
        <p:spPr>
          <a:xfrm>
            <a:off x="7772400" y="6356350"/>
            <a:ext cx="457200" cy="365125"/>
          </a:xfrm>
        </p:spPr>
        <p:txBody>
          <a:bodyPr/>
          <a:lstStyle>
            <a:lvl1pPr fontAlgn="base">
              <a:spcBef>
                <a:spcPct val="0"/>
              </a:spcBef>
              <a:spcAft>
                <a:spcPct val="0"/>
              </a:spcAft>
              <a:defRPr>
                <a:solidFill>
                  <a:srgbClr val="4D4D4D"/>
                </a:solidFill>
                <a:latin typeface="Trebuchet MS" pitchFamily="34" charset="0"/>
              </a:defRPr>
            </a:lvl1pPr>
          </a:lstStyle>
          <a:p>
            <a:pPr>
              <a:defRPr/>
            </a:pPr>
            <a:fld id="{6DD01887-6E99-454A-A864-805A1A7BF510}" type="slidenum">
              <a:rPr lang="en-US"/>
              <a:pPr>
                <a:defRPr/>
              </a:pPr>
              <a:t>‹#›</a:t>
            </a:fld>
            <a:endParaRPr lang="en-US"/>
          </a:p>
        </p:txBody>
      </p:sp>
    </p:spTree>
    <p:extLst>
      <p:ext uri="{BB962C8B-B14F-4D97-AF65-F5344CB8AC3E}">
        <p14:creationId xmlns:p14="http://schemas.microsoft.com/office/powerpoint/2010/main" val="206618234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lIns="91422" tIns="45711" rIns="91422" bIns="45711"/>
          <a:lstStyle>
            <a:lvl1pPr fontAlgn="auto">
              <a:spcBef>
                <a:spcPts val="0"/>
              </a:spcBef>
              <a:spcAft>
                <a:spcPts val="0"/>
              </a:spcAft>
              <a:defRPr>
                <a:solidFill>
                  <a:prstClr val="black"/>
                </a:solidFill>
                <a:latin typeface="Calibri"/>
              </a:defRPr>
            </a:lvl1pPr>
          </a:lstStyle>
          <a:p>
            <a:pPr>
              <a:defRPr/>
            </a:pPr>
            <a:fld id="{D16D6FEA-144C-4233-9149-4C7E8D469AD9}" type="datetime1">
              <a:rPr lang="en-US"/>
              <a:pPr>
                <a:defRPr/>
              </a:pPr>
              <a:t>9/29/2015</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lIns="91422" tIns="45711" rIns="91422" bIns="45711"/>
          <a:lstStyle>
            <a:lvl1pPr fontAlgn="auto">
              <a:spcBef>
                <a:spcPts val="0"/>
              </a:spcBef>
              <a:spcAft>
                <a:spcPts val="0"/>
              </a:spcAft>
              <a:defRPr>
                <a:solidFill>
                  <a:prstClr val="black"/>
                </a:solidFill>
                <a:latin typeface="Calibri"/>
              </a:defRPr>
            </a:lvl1pPr>
          </a:lstStyle>
          <a:p>
            <a:pPr>
              <a:defRPr/>
            </a:pPr>
            <a:endParaRPr lang="en-GB"/>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03DBC48D-AA97-43C7-BE69-867FA1DE6D94}" type="slidenum">
              <a:rPr lang="en-GB"/>
              <a:pPr>
                <a:defRPr/>
              </a:pPr>
              <a:t>‹#›</a:t>
            </a:fld>
            <a:endParaRPr lang="en-GB"/>
          </a:p>
        </p:txBody>
      </p:sp>
    </p:spTree>
    <p:extLst>
      <p:ext uri="{BB962C8B-B14F-4D97-AF65-F5344CB8AC3E}">
        <p14:creationId xmlns:p14="http://schemas.microsoft.com/office/powerpoint/2010/main" val="961729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9" name="Picture 1"/>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39"/>
          <p:cNvPicPr>
            <a:picLocks noChangeAspect="1" noChangeArrowheads="1"/>
          </p:cNvPicPr>
          <p:nvPr/>
        </p:nvPicPr>
        <p:blipFill>
          <a:blip r:embed="rId3" cstate="print"/>
          <a:srcRect/>
          <a:stretch>
            <a:fillRect/>
          </a:stretch>
        </p:blipFill>
        <p:spPr bwMode="auto">
          <a:xfrm>
            <a:off x="7435767" y="5850165"/>
            <a:ext cx="968375" cy="914400"/>
          </a:xfrm>
          <a:prstGeom prst="rect">
            <a:avLst/>
          </a:prstGeom>
          <a:noFill/>
          <a:ln w="9525">
            <a:noFill/>
            <a:miter lim="800000"/>
            <a:headEnd/>
            <a:tailEnd/>
          </a:ln>
        </p:spPr>
      </p:pic>
      <p:sp>
        <p:nvSpPr>
          <p:cNvPr id="40965" name="Rectangle 4"/>
          <p:cNvSpPr>
            <a:spLocks noGrp="1" noChangeArrowheads="1"/>
          </p:cNvSpPr>
          <p:nvPr>
            <p:ph type="ctrTitle"/>
          </p:nvPr>
        </p:nvSpPr>
        <p:spPr>
          <a:xfrm>
            <a:off x="685800" y="301628"/>
            <a:ext cx="7772400" cy="1470025"/>
          </a:xfrm>
        </p:spPr>
        <p:txBody>
          <a:bodyPr/>
          <a:lstStyle>
            <a:lvl1pPr algn="r">
              <a:defRPr/>
            </a:lvl1pPr>
          </a:lstStyle>
          <a:p>
            <a:r>
              <a:rPr lang="en-US"/>
              <a:t>Click to edit Master title style</a:t>
            </a:r>
          </a:p>
        </p:txBody>
      </p:sp>
      <p:sp>
        <p:nvSpPr>
          <p:cNvPr id="6" name="Rectangle 5"/>
          <p:cNvSpPr>
            <a:spLocks noGrp="1" noChangeArrowheads="1"/>
          </p:cNvSpPr>
          <p:nvPr>
            <p:ph type="dt" sz="half" idx="10"/>
          </p:nvPr>
        </p:nvSpPr>
        <p:spPr/>
        <p:txBody>
          <a:bodyPr/>
          <a:lstStyle>
            <a:lvl1pPr eaLnBrk="0" hangingPunct="0">
              <a:defRPr>
                <a:solidFill>
                  <a:schemeClr val="tx1"/>
                </a:solidFill>
              </a:defRPr>
            </a:lvl1pPr>
          </a:lstStyle>
          <a:p>
            <a:pPr>
              <a:defRPr/>
            </a:pPr>
            <a:fld id="{8CA083D7-DD03-471F-811F-43B6599BD76A}" type="datetimeFigureOut">
              <a:rPr lang="en-US">
                <a:solidFill>
                  <a:prstClr val="black"/>
                </a:solidFill>
              </a:rPr>
              <a:pPr>
                <a:defRPr/>
              </a:pPr>
              <a:t>9/29/2015</a:t>
            </a:fld>
            <a:endParaRPr lang="en-US">
              <a:solidFill>
                <a:prstClr val="black"/>
              </a:solidFill>
            </a:endParaRPr>
          </a:p>
        </p:txBody>
      </p:sp>
      <p:sp>
        <p:nvSpPr>
          <p:cNvPr id="7" name="Rectangle 6"/>
          <p:cNvSpPr>
            <a:spLocks noGrp="1" noChangeArrowheads="1"/>
          </p:cNvSpPr>
          <p:nvPr>
            <p:ph type="ftr" sz="quarter" idx="11"/>
          </p:nvPr>
        </p:nvSpPr>
        <p:spPr/>
        <p:txBody>
          <a:bodyPr/>
          <a:lstStyle>
            <a:lvl1pPr eaLnBrk="0" hangingPunct="0">
              <a:defRPr>
                <a:solidFill>
                  <a:schemeClr val="tx1"/>
                </a:solidFill>
              </a:defRPr>
            </a:lvl1pPr>
          </a:lstStyle>
          <a:p>
            <a:pPr>
              <a:defRPr/>
            </a:pPr>
            <a:endParaRPr lang="en-US">
              <a:solidFill>
                <a:prstClr val="black"/>
              </a:solidFill>
            </a:endParaRPr>
          </a:p>
        </p:txBody>
      </p:sp>
      <p:sp>
        <p:nvSpPr>
          <p:cNvPr id="8" name="Rectangle 7"/>
          <p:cNvSpPr>
            <a:spLocks noGrp="1" noChangeArrowheads="1"/>
          </p:cNvSpPr>
          <p:nvPr>
            <p:ph type="sldNum" sz="quarter" idx="12"/>
          </p:nvPr>
        </p:nvSpPr>
        <p:spPr/>
        <p:txBody>
          <a:bodyPr/>
          <a:lstStyle>
            <a:lvl1pPr eaLnBrk="0" hangingPunct="0">
              <a:defRPr>
                <a:solidFill>
                  <a:schemeClr val="tx1"/>
                </a:solidFill>
              </a:defRPr>
            </a:lvl1pPr>
          </a:lstStyle>
          <a:p>
            <a:pPr>
              <a:defRPr/>
            </a:pPr>
            <a:fld id="{BA0E93ED-C791-44F9-9747-ECE07A6BD49E}" type="slidenum">
              <a:rPr lang="en-US">
                <a:solidFill>
                  <a:prstClr val="black"/>
                </a:solidFill>
              </a:rPr>
              <a:pPr>
                <a:defRPr/>
              </a:pPr>
              <a:t>‹#›</a:t>
            </a:fld>
            <a:endParaRPr lang="en-US">
              <a:solidFill>
                <a:prstClr val="black"/>
              </a:solidFill>
            </a:endParaRPr>
          </a:p>
        </p:txBody>
      </p:sp>
      <p:pic>
        <p:nvPicPr>
          <p:cNvPr id="10" name="Picture 9" descr="NIH_Logo_Mark_KO.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64953" y="6011333"/>
            <a:ext cx="963065" cy="604534"/>
          </a:xfrm>
          <a:prstGeom prst="rect">
            <a:avLst/>
          </a:prstGeom>
        </p:spPr>
      </p:pic>
      <p:pic>
        <p:nvPicPr>
          <p:cNvPr id="2" name="Picture 1"/>
          <p:cNvPicPr>
            <a:picLocks noChangeAspect="1"/>
          </p:cNvPicPr>
          <p:nvPr userDrawn="1"/>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7584" y="2040352"/>
            <a:ext cx="7467600" cy="4114800"/>
          </a:xfrm>
          <a:prstGeom prst="rect">
            <a:avLst/>
          </a:prstGeom>
        </p:spPr>
      </p:pic>
    </p:spTree>
    <p:extLst>
      <p:ext uri="{BB962C8B-B14F-4D97-AF65-F5344CB8AC3E}">
        <p14:creationId xmlns:p14="http://schemas.microsoft.com/office/powerpoint/2010/main" val="407989872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_Horizonta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lvl1pPr>
              <a:defRPr sz="3600" b="1">
                <a:solidFill>
                  <a:srgbClr val="106379"/>
                </a:solidFill>
                <a:latin typeface="Trebuchet MS" pitchFamily="34"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3200400" y="6324626"/>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pPr/>
              <a:t>‹#›</a:t>
            </a:fld>
            <a:endParaRPr lang="en-US"/>
          </a:p>
        </p:txBody>
      </p:sp>
      <p:sp>
        <p:nvSpPr>
          <p:cNvPr id="9" name="Content Placeholder 8"/>
          <p:cNvSpPr>
            <a:spLocks noGrp="1"/>
          </p:cNvSpPr>
          <p:nvPr>
            <p:ph sz="quarter" idx="13"/>
          </p:nvPr>
        </p:nvSpPr>
        <p:spPr>
          <a:xfrm>
            <a:off x="457200" y="1524000"/>
            <a:ext cx="8229600" cy="457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663737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C0D50540-0C08-4278-A45F-A40131863445}" type="datetimeFigureOut">
              <a:rPr lang="en-US">
                <a:solidFill>
                  <a:prstClr val="black"/>
                </a:solidFill>
              </a:rPr>
              <a:pPr>
                <a:defRPr/>
              </a:pPr>
              <a:t>9/29/2015</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39C19145-A1FF-4E51-908E-05917128143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57729568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414B0588-FE0A-4ED7-9380-BCAE1A2152F1}" type="datetimeFigureOut">
              <a:rPr lang="en-US">
                <a:solidFill>
                  <a:prstClr val="black"/>
                </a:solidFill>
              </a:rPr>
              <a:pPr>
                <a:defRPr/>
              </a:pPr>
              <a:t>9/29/2015</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C4C4AF0-41B0-468C-989C-7C8C7F8FE61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69307419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20815"/>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20815"/>
            <a:ext cx="4038600" cy="47577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fld id="{06A8F636-D492-454F-8569-D9F9B722822E}" type="datetimeFigureOut">
              <a:rPr lang="en-US">
                <a:solidFill>
                  <a:prstClr val="black"/>
                </a:solidFill>
              </a:rPr>
              <a:pPr>
                <a:defRPr/>
              </a:pPr>
              <a:t>9/29/2015</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8F08D269-006E-4F44-88D4-C6D2ABDBC32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51416715"/>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fld id="{81DB6BB3-DE07-4DB8-B4AC-AE57374D03D4}" type="datetimeFigureOut">
              <a:rPr lang="en-US">
                <a:solidFill>
                  <a:prstClr val="black"/>
                </a:solidFill>
              </a:rPr>
              <a:pPr>
                <a:defRPr/>
              </a:pPr>
              <a:t>9/29/2015</a:t>
            </a:fld>
            <a:endParaRPr lang="en-US">
              <a:solidFill>
                <a:prstClr val="black"/>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916DD327-1CF5-4B70-948E-362B98654A3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82109558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fld id="{4E707A0A-FE11-41B2-95E8-AE67D4871EC0}" type="datetimeFigureOut">
              <a:rPr lang="en-US">
                <a:solidFill>
                  <a:prstClr val="black"/>
                </a:solidFill>
              </a:rPr>
              <a:pPr>
                <a:defRPr/>
              </a:pPr>
              <a:t>9/29/2015</a:t>
            </a:fld>
            <a:endParaRPr lang="en-US">
              <a:solidFill>
                <a:prstClr val="black"/>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3AC350F7-0307-4AAB-9980-78FA88D60ED8}"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44172113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693FA309-096C-4A15-8853-D6041EF1F2C0}" type="datetimeFigureOut">
              <a:rPr lang="en-US">
                <a:solidFill>
                  <a:prstClr val="black"/>
                </a:solidFill>
              </a:rPr>
              <a:pPr>
                <a:defRPr/>
              </a:pPr>
              <a:t>9/29/2015</a:t>
            </a:fld>
            <a:endParaRPr lang="en-US">
              <a:solidFill>
                <a:prstClr val="black"/>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90DA7C89-BC19-4667-830E-21C510E94433}"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40450098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13B7CBA0-1AF2-464B-9152-512B381B187D}" type="datetimeFigureOut">
              <a:rPr lang="en-US">
                <a:solidFill>
                  <a:prstClr val="black"/>
                </a:solidFill>
              </a:rPr>
              <a:pPr>
                <a:defRPr/>
              </a:pPr>
              <a:t>9/29/2015</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08C3E25-42E7-4CAE-8AAD-72D4A1472E41}"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2510798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71756203-59C3-4865-9B33-E51ADDA01CB3}" type="datetimeFigureOut">
              <a:rPr lang="en-US">
                <a:solidFill>
                  <a:prstClr val="black"/>
                </a:solidFill>
              </a:rPr>
              <a:pPr>
                <a:defRPr/>
              </a:pPr>
              <a:t>9/29/2015</a:t>
            </a:fld>
            <a:endParaRPr lang="en-US">
              <a:solidFill>
                <a:prstClr val="black"/>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7D1C7FE-E8AF-4D73-8E0C-FB7506C3C3DF}"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19240302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C0F55D3B-A5C0-405D-8DAC-56807B8A4C23}" type="datetimeFigureOut">
              <a:rPr lang="en-US">
                <a:solidFill>
                  <a:prstClr val="black"/>
                </a:solidFill>
              </a:rPr>
              <a:pPr>
                <a:defRPr/>
              </a:pPr>
              <a:t>9/29/2015</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BCB8300-BEE9-49EF-A1B6-AF3E33B6DB19}"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67313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2400"/>
            <a:ext cx="2057400" cy="60261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2400"/>
            <a:ext cx="6019800" cy="60261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99049305-EAF3-47F7-947F-27D962776D54}" type="datetimeFigureOut">
              <a:rPr lang="en-US">
                <a:solidFill>
                  <a:prstClr val="black"/>
                </a:solidFill>
              </a:rPr>
              <a:pPr>
                <a:defRPr/>
              </a:pPr>
              <a:t>9/29/2015</a:t>
            </a:fld>
            <a:endParaRPr lang="en-US">
              <a:solidFill>
                <a:prstClr val="black"/>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prstClr val="black"/>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916A2D37-C68C-4FE1-BF1A-3195CF6F0AD7}" type="slidenum">
              <a:rPr lang="en-US">
                <a:solidFill>
                  <a:prstClr val="black"/>
                </a:solidFill>
              </a:rPr>
              <a:pPr>
                <a:defRPr/>
              </a:pPr>
              <a:t>‹#›</a:t>
            </a:fld>
            <a:endParaRPr lang="en-US">
              <a:solidFill>
                <a:prstClr val="black"/>
              </a:solidFill>
            </a:endParaRPr>
          </a:p>
        </p:txBody>
      </p:sp>
    </p:spTree>
    <p:extLst>
      <p:ext uri="{BB962C8B-B14F-4D97-AF65-F5344CB8AC3E}">
        <p14:creationId xmlns:p14="http://schemas.microsoft.com/office/powerpoint/2010/main" val="2840369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_Vertica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7467600" cy="1143000"/>
          </a:xfrm>
        </p:spPr>
        <p:txBody>
          <a:bodyPr>
            <a:normAutofit/>
          </a:bodyPr>
          <a:lstStyle>
            <a:lvl1pPr>
              <a:defRPr sz="3600" b="1">
                <a:solidFill>
                  <a:srgbClr val="106379"/>
                </a:solidFill>
                <a:latin typeface="Trebuchet MS" pitchFamily="34"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153400" y="6324626"/>
            <a:ext cx="533400" cy="365125"/>
          </a:xfrm>
        </p:spPr>
        <p:txBody>
          <a:bodyPr/>
          <a:lstStyle>
            <a:lvl1pPr algn="r">
              <a:defRPr>
                <a:solidFill>
                  <a:srgbClr val="4D4D4D"/>
                </a:solidFill>
                <a:latin typeface="Trebuchet MS" pitchFamily="34" charset="0"/>
              </a:defRPr>
            </a:lvl1pPr>
          </a:lstStyle>
          <a:p>
            <a:fld id="{4C1A5566-1473-4D00-B97C-F753F50033F8}" type="slidenum">
              <a:rPr lang="en-US" smtClean="0"/>
              <a:pPr/>
              <a:t>‹#›</a:t>
            </a:fld>
            <a:endParaRPr lang="en-US"/>
          </a:p>
        </p:txBody>
      </p:sp>
      <p:sp>
        <p:nvSpPr>
          <p:cNvPr id="4" name="Content Placeholder 3"/>
          <p:cNvSpPr>
            <a:spLocks noGrp="1"/>
          </p:cNvSpPr>
          <p:nvPr>
            <p:ph sz="quarter" idx="13"/>
          </p:nvPr>
        </p:nvSpPr>
        <p:spPr>
          <a:xfrm>
            <a:off x="1219200" y="1524000"/>
            <a:ext cx="74676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45290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838201"/>
            <a:ext cx="7162800" cy="2133600"/>
          </a:xfrm>
        </p:spPr>
        <p:txBody>
          <a:bodyPr anchor="b">
            <a:normAutofit/>
          </a:bodyPr>
          <a:lstStyle>
            <a:lvl1pPr algn="l">
              <a:defRPr sz="3600">
                <a:solidFill>
                  <a:schemeClr val="bg1"/>
                </a:solidFill>
                <a:latin typeface="Trebuchet MS"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352800"/>
            <a:ext cx="7162800" cy="1371600"/>
          </a:xfrm>
        </p:spPr>
        <p:txBody>
          <a:bodyPr>
            <a:normAutofit/>
          </a:bodyPr>
          <a:lstStyle>
            <a:lvl1pPr marL="0" indent="0" algn="r">
              <a:buNone/>
              <a:defRPr sz="2000" b="1" cap="all" baseline="0">
                <a:solidFill>
                  <a:schemeClr val="bg1"/>
                </a:solidFill>
                <a:latin typeface="Trebuchet M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9674527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_Horizonta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lvl1pPr>
              <a:defRPr sz="3600" b="1">
                <a:solidFill>
                  <a:srgbClr val="106379"/>
                </a:solidFill>
                <a:latin typeface="Trebuchet MS" pitchFamily="34"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3200400" y="6324626"/>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
        <p:nvSpPr>
          <p:cNvPr id="9" name="Content Placeholder 8"/>
          <p:cNvSpPr>
            <a:spLocks noGrp="1"/>
          </p:cNvSpPr>
          <p:nvPr>
            <p:ph sz="quarter" idx="13"/>
          </p:nvPr>
        </p:nvSpPr>
        <p:spPr>
          <a:xfrm>
            <a:off x="457200" y="1524000"/>
            <a:ext cx="8229600" cy="457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322034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_Vertica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7467600" cy="1143000"/>
          </a:xfrm>
        </p:spPr>
        <p:txBody>
          <a:bodyPr>
            <a:normAutofit/>
          </a:bodyPr>
          <a:lstStyle>
            <a:lvl1pPr>
              <a:defRPr sz="3600" b="1">
                <a:solidFill>
                  <a:srgbClr val="106379"/>
                </a:solidFill>
                <a:latin typeface="Trebuchet MS" pitchFamily="34"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153400" y="6324626"/>
            <a:ext cx="533400" cy="365125"/>
          </a:xfrm>
        </p:spPr>
        <p:txBody>
          <a:bodyPr/>
          <a:lstStyle>
            <a:lvl1pPr algn="r">
              <a:defRPr>
                <a:solidFill>
                  <a:srgbClr val="4D4D4D"/>
                </a:solidFill>
                <a:latin typeface="Trebuchet MS" pitchFamily="34" charset="0"/>
              </a:defRPr>
            </a:lvl1pPr>
          </a:lstStyle>
          <a:p>
            <a:fld id="{4C1A5566-1473-4D00-B97C-F753F50033F8}" type="slidenum">
              <a:rPr lang="en-US" smtClean="0"/>
              <a:pPr/>
              <a:t>‹#›</a:t>
            </a:fld>
            <a:endParaRPr lang="en-US"/>
          </a:p>
        </p:txBody>
      </p:sp>
      <p:sp>
        <p:nvSpPr>
          <p:cNvPr id="4" name="Content Placeholder 3"/>
          <p:cNvSpPr>
            <a:spLocks noGrp="1"/>
          </p:cNvSpPr>
          <p:nvPr>
            <p:ph sz="quarter" idx="13"/>
          </p:nvPr>
        </p:nvSpPr>
        <p:spPr>
          <a:xfrm>
            <a:off x="1219200" y="1524000"/>
            <a:ext cx="74676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144430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1066802"/>
            <a:ext cx="7086600" cy="1895475"/>
          </a:xfrm>
        </p:spPr>
        <p:txBody>
          <a:bodyPr anchor="b">
            <a:normAutofit/>
          </a:bodyPr>
          <a:lstStyle>
            <a:lvl1pPr algn="l">
              <a:defRPr sz="2800" b="1" cap="all" baseline="0">
                <a:solidFill>
                  <a:schemeClr val="bg1"/>
                </a:solidFill>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3581400" y="6248426"/>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4799490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4000"/>
            <a:ext cx="4038600" cy="4525963"/>
          </a:xfrm>
        </p:spPr>
        <p:txBody>
          <a:bodyPr>
            <a:normAutofit/>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24000"/>
            <a:ext cx="4038600" cy="4525963"/>
          </a:xfrm>
        </p:spPr>
        <p:txBody>
          <a:bodyPr>
            <a:normAutofit/>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a:xfrm>
            <a:off x="3429000" y="6324626"/>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8360279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solidFill>
            <a:srgbClr val="642F6C"/>
          </a:solidFill>
        </p:spPr>
        <p:txBody>
          <a:bodyPr anchor="ctr">
            <a:normAutofit/>
          </a:bodyPr>
          <a:lstStyle>
            <a:lvl1pPr marL="0" indent="0" algn="ctr">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82"/>
            <a:ext cx="4040188"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38" y="1535113"/>
            <a:ext cx="4041775" cy="639762"/>
          </a:xfrm>
          <a:solidFill>
            <a:srgbClr val="642F6C"/>
          </a:solidFill>
        </p:spPr>
        <p:txBody>
          <a:bodyPr anchor="ctr">
            <a:normAutofit/>
          </a:bodyPr>
          <a:lstStyle>
            <a:lvl1pPr marL="0" indent="0" algn="ctr">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38" y="2174882"/>
            <a:ext cx="4041775"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a:xfrm>
            <a:off x="3429000" y="6324626"/>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2641565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8153400" y="6356376"/>
            <a:ext cx="5334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4463217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153400" y="6356376"/>
            <a:ext cx="5334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34842509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919662"/>
            <a:ext cx="6437312" cy="566738"/>
          </a:xfrm>
        </p:spPr>
        <p:txBody>
          <a:bodyPr anchor="b">
            <a:normAutofit/>
          </a:bodyPr>
          <a:lstStyle>
            <a:lvl1pPr algn="l">
              <a:defRPr sz="1800" b="1">
                <a:solidFill>
                  <a:srgbClr val="642F6C"/>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52600" y="304826"/>
            <a:ext cx="6477000" cy="45688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519738"/>
            <a:ext cx="6437312" cy="804862"/>
          </a:xfrm>
        </p:spPr>
        <p:txBody>
          <a:bodyPr/>
          <a:lstStyle>
            <a:lvl1pPr marL="0" indent="0">
              <a:buNone/>
              <a:defRPr sz="1400">
                <a:solidFill>
                  <a:srgbClr val="642F6C"/>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a:xfrm>
            <a:off x="7772400" y="6356376"/>
            <a:ext cx="4572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37958581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838201"/>
            <a:ext cx="7162800" cy="2133600"/>
          </a:xfrm>
        </p:spPr>
        <p:txBody>
          <a:bodyPr anchor="b">
            <a:normAutofit/>
          </a:bodyPr>
          <a:lstStyle>
            <a:lvl1pPr algn="l">
              <a:defRPr sz="3600">
                <a:solidFill>
                  <a:schemeClr val="bg1"/>
                </a:solidFill>
                <a:latin typeface="Trebuchet MS"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2971800"/>
            <a:ext cx="7162800" cy="1752600"/>
          </a:xfrm>
        </p:spPr>
        <p:txBody>
          <a:bodyPr>
            <a:normAutofit/>
          </a:bodyPr>
          <a:lstStyle>
            <a:lvl1pPr marL="0" indent="0" algn="l">
              <a:buNone/>
              <a:defRPr sz="2000" b="1" cap="all" baseline="0">
                <a:solidFill>
                  <a:schemeClr val="bg1"/>
                </a:solidFill>
                <a:latin typeface="Trebuchet MS" pitchFamily="34" charset="0"/>
              </a:defRPr>
            </a:lvl1pPr>
            <a:lvl2pPr marL="457154"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6" indent="0" algn="ctr">
              <a:buNone/>
              <a:defRPr>
                <a:solidFill>
                  <a:schemeClr val="tx1">
                    <a:tint val="75000"/>
                  </a:schemeClr>
                </a:solidFill>
              </a:defRPr>
            </a:lvl6pPr>
            <a:lvl7pPr marL="2742920" indent="0" algn="ctr">
              <a:buNone/>
              <a:defRPr>
                <a:solidFill>
                  <a:schemeClr val="tx1">
                    <a:tint val="75000"/>
                  </a:schemeClr>
                </a:solidFill>
              </a:defRPr>
            </a:lvl7pPr>
            <a:lvl8pPr marL="3200072" indent="0" algn="ctr">
              <a:buNone/>
              <a:defRPr>
                <a:solidFill>
                  <a:schemeClr val="tx1">
                    <a:tint val="75000"/>
                  </a:schemeClr>
                </a:solidFill>
              </a:defRPr>
            </a:lvl8pPr>
            <a:lvl9pPr marL="3657226"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591771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1066802"/>
            <a:ext cx="7086600" cy="1895475"/>
          </a:xfrm>
        </p:spPr>
        <p:txBody>
          <a:bodyPr anchor="b">
            <a:normAutofit/>
          </a:bodyPr>
          <a:lstStyle>
            <a:lvl1pPr algn="l">
              <a:defRPr sz="2800" b="1" cap="all" baseline="0">
                <a:solidFill>
                  <a:schemeClr val="bg1"/>
                </a:solidFill>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3581400" y="6248426"/>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26872269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_Horizonta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lvl1pPr>
              <a:defRPr sz="3600" b="1">
                <a:solidFill>
                  <a:srgbClr val="106379"/>
                </a:solidFill>
                <a:latin typeface="Trebuchet MS" pitchFamily="34"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3200400" y="6324628"/>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dirty="0">
              <a:solidFill>
                <a:prstClr val="white"/>
              </a:solidFill>
            </a:endParaRPr>
          </a:p>
        </p:txBody>
      </p:sp>
      <p:sp>
        <p:nvSpPr>
          <p:cNvPr id="9" name="Content Placeholder 8"/>
          <p:cNvSpPr>
            <a:spLocks noGrp="1"/>
          </p:cNvSpPr>
          <p:nvPr>
            <p:ph sz="quarter" idx="13"/>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25152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_Vertica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7467600" cy="1143000"/>
          </a:xfrm>
        </p:spPr>
        <p:txBody>
          <a:bodyPr>
            <a:normAutofit/>
          </a:bodyPr>
          <a:lstStyle>
            <a:lvl1pPr>
              <a:defRPr sz="3600" b="1">
                <a:solidFill>
                  <a:srgbClr val="106379"/>
                </a:solidFill>
                <a:latin typeface="Trebuchet MS" pitchFamily="34"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153400" y="6324628"/>
            <a:ext cx="533400" cy="365125"/>
          </a:xfrm>
        </p:spPr>
        <p:txBody>
          <a:bodyPr/>
          <a:lstStyle>
            <a:lvl1pPr algn="r">
              <a:defRPr>
                <a:solidFill>
                  <a:srgbClr val="4D4D4D"/>
                </a:solidFill>
                <a:latin typeface="Trebuchet MS" pitchFamily="34" charset="0"/>
              </a:defRPr>
            </a:lvl1pPr>
          </a:lstStyle>
          <a:p>
            <a:fld id="{4C1A5566-1473-4D00-B97C-F753F50033F8}" type="slidenum">
              <a:rPr lang="en-US" smtClean="0"/>
              <a:pPr/>
              <a:t>‹#›</a:t>
            </a:fld>
            <a:endParaRPr lang="en-US"/>
          </a:p>
        </p:txBody>
      </p:sp>
      <p:sp>
        <p:nvSpPr>
          <p:cNvPr id="4" name="Content Placeholder 3"/>
          <p:cNvSpPr>
            <a:spLocks noGrp="1"/>
          </p:cNvSpPr>
          <p:nvPr>
            <p:ph sz="quarter" idx="13"/>
          </p:nvPr>
        </p:nvSpPr>
        <p:spPr>
          <a:xfrm>
            <a:off x="1219200" y="1524000"/>
            <a:ext cx="74676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49434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1066802"/>
            <a:ext cx="7086600" cy="1895475"/>
          </a:xfrm>
        </p:spPr>
        <p:txBody>
          <a:bodyPr anchor="b">
            <a:normAutofit/>
          </a:bodyPr>
          <a:lstStyle>
            <a:lvl1pPr algn="l">
              <a:defRPr sz="2800" b="1" cap="all" baseline="0">
                <a:solidFill>
                  <a:schemeClr val="bg1"/>
                </a:solidFill>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3581400" y="6248428"/>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5752397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4009"/>
            <a:ext cx="4038600" cy="4525963"/>
          </a:xfrm>
        </p:spPr>
        <p:txBody>
          <a:bodyPr>
            <a:normAutofit/>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24009"/>
            <a:ext cx="4038600" cy="4525963"/>
          </a:xfrm>
        </p:spPr>
        <p:txBody>
          <a:bodyPr>
            <a:normAutofit/>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a:xfrm>
            <a:off x="3429000" y="6324628"/>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3121134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solidFill>
            <a:srgbClr val="642F6C"/>
          </a:solidFill>
        </p:spPr>
        <p:txBody>
          <a:bodyPr anchor="ctr">
            <a:normAutofit/>
          </a:bodyPr>
          <a:lstStyle>
            <a:lvl1pPr marL="0" indent="0" algn="ctr">
              <a:buNone/>
              <a:defRPr sz="2000" b="0">
                <a:solidFill>
                  <a:schemeClr val="bg1"/>
                </a:solidFill>
              </a:defRPr>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82"/>
            <a:ext cx="4040188" cy="3921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9" y="1535113"/>
            <a:ext cx="4041775" cy="639762"/>
          </a:xfrm>
          <a:solidFill>
            <a:srgbClr val="642F6C"/>
          </a:solidFill>
        </p:spPr>
        <p:txBody>
          <a:bodyPr anchor="ctr">
            <a:normAutofit/>
          </a:bodyPr>
          <a:lstStyle>
            <a:lvl1pPr marL="0" indent="0" algn="ctr">
              <a:buNone/>
              <a:defRPr sz="2000" b="0">
                <a:solidFill>
                  <a:schemeClr val="bg1"/>
                </a:solidFill>
              </a:defRPr>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39" y="2174882"/>
            <a:ext cx="4041775" cy="3921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a:xfrm>
            <a:off x="3429000" y="6324628"/>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3920702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8153400" y="6356378"/>
            <a:ext cx="5334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33108346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153400" y="6356378"/>
            <a:ext cx="5334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33454303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919662"/>
            <a:ext cx="6437312" cy="566738"/>
          </a:xfrm>
        </p:spPr>
        <p:txBody>
          <a:bodyPr anchor="b">
            <a:normAutofit/>
          </a:bodyPr>
          <a:lstStyle>
            <a:lvl1pPr algn="l">
              <a:defRPr sz="1800" b="1">
                <a:solidFill>
                  <a:srgbClr val="642F6C"/>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52600" y="304826"/>
            <a:ext cx="6477000" cy="4568825"/>
          </a:xfrm>
        </p:spPr>
        <p:txBody>
          <a:bodyPr/>
          <a:lstStyle>
            <a:lvl1pPr marL="0" indent="0">
              <a:buNone/>
              <a:defRPr sz="3200"/>
            </a:lvl1pPr>
            <a:lvl2pPr marL="457154" indent="0">
              <a:buNone/>
              <a:defRPr sz="2800"/>
            </a:lvl2pPr>
            <a:lvl3pPr marL="914306" indent="0">
              <a:buNone/>
              <a:defRPr sz="2400"/>
            </a:lvl3pPr>
            <a:lvl4pPr marL="1371460" indent="0">
              <a:buNone/>
              <a:defRPr sz="2000"/>
            </a:lvl4pPr>
            <a:lvl5pPr marL="1828613" indent="0">
              <a:buNone/>
              <a:defRPr sz="2000"/>
            </a:lvl5pPr>
            <a:lvl6pPr marL="2285766" indent="0">
              <a:buNone/>
              <a:defRPr sz="2000"/>
            </a:lvl6pPr>
            <a:lvl7pPr marL="2742920" indent="0">
              <a:buNone/>
              <a:defRPr sz="2000"/>
            </a:lvl7pPr>
            <a:lvl8pPr marL="3200072" indent="0">
              <a:buNone/>
              <a:defRPr sz="2000"/>
            </a:lvl8pPr>
            <a:lvl9pPr marL="3657226" indent="0">
              <a:buNone/>
              <a:defRPr sz="2000"/>
            </a:lvl9pPr>
          </a:lstStyle>
          <a:p>
            <a:endParaRPr lang="en-US"/>
          </a:p>
        </p:txBody>
      </p:sp>
      <p:sp>
        <p:nvSpPr>
          <p:cNvPr id="4" name="Text Placeholder 3"/>
          <p:cNvSpPr>
            <a:spLocks noGrp="1"/>
          </p:cNvSpPr>
          <p:nvPr>
            <p:ph type="body" sz="half" idx="2"/>
          </p:nvPr>
        </p:nvSpPr>
        <p:spPr>
          <a:xfrm>
            <a:off x="1792288" y="5519738"/>
            <a:ext cx="6437312" cy="804862"/>
          </a:xfrm>
        </p:spPr>
        <p:txBody>
          <a:bodyPr/>
          <a:lstStyle>
            <a:lvl1pPr marL="0" indent="0">
              <a:buNone/>
              <a:defRPr sz="1400">
                <a:solidFill>
                  <a:srgbClr val="642F6C"/>
                </a:solidFill>
              </a:defRPr>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a:xfrm>
            <a:off x="7772400" y="6356378"/>
            <a:ext cx="4572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31403786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15456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838201"/>
            <a:ext cx="7162800" cy="2133600"/>
          </a:xfrm>
        </p:spPr>
        <p:txBody>
          <a:bodyPr anchor="b">
            <a:normAutofit/>
          </a:bodyPr>
          <a:lstStyle>
            <a:lvl1pPr algn="l">
              <a:defRPr sz="3600">
                <a:solidFill>
                  <a:schemeClr val="bg1"/>
                </a:solidFill>
                <a:latin typeface="Trebuchet MS"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352800"/>
            <a:ext cx="7162800" cy="1371600"/>
          </a:xfrm>
        </p:spPr>
        <p:txBody>
          <a:bodyPr>
            <a:normAutofit/>
          </a:bodyPr>
          <a:lstStyle>
            <a:lvl1pPr marL="0" indent="0" algn="r">
              <a:buNone/>
              <a:defRPr sz="2000" b="1" cap="all" baseline="0">
                <a:solidFill>
                  <a:schemeClr val="bg1"/>
                </a:solidFill>
                <a:latin typeface="Trebuchet M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490797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4000"/>
            <a:ext cx="4038600" cy="4525963"/>
          </a:xfrm>
        </p:spPr>
        <p:txBody>
          <a:bodyPr>
            <a:normAutofit/>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24000"/>
            <a:ext cx="4038600" cy="4525963"/>
          </a:xfrm>
        </p:spPr>
        <p:txBody>
          <a:bodyPr>
            <a:normAutofit/>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a:xfrm>
            <a:off x="3429000" y="6324626"/>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26900741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_Horizonta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lvl1pPr>
              <a:defRPr sz="3600" b="1">
                <a:solidFill>
                  <a:srgbClr val="106379"/>
                </a:solidFill>
                <a:latin typeface="Trebuchet MS" pitchFamily="34"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3200400" y="6324626"/>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
        <p:nvSpPr>
          <p:cNvPr id="9" name="Content Placeholder 8"/>
          <p:cNvSpPr>
            <a:spLocks noGrp="1"/>
          </p:cNvSpPr>
          <p:nvPr>
            <p:ph sz="quarter" idx="13"/>
          </p:nvPr>
        </p:nvSpPr>
        <p:spPr>
          <a:xfrm>
            <a:off x="457200" y="1524000"/>
            <a:ext cx="8229600" cy="457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394066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_Vertica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7467600" cy="1143000"/>
          </a:xfrm>
        </p:spPr>
        <p:txBody>
          <a:bodyPr>
            <a:normAutofit/>
          </a:bodyPr>
          <a:lstStyle>
            <a:lvl1pPr>
              <a:defRPr sz="3600" b="1">
                <a:solidFill>
                  <a:srgbClr val="106379"/>
                </a:solidFill>
                <a:latin typeface="Trebuchet MS" pitchFamily="34"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153400" y="6324626"/>
            <a:ext cx="533400" cy="365125"/>
          </a:xfrm>
        </p:spPr>
        <p:txBody>
          <a:bodyPr/>
          <a:lstStyle>
            <a:lvl1pPr algn="r">
              <a:defRPr>
                <a:solidFill>
                  <a:srgbClr val="4D4D4D"/>
                </a:solidFill>
                <a:latin typeface="Trebuchet MS" pitchFamily="34" charset="0"/>
              </a:defRPr>
            </a:lvl1pPr>
          </a:lstStyle>
          <a:p>
            <a:fld id="{4C1A5566-1473-4D00-B97C-F753F50033F8}" type="slidenum">
              <a:rPr lang="en-US" smtClean="0"/>
              <a:pPr/>
              <a:t>‹#›</a:t>
            </a:fld>
            <a:endParaRPr lang="en-US"/>
          </a:p>
        </p:txBody>
      </p:sp>
      <p:sp>
        <p:nvSpPr>
          <p:cNvPr id="4" name="Content Placeholder 3"/>
          <p:cNvSpPr>
            <a:spLocks noGrp="1"/>
          </p:cNvSpPr>
          <p:nvPr>
            <p:ph sz="quarter" idx="13"/>
          </p:nvPr>
        </p:nvSpPr>
        <p:spPr>
          <a:xfrm>
            <a:off x="1219200" y="1524000"/>
            <a:ext cx="74676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87141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1066802"/>
            <a:ext cx="7086600" cy="1895475"/>
          </a:xfrm>
        </p:spPr>
        <p:txBody>
          <a:bodyPr anchor="b">
            <a:normAutofit/>
          </a:bodyPr>
          <a:lstStyle>
            <a:lvl1pPr algn="l">
              <a:defRPr sz="2800" b="1" cap="all" baseline="0">
                <a:solidFill>
                  <a:schemeClr val="bg1"/>
                </a:solidFill>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3581400" y="6248426"/>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8554654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4000"/>
            <a:ext cx="4038600" cy="4525963"/>
          </a:xfrm>
        </p:spPr>
        <p:txBody>
          <a:bodyPr>
            <a:normAutofit/>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24000"/>
            <a:ext cx="4038600" cy="4525963"/>
          </a:xfrm>
        </p:spPr>
        <p:txBody>
          <a:bodyPr>
            <a:normAutofit/>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a:xfrm>
            <a:off x="3429000" y="6324626"/>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3835161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solidFill>
            <a:srgbClr val="642F6C"/>
          </a:solidFill>
        </p:spPr>
        <p:txBody>
          <a:bodyPr anchor="ctr">
            <a:normAutofit/>
          </a:bodyPr>
          <a:lstStyle>
            <a:lvl1pPr marL="0" indent="0" algn="ctr">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82"/>
            <a:ext cx="4040188"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38" y="1535113"/>
            <a:ext cx="4041775" cy="639762"/>
          </a:xfrm>
          <a:solidFill>
            <a:srgbClr val="642F6C"/>
          </a:solidFill>
        </p:spPr>
        <p:txBody>
          <a:bodyPr anchor="ctr">
            <a:normAutofit/>
          </a:bodyPr>
          <a:lstStyle>
            <a:lvl1pPr marL="0" indent="0" algn="ctr">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38" y="2174882"/>
            <a:ext cx="4041775"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a:xfrm>
            <a:off x="3429000" y="6324626"/>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5141796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8153400" y="6356376"/>
            <a:ext cx="5334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32034636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153400" y="6356376"/>
            <a:ext cx="5334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17039463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919662"/>
            <a:ext cx="6437312" cy="566738"/>
          </a:xfrm>
        </p:spPr>
        <p:txBody>
          <a:bodyPr anchor="b">
            <a:normAutofit/>
          </a:bodyPr>
          <a:lstStyle>
            <a:lvl1pPr algn="l">
              <a:defRPr sz="1800" b="1">
                <a:solidFill>
                  <a:srgbClr val="642F6C"/>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52600" y="304826"/>
            <a:ext cx="6477000" cy="45688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519738"/>
            <a:ext cx="6437312" cy="804862"/>
          </a:xfrm>
        </p:spPr>
        <p:txBody>
          <a:bodyPr/>
          <a:lstStyle>
            <a:lvl1pPr marL="0" indent="0">
              <a:buNone/>
              <a:defRPr sz="1400">
                <a:solidFill>
                  <a:srgbClr val="642F6C"/>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a:xfrm>
            <a:off x="7772400" y="6356376"/>
            <a:ext cx="4572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36453906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838201"/>
            <a:ext cx="7162800" cy="2133600"/>
          </a:xfrm>
        </p:spPr>
        <p:txBody>
          <a:bodyPr anchor="b">
            <a:normAutofit/>
          </a:bodyPr>
          <a:lstStyle>
            <a:lvl1pPr algn="l">
              <a:defRPr sz="3600">
                <a:solidFill>
                  <a:schemeClr val="bg1"/>
                </a:solidFill>
                <a:latin typeface="Trebuchet MS"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2971800"/>
            <a:ext cx="7162800" cy="1752600"/>
          </a:xfrm>
        </p:spPr>
        <p:txBody>
          <a:bodyPr>
            <a:normAutofit/>
          </a:bodyPr>
          <a:lstStyle>
            <a:lvl1pPr marL="0" indent="0" algn="l">
              <a:buNone/>
              <a:defRPr sz="2000" b="1" cap="all" baseline="0">
                <a:solidFill>
                  <a:schemeClr val="bg1"/>
                </a:solidFill>
                <a:latin typeface="Trebuchet MS" pitchFamily="34" charset="0"/>
              </a:defRPr>
            </a:lvl1pPr>
            <a:lvl2pPr marL="457154" indent="0" algn="ctr">
              <a:buNone/>
              <a:defRPr>
                <a:solidFill>
                  <a:schemeClr val="tx1">
                    <a:tint val="75000"/>
                  </a:schemeClr>
                </a:solidFill>
              </a:defRPr>
            </a:lvl2pPr>
            <a:lvl3pPr marL="914306" indent="0" algn="ctr">
              <a:buNone/>
              <a:defRPr>
                <a:solidFill>
                  <a:schemeClr val="tx1">
                    <a:tint val="75000"/>
                  </a:schemeClr>
                </a:solidFill>
              </a:defRPr>
            </a:lvl3pPr>
            <a:lvl4pPr marL="1371460" indent="0" algn="ctr">
              <a:buNone/>
              <a:defRPr>
                <a:solidFill>
                  <a:schemeClr val="tx1">
                    <a:tint val="75000"/>
                  </a:schemeClr>
                </a:solidFill>
              </a:defRPr>
            </a:lvl4pPr>
            <a:lvl5pPr marL="1828613" indent="0" algn="ctr">
              <a:buNone/>
              <a:defRPr>
                <a:solidFill>
                  <a:schemeClr val="tx1">
                    <a:tint val="75000"/>
                  </a:schemeClr>
                </a:solidFill>
              </a:defRPr>
            </a:lvl5pPr>
            <a:lvl6pPr marL="2285766" indent="0" algn="ctr">
              <a:buNone/>
              <a:defRPr>
                <a:solidFill>
                  <a:schemeClr val="tx1">
                    <a:tint val="75000"/>
                  </a:schemeClr>
                </a:solidFill>
              </a:defRPr>
            </a:lvl6pPr>
            <a:lvl7pPr marL="2742920" indent="0" algn="ctr">
              <a:buNone/>
              <a:defRPr>
                <a:solidFill>
                  <a:schemeClr val="tx1">
                    <a:tint val="75000"/>
                  </a:schemeClr>
                </a:solidFill>
              </a:defRPr>
            </a:lvl7pPr>
            <a:lvl8pPr marL="3200072" indent="0" algn="ctr">
              <a:buNone/>
              <a:defRPr>
                <a:solidFill>
                  <a:schemeClr val="tx1">
                    <a:tint val="75000"/>
                  </a:schemeClr>
                </a:solidFill>
              </a:defRPr>
            </a:lvl8pPr>
            <a:lvl9pPr marL="3657226"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7746378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_Horizonta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lvl1pPr>
              <a:defRPr sz="3600" b="1">
                <a:solidFill>
                  <a:srgbClr val="106379"/>
                </a:solidFill>
                <a:latin typeface="Trebuchet MS" pitchFamily="34"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3200400" y="6324628"/>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
        <p:nvSpPr>
          <p:cNvPr id="9" name="Content Placeholder 8"/>
          <p:cNvSpPr>
            <a:spLocks noGrp="1"/>
          </p:cNvSpPr>
          <p:nvPr>
            <p:ph sz="quarter" idx="13"/>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3632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solidFill>
            <a:srgbClr val="642F6C"/>
          </a:solidFill>
        </p:spPr>
        <p:txBody>
          <a:bodyPr anchor="ctr">
            <a:normAutofit/>
          </a:bodyPr>
          <a:lstStyle>
            <a:lvl1pPr marL="0" indent="0" algn="ctr">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82"/>
            <a:ext cx="4040188"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38" y="1535113"/>
            <a:ext cx="4041775" cy="639762"/>
          </a:xfrm>
          <a:solidFill>
            <a:srgbClr val="642F6C"/>
          </a:solidFill>
        </p:spPr>
        <p:txBody>
          <a:bodyPr anchor="ctr">
            <a:normAutofit/>
          </a:bodyPr>
          <a:lstStyle>
            <a:lvl1pPr marL="0" indent="0" algn="ctr">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38" y="2174882"/>
            <a:ext cx="4041775"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a:xfrm>
            <a:off x="3429000" y="6324626"/>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2372337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_Vertica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7467600" cy="1143000"/>
          </a:xfrm>
        </p:spPr>
        <p:txBody>
          <a:bodyPr>
            <a:normAutofit/>
          </a:bodyPr>
          <a:lstStyle>
            <a:lvl1pPr>
              <a:defRPr sz="3600" b="1">
                <a:solidFill>
                  <a:srgbClr val="106379"/>
                </a:solidFill>
                <a:latin typeface="Trebuchet MS" pitchFamily="34"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153400" y="6324628"/>
            <a:ext cx="533400" cy="365125"/>
          </a:xfrm>
        </p:spPr>
        <p:txBody>
          <a:bodyPr/>
          <a:lstStyle>
            <a:lvl1pPr algn="r">
              <a:defRPr>
                <a:solidFill>
                  <a:srgbClr val="4D4D4D"/>
                </a:solidFill>
                <a:latin typeface="Trebuchet MS" pitchFamily="34" charset="0"/>
              </a:defRPr>
            </a:lvl1pPr>
          </a:lstStyle>
          <a:p>
            <a:fld id="{4C1A5566-1473-4D00-B97C-F753F50033F8}" type="slidenum">
              <a:rPr lang="en-US" smtClean="0"/>
              <a:pPr/>
              <a:t>‹#›</a:t>
            </a:fld>
            <a:endParaRPr lang="en-US"/>
          </a:p>
        </p:txBody>
      </p:sp>
      <p:sp>
        <p:nvSpPr>
          <p:cNvPr id="4" name="Content Placeholder 3"/>
          <p:cNvSpPr>
            <a:spLocks noGrp="1"/>
          </p:cNvSpPr>
          <p:nvPr>
            <p:ph sz="quarter" idx="13"/>
          </p:nvPr>
        </p:nvSpPr>
        <p:spPr>
          <a:xfrm>
            <a:off x="1219200" y="1524000"/>
            <a:ext cx="74676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485802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1066802"/>
            <a:ext cx="7086600" cy="1895475"/>
          </a:xfrm>
        </p:spPr>
        <p:txBody>
          <a:bodyPr anchor="b">
            <a:normAutofit/>
          </a:bodyPr>
          <a:lstStyle>
            <a:lvl1pPr algn="l">
              <a:defRPr sz="2800" b="1" cap="all" baseline="0">
                <a:solidFill>
                  <a:schemeClr val="bg1"/>
                </a:solidFill>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3581400" y="6248428"/>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1396740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4009"/>
            <a:ext cx="4038600" cy="4525963"/>
          </a:xfrm>
        </p:spPr>
        <p:txBody>
          <a:bodyPr>
            <a:normAutofit/>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24009"/>
            <a:ext cx="4038600" cy="4525963"/>
          </a:xfrm>
        </p:spPr>
        <p:txBody>
          <a:bodyPr>
            <a:normAutofit/>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a:xfrm>
            <a:off x="3429000" y="6324628"/>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2020245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solidFill>
            <a:srgbClr val="642F6C"/>
          </a:solidFill>
        </p:spPr>
        <p:txBody>
          <a:bodyPr anchor="ctr">
            <a:normAutofit/>
          </a:bodyPr>
          <a:lstStyle>
            <a:lvl1pPr marL="0" indent="0" algn="ctr">
              <a:buNone/>
              <a:defRPr sz="2000" b="0">
                <a:solidFill>
                  <a:schemeClr val="bg1"/>
                </a:solidFill>
              </a:defRPr>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82"/>
            <a:ext cx="4040188" cy="3921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9" y="1535113"/>
            <a:ext cx="4041775" cy="639762"/>
          </a:xfrm>
          <a:solidFill>
            <a:srgbClr val="642F6C"/>
          </a:solidFill>
        </p:spPr>
        <p:txBody>
          <a:bodyPr anchor="ctr">
            <a:normAutofit/>
          </a:bodyPr>
          <a:lstStyle>
            <a:lvl1pPr marL="0" indent="0" algn="ctr">
              <a:buNone/>
              <a:defRPr sz="2000" b="0">
                <a:solidFill>
                  <a:schemeClr val="bg1"/>
                </a:solidFill>
              </a:defRPr>
            </a:lvl1pPr>
            <a:lvl2pPr marL="457154" indent="0">
              <a:buNone/>
              <a:defRPr sz="2000" b="1"/>
            </a:lvl2pPr>
            <a:lvl3pPr marL="914306" indent="0">
              <a:buNone/>
              <a:defRPr sz="1800" b="1"/>
            </a:lvl3pPr>
            <a:lvl4pPr marL="1371460" indent="0">
              <a:buNone/>
              <a:defRPr sz="1600" b="1"/>
            </a:lvl4pPr>
            <a:lvl5pPr marL="1828613" indent="0">
              <a:buNone/>
              <a:defRPr sz="1600" b="1"/>
            </a:lvl5pPr>
            <a:lvl6pPr marL="2285766" indent="0">
              <a:buNone/>
              <a:defRPr sz="1600" b="1"/>
            </a:lvl6pPr>
            <a:lvl7pPr marL="2742920" indent="0">
              <a:buNone/>
              <a:defRPr sz="1600" b="1"/>
            </a:lvl7pPr>
            <a:lvl8pPr marL="3200072" indent="0">
              <a:buNone/>
              <a:defRPr sz="1600" b="1"/>
            </a:lvl8pPr>
            <a:lvl9pPr marL="3657226"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39" y="2174882"/>
            <a:ext cx="4041775" cy="39211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a:xfrm>
            <a:off x="3429000" y="6324628"/>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1048066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8153400" y="6356378"/>
            <a:ext cx="5334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5341875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153400" y="6356378"/>
            <a:ext cx="5334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38238186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919662"/>
            <a:ext cx="6437312" cy="566738"/>
          </a:xfrm>
        </p:spPr>
        <p:txBody>
          <a:bodyPr anchor="b">
            <a:normAutofit/>
          </a:bodyPr>
          <a:lstStyle>
            <a:lvl1pPr algn="l">
              <a:defRPr sz="1800" b="1">
                <a:solidFill>
                  <a:srgbClr val="642F6C"/>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52600" y="304826"/>
            <a:ext cx="6477000" cy="4568825"/>
          </a:xfrm>
        </p:spPr>
        <p:txBody>
          <a:bodyPr/>
          <a:lstStyle>
            <a:lvl1pPr marL="0" indent="0">
              <a:buNone/>
              <a:defRPr sz="3200"/>
            </a:lvl1pPr>
            <a:lvl2pPr marL="457154" indent="0">
              <a:buNone/>
              <a:defRPr sz="2800"/>
            </a:lvl2pPr>
            <a:lvl3pPr marL="914306" indent="0">
              <a:buNone/>
              <a:defRPr sz="2400"/>
            </a:lvl3pPr>
            <a:lvl4pPr marL="1371460" indent="0">
              <a:buNone/>
              <a:defRPr sz="2000"/>
            </a:lvl4pPr>
            <a:lvl5pPr marL="1828613" indent="0">
              <a:buNone/>
              <a:defRPr sz="2000"/>
            </a:lvl5pPr>
            <a:lvl6pPr marL="2285766" indent="0">
              <a:buNone/>
              <a:defRPr sz="2000"/>
            </a:lvl6pPr>
            <a:lvl7pPr marL="2742920" indent="0">
              <a:buNone/>
              <a:defRPr sz="2000"/>
            </a:lvl7pPr>
            <a:lvl8pPr marL="3200072" indent="0">
              <a:buNone/>
              <a:defRPr sz="2000"/>
            </a:lvl8pPr>
            <a:lvl9pPr marL="3657226" indent="0">
              <a:buNone/>
              <a:defRPr sz="2000"/>
            </a:lvl9pPr>
          </a:lstStyle>
          <a:p>
            <a:endParaRPr lang="en-US"/>
          </a:p>
        </p:txBody>
      </p:sp>
      <p:sp>
        <p:nvSpPr>
          <p:cNvPr id="4" name="Text Placeholder 3"/>
          <p:cNvSpPr>
            <a:spLocks noGrp="1"/>
          </p:cNvSpPr>
          <p:nvPr>
            <p:ph type="body" sz="half" idx="2"/>
          </p:nvPr>
        </p:nvSpPr>
        <p:spPr>
          <a:xfrm>
            <a:off x="1792288" y="5519738"/>
            <a:ext cx="6437312" cy="804862"/>
          </a:xfrm>
        </p:spPr>
        <p:txBody>
          <a:bodyPr/>
          <a:lstStyle>
            <a:lvl1pPr marL="0" indent="0">
              <a:buNone/>
              <a:defRPr sz="1400">
                <a:solidFill>
                  <a:srgbClr val="642F6C"/>
                </a:solidFill>
              </a:defRPr>
            </a:lvl1pPr>
            <a:lvl2pPr marL="457154" indent="0">
              <a:buNone/>
              <a:defRPr sz="1200"/>
            </a:lvl2pPr>
            <a:lvl3pPr marL="914306" indent="0">
              <a:buNone/>
              <a:defRPr sz="1000"/>
            </a:lvl3pPr>
            <a:lvl4pPr marL="1371460" indent="0">
              <a:buNone/>
              <a:defRPr sz="900"/>
            </a:lvl4pPr>
            <a:lvl5pPr marL="1828613" indent="0">
              <a:buNone/>
              <a:defRPr sz="900"/>
            </a:lvl5pPr>
            <a:lvl6pPr marL="2285766" indent="0">
              <a:buNone/>
              <a:defRPr sz="900"/>
            </a:lvl6pPr>
            <a:lvl7pPr marL="2742920" indent="0">
              <a:buNone/>
              <a:defRPr sz="900"/>
            </a:lvl7pPr>
            <a:lvl8pPr marL="3200072" indent="0">
              <a:buNone/>
              <a:defRPr sz="900"/>
            </a:lvl8pPr>
            <a:lvl9pPr marL="3657226"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a:xfrm>
            <a:off x="7772400" y="6356378"/>
            <a:ext cx="4572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13041963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37FF4C-35AA-4326-B5A5-A648C04FC88D}" type="datetimeFigureOut">
              <a:rPr lang="en-US" smtClean="0">
                <a:solidFill>
                  <a:prstClr val="black">
                    <a:tint val="75000"/>
                  </a:prstClr>
                </a:solidFill>
              </a:rPr>
              <a:pPr/>
              <a:t>9/29/2015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E9AC1D-6AAA-486F-ADB8-1243BFD796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52494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37FF4C-35AA-4326-B5A5-A648C04FC88D}" type="datetimeFigureOut">
              <a:rPr lang="en-US" smtClean="0">
                <a:solidFill>
                  <a:prstClr val="black">
                    <a:tint val="75000"/>
                  </a:prstClr>
                </a:solidFill>
              </a:rPr>
              <a:pPr/>
              <a:t>9/29/2015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E9AC1D-6AAA-486F-ADB8-1243BFD796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118692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37FF4C-35AA-4326-B5A5-A648C04FC88D}" type="datetimeFigureOut">
              <a:rPr lang="en-US" smtClean="0">
                <a:solidFill>
                  <a:prstClr val="black">
                    <a:tint val="75000"/>
                  </a:prstClr>
                </a:solidFill>
              </a:rPr>
              <a:pPr/>
              <a:t>9/29/2015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E9AC1D-6AAA-486F-ADB8-1243BFD796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0570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8153400" y="6356376"/>
            <a:ext cx="5334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27583850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37FF4C-35AA-4326-B5A5-A648C04FC88D}" type="datetimeFigureOut">
              <a:rPr lang="en-US" smtClean="0">
                <a:solidFill>
                  <a:prstClr val="black">
                    <a:tint val="75000"/>
                  </a:prstClr>
                </a:solidFill>
              </a:rPr>
              <a:pPr/>
              <a:t>9/29/2015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E9AC1D-6AAA-486F-ADB8-1243BFD796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0083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37FF4C-35AA-4326-B5A5-A648C04FC88D}" type="datetimeFigureOut">
              <a:rPr lang="en-US" smtClean="0">
                <a:solidFill>
                  <a:prstClr val="black">
                    <a:tint val="75000"/>
                  </a:prstClr>
                </a:solidFill>
              </a:rPr>
              <a:pPr/>
              <a:t>9/29/2015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2E9AC1D-6AAA-486F-ADB8-1243BFD796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10769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37FF4C-35AA-4326-B5A5-A648C04FC88D}" type="datetimeFigureOut">
              <a:rPr lang="en-US" smtClean="0">
                <a:solidFill>
                  <a:prstClr val="black">
                    <a:tint val="75000"/>
                  </a:prstClr>
                </a:solidFill>
              </a:rPr>
              <a:pPr/>
              <a:t>9/29/2015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2E9AC1D-6AAA-486F-ADB8-1243BFD796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08381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37FF4C-35AA-4326-B5A5-A648C04FC88D}" type="datetimeFigureOut">
              <a:rPr lang="en-US" smtClean="0">
                <a:solidFill>
                  <a:prstClr val="black">
                    <a:tint val="75000"/>
                  </a:prstClr>
                </a:solidFill>
              </a:rPr>
              <a:pPr/>
              <a:t>9/29/2015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2E9AC1D-6AAA-486F-ADB8-1243BFD796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41308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7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37FF4C-35AA-4326-B5A5-A648C04FC88D}" type="datetimeFigureOut">
              <a:rPr lang="en-US" smtClean="0">
                <a:solidFill>
                  <a:prstClr val="black">
                    <a:tint val="75000"/>
                  </a:prstClr>
                </a:solidFill>
              </a:rPr>
              <a:pPr/>
              <a:t>9/29/2015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E9AC1D-6AAA-486F-ADB8-1243BFD796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17961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37FF4C-35AA-4326-B5A5-A648C04FC88D}" type="datetimeFigureOut">
              <a:rPr lang="en-US" smtClean="0">
                <a:solidFill>
                  <a:prstClr val="black">
                    <a:tint val="75000"/>
                  </a:prstClr>
                </a:solidFill>
              </a:rPr>
              <a:pPr/>
              <a:t>9/29/2015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2E9AC1D-6AAA-486F-ADB8-1243BFD796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9293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37FF4C-35AA-4326-B5A5-A648C04FC88D}" type="datetimeFigureOut">
              <a:rPr lang="en-US" smtClean="0">
                <a:solidFill>
                  <a:prstClr val="black">
                    <a:tint val="75000"/>
                  </a:prstClr>
                </a:solidFill>
              </a:rPr>
              <a:pPr/>
              <a:t>9/29/2015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E9AC1D-6AAA-486F-ADB8-1243BFD796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8678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6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37FF4C-35AA-4326-B5A5-A648C04FC88D}" type="datetimeFigureOut">
              <a:rPr lang="en-US" smtClean="0">
                <a:solidFill>
                  <a:prstClr val="black">
                    <a:tint val="75000"/>
                  </a:prstClr>
                </a:solidFill>
              </a:rPr>
              <a:pPr/>
              <a:t>9/29/2015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2E9AC1D-6AAA-486F-ADB8-1243BFD796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00879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 and Content_Horizonta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6" y="152400"/>
            <a:ext cx="8229600" cy="1143000"/>
          </a:xfrm>
        </p:spPr>
        <p:txBody>
          <a:bodyPr>
            <a:normAutofit/>
          </a:bodyPr>
          <a:lstStyle>
            <a:lvl1pPr>
              <a:defRPr sz="3600" b="1">
                <a:solidFill>
                  <a:srgbClr val="106379"/>
                </a:solidFill>
                <a:latin typeface="Trebuchet MS" pitchFamily="34"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3200406" y="6324632"/>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
        <p:nvSpPr>
          <p:cNvPr id="9" name="Content Placeholder 8"/>
          <p:cNvSpPr>
            <a:spLocks noGrp="1"/>
          </p:cNvSpPr>
          <p:nvPr>
            <p:ph sz="quarter" idx="13"/>
          </p:nvPr>
        </p:nvSpPr>
        <p:spPr>
          <a:xfrm>
            <a:off x="457206" y="1524006"/>
            <a:ext cx="8229600" cy="457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456138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838201"/>
            <a:ext cx="7162800" cy="2133600"/>
          </a:xfrm>
        </p:spPr>
        <p:txBody>
          <a:bodyPr anchor="b">
            <a:normAutofit/>
          </a:bodyPr>
          <a:lstStyle>
            <a:lvl1pPr algn="l">
              <a:defRPr sz="3600">
                <a:solidFill>
                  <a:schemeClr val="bg1"/>
                </a:solidFill>
                <a:latin typeface="Trebuchet MS"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352800"/>
            <a:ext cx="7162800" cy="1371600"/>
          </a:xfrm>
        </p:spPr>
        <p:txBody>
          <a:bodyPr>
            <a:normAutofit/>
          </a:bodyPr>
          <a:lstStyle>
            <a:lvl1pPr marL="0" indent="0" algn="r">
              <a:buNone/>
              <a:defRPr sz="2000" b="1" cap="all" baseline="0">
                <a:solidFill>
                  <a:schemeClr val="bg1"/>
                </a:solidFill>
                <a:latin typeface="Trebuchet MS"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36490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153400" y="6356376"/>
            <a:ext cx="5334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14759661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_Horizonta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lvl1pPr>
              <a:defRPr sz="3600" b="1">
                <a:solidFill>
                  <a:srgbClr val="106379"/>
                </a:solidFill>
                <a:latin typeface="Trebuchet MS" pitchFamily="34"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3200400" y="6324600"/>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
        <p:nvSpPr>
          <p:cNvPr id="9" name="Content Placeholder 8"/>
          <p:cNvSpPr>
            <a:spLocks noGrp="1"/>
          </p:cNvSpPr>
          <p:nvPr>
            <p:ph sz="quarter" idx="13"/>
          </p:nvPr>
        </p:nvSpPr>
        <p:spPr>
          <a:xfrm>
            <a:off x="457200" y="1524000"/>
            <a:ext cx="8229600" cy="457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102375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_Vertica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7467600" cy="1143000"/>
          </a:xfrm>
        </p:spPr>
        <p:txBody>
          <a:bodyPr>
            <a:normAutofit/>
          </a:bodyPr>
          <a:lstStyle>
            <a:lvl1pPr>
              <a:defRPr sz="3600" b="1">
                <a:solidFill>
                  <a:srgbClr val="106379"/>
                </a:solidFill>
                <a:latin typeface="Trebuchet MS" pitchFamily="34"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153400" y="6324600"/>
            <a:ext cx="533400" cy="365125"/>
          </a:xfrm>
        </p:spPr>
        <p:txBody>
          <a:bodyPr/>
          <a:lstStyle>
            <a:lvl1pPr algn="r">
              <a:defRPr>
                <a:solidFill>
                  <a:srgbClr val="4D4D4D"/>
                </a:solidFill>
                <a:latin typeface="Trebuchet MS" pitchFamily="34" charset="0"/>
              </a:defRPr>
            </a:lvl1pPr>
          </a:lstStyle>
          <a:p>
            <a:fld id="{4C1A5566-1473-4D00-B97C-F753F50033F8}" type="slidenum">
              <a:rPr lang="en-US" smtClean="0"/>
              <a:pPr/>
              <a:t>‹#›</a:t>
            </a:fld>
            <a:endParaRPr lang="en-US"/>
          </a:p>
        </p:txBody>
      </p:sp>
      <p:sp>
        <p:nvSpPr>
          <p:cNvPr id="4" name="Content Placeholder 3"/>
          <p:cNvSpPr>
            <a:spLocks noGrp="1"/>
          </p:cNvSpPr>
          <p:nvPr>
            <p:ph sz="quarter" idx="13"/>
          </p:nvPr>
        </p:nvSpPr>
        <p:spPr>
          <a:xfrm>
            <a:off x="1219200" y="1524000"/>
            <a:ext cx="74676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275996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1066800"/>
            <a:ext cx="7086600" cy="1895475"/>
          </a:xfrm>
        </p:spPr>
        <p:txBody>
          <a:bodyPr anchor="b">
            <a:normAutofit/>
          </a:bodyPr>
          <a:lstStyle>
            <a:lvl1pPr algn="l">
              <a:defRPr sz="2800" b="1" cap="all" baseline="0">
                <a:solidFill>
                  <a:schemeClr val="bg1"/>
                </a:solidFill>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3581400" y="6248400"/>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051489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4000"/>
            <a:ext cx="4038600" cy="4525963"/>
          </a:xfrm>
        </p:spPr>
        <p:txBody>
          <a:bodyPr>
            <a:normAutofit/>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24000"/>
            <a:ext cx="4038600" cy="4525963"/>
          </a:xfrm>
        </p:spPr>
        <p:txBody>
          <a:bodyPr>
            <a:normAutofit/>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a:xfrm>
            <a:off x="3429000" y="6324600"/>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81288670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solidFill>
            <a:srgbClr val="642F6C"/>
          </a:solidFill>
        </p:spPr>
        <p:txBody>
          <a:bodyPr anchor="ctr">
            <a:normAutofit/>
          </a:bodyPr>
          <a:lstStyle>
            <a:lvl1pPr marL="0" indent="0" algn="ctr">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a:solidFill>
            <a:srgbClr val="642F6C"/>
          </a:solidFill>
        </p:spPr>
        <p:txBody>
          <a:bodyPr anchor="ctr">
            <a:normAutofit/>
          </a:bodyPr>
          <a:lstStyle>
            <a:lvl1pPr marL="0" indent="0" algn="ctr">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a:xfrm>
            <a:off x="3429000" y="6324600"/>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16717365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8153400" y="6356350"/>
            <a:ext cx="5334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10246946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153400" y="6356350"/>
            <a:ext cx="5334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386121355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919662"/>
            <a:ext cx="6437312" cy="566738"/>
          </a:xfrm>
        </p:spPr>
        <p:txBody>
          <a:bodyPr anchor="b">
            <a:normAutofit/>
          </a:bodyPr>
          <a:lstStyle>
            <a:lvl1pPr algn="l">
              <a:defRPr sz="1800" b="1">
                <a:solidFill>
                  <a:srgbClr val="642F6C"/>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52600" y="304800"/>
            <a:ext cx="6477000" cy="45688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519738"/>
            <a:ext cx="6437312" cy="804862"/>
          </a:xfrm>
        </p:spPr>
        <p:txBody>
          <a:bodyPr/>
          <a:lstStyle>
            <a:lvl1pPr marL="0" indent="0">
              <a:buNone/>
              <a:defRPr sz="1400">
                <a:solidFill>
                  <a:srgbClr val="642F6C"/>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a:xfrm>
            <a:off x="7772400" y="6356350"/>
            <a:ext cx="4572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18631853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08767"/>
            <a:fld id="{913A66D2-FC50-4B12-A211-B91CA9F72CB6}" type="datetimeFigureOut">
              <a:rPr lang="en-US">
                <a:solidFill>
                  <a:prstClr val="black"/>
                </a:solidFill>
              </a:rPr>
              <a:pPr defTabSz="908767"/>
              <a:t>9/29/2015</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08767"/>
            <a:endParaRPr lang="en-US">
              <a:solidFill>
                <a:prstClr val="black"/>
              </a:solidFill>
            </a:endParaRPr>
          </a:p>
        </p:txBody>
      </p:sp>
      <p:sp>
        <p:nvSpPr>
          <p:cNvPr id="6" name="Slide Number Placeholder 5"/>
          <p:cNvSpPr>
            <a:spLocks noGrp="1"/>
          </p:cNvSpPr>
          <p:nvPr>
            <p:ph type="sldNum" sz="quarter" idx="12"/>
          </p:nvPr>
        </p:nvSpPr>
        <p:spPr/>
        <p:txBody>
          <a:bodyPr/>
          <a:lstStyle/>
          <a:p>
            <a:fld id="{EE695157-00CD-4AC4-9554-8507F4717D1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67531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838201"/>
            <a:ext cx="7162800" cy="2133600"/>
          </a:xfrm>
        </p:spPr>
        <p:txBody>
          <a:bodyPr anchor="b">
            <a:normAutofit/>
          </a:bodyPr>
          <a:lstStyle>
            <a:lvl1pPr algn="l">
              <a:defRPr sz="3600">
                <a:solidFill>
                  <a:schemeClr val="bg1"/>
                </a:solidFill>
                <a:latin typeface="Trebuchet MS"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828800" y="3352800"/>
            <a:ext cx="7162800" cy="1371600"/>
          </a:xfrm>
        </p:spPr>
        <p:txBody>
          <a:bodyPr>
            <a:normAutofit/>
          </a:bodyPr>
          <a:lstStyle>
            <a:lvl1pPr marL="0" indent="0" algn="r">
              <a:buNone/>
              <a:defRPr sz="2000" b="1" cap="all" baseline="0">
                <a:solidFill>
                  <a:schemeClr val="bg1"/>
                </a:solidFill>
                <a:latin typeface="Trebuchet MS" pitchFamily="34" charset="0"/>
              </a:defRPr>
            </a:lvl1pPr>
            <a:lvl2pPr marL="457130" indent="0" algn="ctr">
              <a:buNone/>
              <a:defRPr>
                <a:solidFill>
                  <a:schemeClr val="tx1">
                    <a:tint val="75000"/>
                  </a:schemeClr>
                </a:solidFill>
              </a:defRPr>
            </a:lvl2pPr>
            <a:lvl3pPr marL="914259" indent="0" algn="ctr">
              <a:buNone/>
              <a:defRPr>
                <a:solidFill>
                  <a:schemeClr val="tx1">
                    <a:tint val="75000"/>
                  </a:schemeClr>
                </a:solidFill>
              </a:defRPr>
            </a:lvl3pPr>
            <a:lvl4pPr marL="1371390" indent="0" algn="ctr">
              <a:buNone/>
              <a:defRPr>
                <a:solidFill>
                  <a:schemeClr val="tx1">
                    <a:tint val="75000"/>
                  </a:schemeClr>
                </a:solidFill>
              </a:defRPr>
            </a:lvl4pPr>
            <a:lvl5pPr marL="1828519" indent="0" algn="ctr">
              <a:buNone/>
              <a:defRPr>
                <a:solidFill>
                  <a:schemeClr val="tx1">
                    <a:tint val="75000"/>
                  </a:schemeClr>
                </a:solidFill>
              </a:defRPr>
            </a:lvl5pPr>
            <a:lvl6pPr marL="2285649" indent="0" algn="ctr">
              <a:buNone/>
              <a:defRPr>
                <a:solidFill>
                  <a:schemeClr val="tx1">
                    <a:tint val="75000"/>
                  </a:schemeClr>
                </a:solidFill>
              </a:defRPr>
            </a:lvl6pPr>
            <a:lvl7pPr marL="2742780" indent="0" algn="ctr">
              <a:buNone/>
              <a:defRPr>
                <a:solidFill>
                  <a:schemeClr val="tx1">
                    <a:tint val="75000"/>
                  </a:schemeClr>
                </a:solidFill>
              </a:defRPr>
            </a:lvl7pPr>
            <a:lvl8pPr marL="3199908" indent="0" algn="ctr">
              <a:buNone/>
              <a:defRPr>
                <a:solidFill>
                  <a:schemeClr val="tx1">
                    <a:tint val="75000"/>
                  </a:schemeClr>
                </a:solidFill>
              </a:defRPr>
            </a:lvl8pPr>
            <a:lvl9pPr marL="3657039"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74256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919662"/>
            <a:ext cx="6437312" cy="566738"/>
          </a:xfrm>
        </p:spPr>
        <p:txBody>
          <a:bodyPr anchor="b">
            <a:normAutofit/>
          </a:bodyPr>
          <a:lstStyle>
            <a:lvl1pPr algn="l">
              <a:defRPr sz="1800" b="1">
                <a:solidFill>
                  <a:srgbClr val="642F6C"/>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52600" y="304826"/>
            <a:ext cx="6477000" cy="45688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519738"/>
            <a:ext cx="6437312" cy="804862"/>
          </a:xfrm>
        </p:spPr>
        <p:txBody>
          <a:bodyPr/>
          <a:lstStyle>
            <a:lvl1pPr marL="0" indent="0">
              <a:buNone/>
              <a:defRPr sz="1400">
                <a:solidFill>
                  <a:srgbClr val="642F6C"/>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a:xfrm>
            <a:off x="7772400" y="6356376"/>
            <a:ext cx="4572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35932231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_Horizonta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lvl1pPr>
              <a:defRPr sz="3600" b="1">
                <a:solidFill>
                  <a:srgbClr val="106379"/>
                </a:solidFill>
                <a:latin typeface="Trebuchet MS" pitchFamily="34"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3200400" y="6324603"/>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
        <p:nvSpPr>
          <p:cNvPr id="9" name="Content Placeholder 8"/>
          <p:cNvSpPr>
            <a:spLocks noGrp="1"/>
          </p:cNvSpPr>
          <p:nvPr>
            <p:ph sz="quarter" idx="13"/>
          </p:nvPr>
        </p:nvSpPr>
        <p:spPr>
          <a:xfrm>
            <a:off x="457200" y="1524000"/>
            <a:ext cx="8229600" cy="4572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437040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Content_Vertical">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7467600" cy="1143000"/>
          </a:xfrm>
        </p:spPr>
        <p:txBody>
          <a:bodyPr>
            <a:normAutofit/>
          </a:bodyPr>
          <a:lstStyle>
            <a:lvl1pPr>
              <a:defRPr sz="3600" b="1">
                <a:solidFill>
                  <a:srgbClr val="106379"/>
                </a:solidFill>
                <a:latin typeface="Trebuchet MS" pitchFamily="34" charset="0"/>
              </a:defRPr>
            </a:lvl1pPr>
          </a:lstStyle>
          <a:p>
            <a:r>
              <a:rPr lang="en-US" smtClean="0"/>
              <a:t>Click to edit Master title style</a:t>
            </a:r>
            <a:endParaRPr lang="en-US"/>
          </a:p>
        </p:txBody>
      </p:sp>
      <p:sp>
        <p:nvSpPr>
          <p:cNvPr id="6" name="Slide Number Placeholder 5"/>
          <p:cNvSpPr>
            <a:spLocks noGrp="1"/>
          </p:cNvSpPr>
          <p:nvPr>
            <p:ph type="sldNum" sz="quarter" idx="12"/>
          </p:nvPr>
        </p:nvSpPr>
        <p:spPr>
          <a:xfrm>
            <a:off x="8153400" y="6324603"/>
            <a:ext cx="533400" cy="365125"/>
          </a:xfrm>
        </p:spPr>
        <p:txBody>
          <a:bodyPr/>
          <a:lstStyle>
            <a:lvl1pPr algn="r">
              <a:defRPr>
                <a:solidFill>
                  <a:srgbClr val="4D4D4D"/>
                </a:solidFill>
                <a:latin typeface="Trebuchet MS" pitchFamily="34" charset="0"/>
              </a:defRPr>
            </a:lvl1pPr>
          </a:lstStyle>
          <a:p>
            <a:fld id="{4C1A5566-1473-4D00-B97C-F753F50033F8}" type="slidenum">
              <a:rPr lang="en-US" smtClean="0"/>
              <a:pPr/>
              <a:t>‹#›</a:t>
            </a:fld>
            <a:endParaRPr lang="en-US"/>
          </a:p>
        </p:txBody>
      </p:sp>
      <p:sp>
        <p:nvSpPr>
          <p:cNvPr id="4" name="Content Placeholder 3"/>
          <p:cNvSpPr>
            <a:spLocks noGrp="1"/>
          </p:cNvSpPr>
          <p:nvPr>
            <p:ph sz="quarter" idx="13"/>
          </p:nvPr>
        </p:nvSpPr>
        <p:spPr>
          <a:xfrm>
            <a:off x="1219200" y="1524000"/>
            <a:ext cx="74676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849913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28800" y="1066803"/>
            <a:ext cx="7086600" cy="1895475"/>
          </a:xfrm>
        </p:spPr>
        <p:txBody>
          <a:bodyPr anchor="b">
            <a:normAutofit/>
          </a:bodyPr>
          <a:lstStyle>
            <a:lvl1pPr algn="l">
              <a:defRPr sz="2800" b="1" cap="all" baseline="0">
                <a:solidFill>
                  <a:schemeClr val="bg1"/>
                </a:solidFill>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3581400" y="6248403"/>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1092773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24003"/>
            <a:ext cx="4038600" cy="4525963"/>
          </a:xfrm>
        </p:spPr>
        <p:txBody>
          <a:bodyPr>
            <a:normAutofit/>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524003"/>
            <a:ext cx="4038600" cy="4525963"/>
          </a:xfrm>
        </p:spPr>
        <p:txBody>
          <a:bodyPr>
            <a:normAutofit/>
          </a:bodyPr>
          <a:lstStyle>
            <a:lvl1pPr>
              <a:defRPr sz="26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2"/>
          </p:nvPr>
        </p:nvSpPr>
        <p:spPr>
          <a:xfrm>
            <a:off x="3429000" y="6324603"/>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7408403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solidFill>
            <a:srgbClr val="642F6C"/>
          </a:solidFill>
        </p:spPr>
        <p:txBody>
          <a:bodyPr anchor="ctr">
            <a:normAutofit/>
          </a:bodyPr>
          <a:lstStyle>
            <a:lvl1pPr marL="0" indent="0" algn="ctr">
              <a:buNone/>
              <a:defRPr sz="2000" b="0">
                <a:solidFill>
                  <a:schemeClr val="bg1"/>
                </a:solidFill>
              </a:defRPr>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8"/>
            <a:ext cx="4040188"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6" y="1535113"/>
            <a:ext cx="4041775" cy="639762"/>
          </a:xfrm>
          <a:solidFill>
            <a:srgbClr val="642F6C"/>
          </a:solidFill>
        </p:spPr>
        <p:txBody>
          <a:bodyPr anchor="ctr">
            <a:normAutofit/>
          </a:bodyPr>
          <a:lstStyle>
            <a:lvl1pPr marL="0" indent="0" algn="ctr">
              <a:buNone/>
              <a:defRPr sz="2000" b="0">
                <a:solidFill>
                  <a:schemeClr val="bg1"/>
                </a:solidFill>
              </a:defRPr>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6" y="2174878"/>
            <a:ext cx="4041775" cy="3921125"/>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Slide Number Placeholder 8"/>
          <p:cNvSpPr>
            <a:spLocks noGrp="1"/>
          </p:cNvSpPr>
          <p:nvPr>
            <p:ph type="sldNum" sz="quarter" idx="12"/>
          </p:nvPr>
        </p:nvSpPr>
        <p:spPr>
          <a:xfrm>
            <a:off x="3429000" y="6324603"/>
            <a:ext cx="2133600" cy="365125"/>
          </a:xfrm>
        </p:spPr>
        <p:txBody>
          <a:bodyPr/>
          <a:lstStyle>
            <a:lvl1pPr algn="ctr">
              <a:defRPr>
                <a:solidFill>
                  <a:schemeClr val="bg1"/>
                </a:solidFill>
                <a:latin typeface="Trebuchet MS" pitchFamily="34" charset="0"/>
              </a:defRPr>
            </a:lvl1pPr>
          </a:lstStyle>
          <a:p>
            <a:fld id="{4C1A5566-1473-4D00-B97C-F753F50033F8}"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1387154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a:xfrm>
            <a:off x="8153400" y="6356353"/>
            <a:ext cx="5334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32095373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153400" y="6356353"/>
            <a:ext cx="5334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33498022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919662"/>
            <a:ext cx="6437312" cy="566738"/>
          </a:xfrm>
        </p:spPr>
        <p:txBody>
          <a:bodyPr anchor="b">
            <a:normAutofit/>
          </a:bodyPr>
          <a:lstStyle>
            <a:lvl1pPr algn="l">
              <a:defRPr sz="1800" b="1">
                <a:solidFill>
                  <a:srgbClr val="642F6C"/>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52600" y="304800"/>
            <a:ext cx="6477000" cy="4568825"/>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endParaRPr lang="en-US"/>
          </a:p>
        </p:txBody>
      </p:sp>
      <p:sp>
        <p:nvSpPr>
          <p:cNvPr id="4" name="Text Placeholder 3"/>
          <p:cNvSpPr>
            <a:spLocks noGrp="1"/>
          </p:cNvSpPr>
          <p:nvPr>
            <p:ph type="body" sz="half" idx="2"/>
          </p:nvPr>
        </p:nvSpPr>
        <p:spPr>
          <a:xfrm>
            <a:off x="1792288" y="5519738"/>
            <a:ext cx="6437312" cy="804862"/>
          </a:xfrm>
        </p:spPr>
        <p:txBody>
          <a:bodyPr/>
          <a:lstStyle>
            <a:lvl1pPr marL="0" indent="0">
              <a:buNone/>
              <a:defRPr sz="1400">
                <a:solidFill>
                  <a:srgbClr val="642F6C"/>
                </a:solidFill>
              </a:defRPr>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dirty="0" smtClean="0"/>
              <a:t>Click to edit Master text styles</a:t>
            </a:r>
          </a:p>
        </p:txBody>
      </p:sp>
      <p:sp>
        <p:nvSpPr>
          <p:cNvPr id="7" name="Slide Number Placeholder 6"/>
          <p:cNvSpPr>
            <a:spLocks noGrp="1"/>
          </p:cNvSpPr>
          <p:nvPr>
            <p:ph type="sldNum" sz="quarter" idx="12"/>
          </p:nvPr>
        </p:nvSpPr>
        <p:spPr>
          <a:xfrm>
            <a:off x="7772400" y="6356353"/>
            <a:ext cx="457200" cy="365125"/>
          </a:xfrm>
        </p:spPr>
        <p:txBody>
          <a:bodyPr/>
          <a:lstStyle>
            <a:lvl1pPr>
              <a:defRPr>
                <a:solidFill>
                  <a:srgbClr val="4D4D4D"/>
                </a:solidFill>
                <a:latin typeface="Trebuchet MS" pitchFamily="34" charset="0"/>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372114916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spcBef>
                <a:spcPts val="1200"/>
              </a:spcBef>
              <a:spcAft>
                <a:spcPts val="0"/>
              </a:spcAft>
              <a:buClr>
                <a:schemeClr val="tx2">
                  <a:lumMod val="75000"/>
                </a:schemeClr>
              </a:buClr>
              <a:buFont typeface="Wingdings" pitchFamily="2" charset="2"/>
              <a:buChar char="§"/>
              <a:defRPr>
                <a:solidFill>
                  <a:schemeClr val="tx1"/>
                </a:solidFill>
              </a:defRPr>
            </a:lvl1pPr>
            <a:lvl2pPr>
              <a:buClr>
                <a:schemeClr val="tx2">
                  <a:lumMod val="75000"/>
                </a:schemeClr>
              </a:buClr>
              <a:buFont typeface="Wingdings" pitchFamily="2" charset="2"/>
              <a:buChar char="§"/>
              <a:defRPr>
                <a:solidFill>
                  <a:schemeClr val="tx1"/>
                </a:solidFill>
              </a:defRPr>
            </a:lvl2pPr>
            <a:lvl3pPr>
              <a:buClr>
                <a:schemeClr val="tx2">
                  <a:lumMod val="75000"/>
                </a:schemeClr>
              </a:buClr>
              <a:buFont typeface="Wingdings" pitchFamily="2" charset="2"/>
              <a:buChar char="§"/>
              <a:defRPr>
                <a:solidFill>
                  <a:schemeClr val="tx1"/>
                </a:solidFill>
              </a:defRPr>
            </a:lvl3pPr>
            <a:lvl4pPr>
              <a:buClr>
                <a:schemeClr val="tx2">
                  <a:lumMod val="75000"/>
                </a:schemeClr>
              </a:buClr>
              <a:buFont typeface="Wingdings" pitchFamily="2" charset="2"/>
              <a:buChar char="§"/>
              <a:defRPr>
                <a:solidFill>
                  <a:schemeClr val="tx1"/>
                </a:solidFill>
              </a:defRPr>
            </a:lvl4pPr>
            <a:lvl5pPr>
              <a:buClr>
                <a:schemeClr val="tx2">
                  <a:lumMod val="75000"/>
                </a:schemeClr>
              </a:buClr>
              <a:buFont typeface="Wingdings" pitchFamily="2" charset="2"/>
              <a:buChar char="§"/>
              <a:defRPr>
                <a:solidFill>
                  <a:schemeClr val="tx1"/>
                </a:solidFill>
              </a:defRPr>
            </a:lvl5pPr>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7" name="Title 6"/>
          <p:cNvSpPr>
            <a:spLocks noGrp="1"/>
          </p:cNvSpPr>
          <p:nvPr>
            <p:ph type="title"/>
          </p:nvPr>
        </p:nvSpPr>
        <p:spPr/>
        <p:txBody>
          <a:bodyPr rtlCol="0" anchor="t"/>
          <a:lstStyle>
            <a:lvl1pPr>
              <a:defRPr>
                <a:effectLst/>
              </a:defRPr>
            </a:lvl1pPr>
            <a:extLst/>
          </a:lstStyle>
          <a:p>
            <a:r>
              <a:rPr kumimoji="0" lang="en-US" smtClean="0"/>
              <a:t>Click to edit Master title style</a:t>
            </a:r>
            <a:endParaRPr kumimoji="0" lang="en-US"/>
          </a:p>
        </p:txBody>
      </p:sp>
    </p:spTree>
    <p:extLst>
      <p:ext uri="{BB962C8B-B14F-4D97-AF65-F5344CB8AC3E}">
        <p14:creationId xmlns:p14="http://schemas.microsoft.com/office/powerpoint/2010/main" val="4048280152"/>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AE7912E-0B6E-4D01-B235-B10D82077D1D}" type="datetimeFigureOut">
              <a:rPr lang="en-US" smtClean="0">
                <a:solidFill>
                  <a:prstClr val="black">
                    <a:tint val="75000"/>
                  </a:prstClr>
                </a:solidFill>
              </a:rPr>
              <a:pPr/>
              <a:t>9/29/2015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12C731-0FF2-4AC7-94C0-FC846CF74E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0180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theme" Target="../theme/theme10.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theme" Target="../theme/theme12.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theme" Target="../theme/theme13.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theme" Target="../theme/theme14.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theme" Target="../theme/theme1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5" Type="http://schemas.openxmlformats.org/officeDocument/2006/relationships/slideLayout" Target="../slideLayouts/slideLayout159.xml"/><Relationship Id="rId10" Type="http://schemas.openxmlformats.org/officeDocument/2006/relationships/theme" Target="../theme/theme16.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5" Type="http://schemas.openxmlformats.org/officeDocument/2006/relationships/slideLayout" Target="../slideLayouts/slideLayout168.xml"/><Relationship Id="rId10" Type="http://schemas.openxmlformats.org/officeDocument/2006/relationships/theme" Target="../theme/theme17.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theme" Target="../theme/theme18.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10" Type="http://schemas.openxmlformats.org/officeDocument/2006/relationships/theme" Target="../theme/theme4.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5.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10" Type="http://schemas.openxmlformats.org/officeDocument/2006/relationships/theme" Target="../theme/theme6.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10" Type="http://schemas.openxmlformats.org/officeDocument/2006/relationships/theme" Target="../theme/theme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8.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theme" Target="../theme/theme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5240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7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1A5566-1473-4D00-B97C-F753F50033F8}" type="slidenum">
              <a:rPr lang="en-US" smtClean="0"/>
              <a:pPr/>
              <a:t>‹#›</a:t>
            </a:fld>
            <a:endParaRPr lang="en-US"/>
          </a:p>
        </p:txBody>
      </p:sp>
    </p:spTree>
    <p:extLst>
      <p:ext uri="{BB962C8B-B14F-4D97-AF65-F5344CB8AC3E}">
        <p14:creationId xmlns:p14="http://schemas.microsoft.com/office/powerpoint/2010/main" val="27364708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7" r:id="rId9"/>
  </p:sldLayoutIdLst>
  <p:txStyles>
    <p:titleStyle>
      <a:lvl1pPr algn="ctr" defTabSz="914400" rtl="0" eaLnBrk="1" latinLnBrk="0" hangingPunct="1">
        <a:spcBef>
          <a:spcPct val="0"/>
        </a:spcBef>
        <a:buNone/>
        <a:defRPr sz="3600" b="1" kern="1200">
          <a:solidFill>
            <a:srgbClr val="106379"/>
          </a:solidFill>
          <a:latin typeface="Trebuchet MS" pitchFamily="34" charset="0"/>
          <a:ea typeface="+mj-ea"/>
          <a:cs typeface="+mj-cs"/>
        </a:defRPr>
      </a:lvl1pPr>
    </p:titleStyle>
    <p:bodyStyle>
      <a:lvl1pPr marL="342900" indent="-342900" algn="l" defTabSz="914400" rtl="0" eaLnBrk="1" latinLnBrk="0" hangingPunct="1">
        <a:spcBef>
          <a:spcPct val="20000"/>
        </a:spcBef>
        <a:buClr>
          <a:srgbClr val="4D4D4D"/>
        </a:buClr>
        <a:buFont typeface="Arial" pitchFamily="34" charset="0"/>
        <a:buChar char="•"/>
        <a:defRPr sz="2600" kern="1200">
          <a:solidFill>
            <a:srgbClr val="106379"/>
          </a:solidFill>
          <a:latin typeface="Trebuchet MS" pitchFamily="34" charset="0"/>
          <a:ea typeface="+mn-ea"/>
          <a:cs typeface="+mn-cs"/>
        </a:defRPr>
      </a:lvl1pPr>
      <a:lvl2pPr marL="742950" indent="-285750" algn="l" defTabSz="914400" rtl="0" eaLnBrk="1" latinLnBrk="0" hangingPunct="1">
        <a:spcBef>
          <a:spcPct val="20000"/>
        </a:spcBef>
        <a:buClr>
          <a:srgbClr val="4D4D4D"/>
        </a:buClr>
        <a:buSzPct val="75000"/>
        <a:buFont typeface="Wingdings" pitchFamily="2" charset="2"/>
        <a:buChar char="Ø"/>
        <a:defRPr sz="2200" kern="1200">
          <a:solidFill>
            <a:srgbClr val="106379"/>
          </a:solidFill>
          <a:latin typeface="Trebuchet MS" pitchFamily="34" charset="0"/>
          <a:ea typeface="+mn-ea"/>
          <a:cs typeface="+mn-cs"/>
        </a:defRPr>
      </a:lvl2pPr>
      <a:lvl3pPr marL="1143000" indent="-228600" algn="l" defTabSz="914400" rtl="0" eaLnBrk="1" latinLnBrk="0" hangingPunct="1">
        <a:spcBef>
          <a:spcPct val="20000"/>
        </a:spcBef>
        <a:buClr>
          <a:srgbClr val="4D4D4D"/>
        </a:buClr>
        <a:buFont typeface="Wingdings" pitchFamily="2" charset="2"/>
        <a:buChar char="§"/>
        <a:defRPr sz="2000" kern="1200">
          <a:solidFill>
            <a:srgbClr val="106379"/>
          </a:solidFill>
          <a:latin typeface="Trebuchet MS" pitchFamily="34" charset="0"/>
          <a:ea typeface="+mn-ea"/>
          <a:cs typeface="+mn-cs"/>
        </a:defRPr>
      </a:lvl3pPr>
      <a:lvl4pPr marL="1600200" indent="-228600" algn="l" defTabSz="914400" rtl="0" eaLnBrk="1" latinLnBrk="0" hangingPunct="1">
        <a:spcBef>
          <a:spcPct val="20000"/>
        </a:spcBef>
        <a:buClr>
          <a:srgbClr val="4D4D4D"/>
        </a:buClr>
        <a:buFont typeface="Courier New" pitchFamily="49" charset="0"/>
        <a:buChar char="o"/>
        <a:defRPr sz="1800" kern="1200">
          <a:solidFill>
            <a:srgbClr val="106379"/>
          </a:solidFill>
          <a:latin typeface="Trebuchet MS" pitchFamily="34" charset="0"/>
          <a:ea typeface="+mn-ea"/>
          <a:cs typeface="+mn-cs"/>
        </a:defRPr>
      </a:lvl4pPr>
      <a:lvl5pPr marL="2057400" indent="-228600" algn="l" defTabSz="914400" rtl="0" eaLnBrk="1" latinLnBrk="0" hangingPunct="1">
        <a:spcBef>
          <a:spcPct val="20000"/>
        </a:spcBef>
        <a:buClr>
          <a:srgbClr val="4D4D4D"/>
        </a:buClr>
        <a:buFont typeface="Arial" pitchFamily="34" charset="0"/>
        <a:buChar char="»"/>
        <a:defRPr sz="1600" kern="1200">
          <a:solidFill>
            <a:srgbClr val="106379"/>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8229600" cy="1143000"/>
          </a:xfrm>
          <a:prstGeom prst="rect">
            <a:avLst/>
          </a:prstGeom>
        </p:spPr>
        <p:txBody>
          <a:bodyPr vert="horz" lIns="91425" tIns="45713" rIns="91425" bIns="4571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524003"/>
            <a:ext cx="8229600" cy="4525963"/>
          </a:xfrm>
          <a:prstGeom prst="rect">
            <a:avLst/>
          </a:prstGeom>
        </p:spPr>
        <p:txBody>
          <a:bodyPr vert="horz" lIns="91425" tIns="45713" rIns="91425" bIns="4571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53"/>
            <a:ext cx="2133600" cy="365125"/>
          </a:xfrm>
          <a:prstGeom prst="rect">
            <a:avLst/>
          </a:prstGeom>
        </p:spPr>
        <p:txBody>
          <a:bodyPr vert="horz" lIns="91425" tIns="45713" rIns="91425" bIns="45713" rtlCol="0" anchor="ctr"/>
          <a:lstStyle>
            <a:lvl1pPr algn="r">
              <a:defRPr sz="1200">
                <a:solidFill>
                  <a:schemeClr val="tx1">
                    <a:tint val="75000"/>
                  </a:schemeClr>
                </a:solidFill>
              </a:defRPr>
            </a:lvl1pPr>
          </a:lstStyle>
          <a:p>
            <a:pPr defTabSz="914259"/>
            <a:fld id="{4C1A5566-1473-4D00-B97C-F753F50033F8}" type="slidenum">
              <a:rPr lang="en-US" smtClean="0">
                <a:solidFill>
                  <a:prstClr val="black">
                    <a:tint val="75000"/>
                  </a:prstClr>
                </a:solidFill>
              </a:rPr>
              <a:pPr defTabSz="914259"/>
              <a:t>‹#›</a:t>
            </a:fld>
            <a:endParaRPr lang="en-US">
              <a:solidFill>
                <a:prstClr val="black">
                  <a:tint val="75000"/>
                </a:prstClr>
              </a:solidFill>
            </a:endParaRPr>
          </a:p>
        </p:txBody>
      </p:sp>
    </p:spTree>
    <p:extLst>
      <p:ext uri="{BB962C8B-B14F-4D97-AF65-F5344CB8AC3E}">
        <p14:creationId xmlns:p14="http://schemas.microsoft.com/office/powerpoint/2010/main" val="1149067159"/>
      </p:ext>
    </p:extLst>
  </p:cSld>
  <p:clrMap bg1="lt1" tx1="dk1" bg2="lt2" tx2="dk2" accent1="accent1" accent2="accent2" accent3="accent3" accent4="accent4" accent5="accent5" accent6="accent6" hlink="hlink" folHlink="folHlink"/>
  <p:sldLayoutIdLst>
    <p:sldLayoutId id="2147484631" r:id="rId1"/>
    <p:sldLayoutId id="2147484632" r:id="rId2"/>
    <p:sldLayoutId id="2147484633" r:id="rId3"/>
    <p:sldLayoutId id="2147484634" r:id="rId4"/>
    <p:sldLayoutId id="2147484635" r:id="rId5"/>
    <p:sldLayoutId id="2147484636" r:id="rId6"/>
    <p:sldLayoutId id="2147484637" r:id="rId7"/>
    <p:sldLayoutId id="2147484638" r:id="rId8"/>
    <p:sldLayoutId id="2147484639" r:id="rId9"/>
    <p:sldLayoutId id="2147484640" r:id="rId10"/>
  </p:sldLayoutIdLst>
  <p:txStyles>
    <p:titleStyle>
      <a:lvl1pPr algn="ctr" defTabSz="914259" rtl="0" eaLnBrk="1" latinLnBrk="0" hangingPunct="1">
        <a:spcBef>
          <a:spcPct val="0"/>
        </a:spcBef>
        <a:buNone/>
        <a:defRPr sz="3600" b="1" kern="1200">
          <a:solidFill>
            <a:srgbClr val="106379"/>
          </a:solidFill>
          <a:latin typeface="Trebuchet MS" pitchFamily="34" charset="0"/>
          <a:ea typeface="+mj-ea"/>
          <a:cs typeface="+mj-cs"/>
        </a:defRPr>
      </a:lvl1pPr>
    </p:titleStyle>
    <p:bodyStyle>
      <a:lvl1pPr marL="342848" indent="-342848" algn="l" defTabSz="914259" rtl="0" eaLnBrk="1" latinLnBrk="0" hangingPunct="1">
        <a:spcBef>
          <a:spcPct val="20000"/>
        </a:spcBef>
        <a:buClr>
          <a:srgbClr val="4D4D4D"/>
        </a:buClr>
        <a:buFont typeface="Arial" pitchFamily="34" charset="0"/>
        <a:buChar char="•"/>
        <a:defRPr sz="2600" kern="1200">
          <a:solidFill>
            <a:srgbClr val="106379"/>
          </a:solidFill>
          <a:latin typeface="Trebuchet MS" pitchFamily="34" charset="0"/>
          <a:ea typeface="+mn-ea"/>
          <a:cs typeface="+mn-cs"/>
        </a:defRPr>
      </a:lvl1pPr>
      <a:lvl2pPr marL="742836" indent="-285707" algn="l" defTabSz="914259" rtl="0" eaLnBrk="1" latinLnBrk="0" hangingPunct="1">
        <a:spcBef>
          <a:spcPct val="20000"/>
        </a:spcBef>
        <a:buClr>
          <a:srgbClr val="4D4D4D"/>
        </a:buClr>
        <a:buSzPct val="75000"/>
        <a:buFont typeface="Wingdings" pitchFamily="2" charset="2"/>
        <a:buChar char="Ø"/>
        <a:defRPr sz="2200" kern="1200">
          <a:solidFill>
            <a:srgbClr val="106379"/>
          </a:solidFill>
          <a:latin typeface="Trebuchet MS" pitchFamily="34" charset="0"/>
          <a:ea typeface="+mn-ea"/>
          <a:cs typeface="+mn-cs"/>
        </a:defRPr>
      </a:lvl2pPr>
      <a:lvl3pPr marL="1142824" indent="-228564" algn="l" defTabSz="914259" rtl="0" eaLnBrk="1" latinLnBrk="0" hangingPunct="1">
        <a:spcBef>
          <a:spcPct val="20000"/>
        </a:spcBef>
        <a:buClr>
          <a:srgbClr val="4D4D4D"/>
        </a:buClr>
        <a:buFont typeface="Wingdings" pitchFamily="2" charset="2"/>
        <a:buChar char="§"/>
        <a:defRPr sz="2000" kern="1200">
          <a:solidFill>
            <a:srgbClr val="106379"/>
          </a:solidFill>
          <a:latin typeface="Trebuchet MS" pitchFamily="34" charset="0"/>
          <a:ea typeface="+mn-ea"/>
          <a:cs typeface="+mn-cs"/>
        </a:defRPr>
      </a:lvl3pPr>
      <a:lvl4pPr marL="1599954" indent="-228564" algn="l" defTabSz="914259" rtl="0" eaLnBrk="1" latinLnBrk="0" hangingPunct="1">
        <a:spcBef>
          <a:spcPct val="20000"/>
        </a:spcBef>
        <a:buClr>
          <a:srgbClr val="4D4D4D"/>
        </a:buClr>
        <a:buFont typeface="Courier New" pitchFamily="49" charset="0"/>
        <a:buChar char="o"/>
        <a:defRPr sz="1800" kern="1200">
          <a:solidFill>
            <a:srgbClr val="106379"/>
          </a:solidFill>
          <a:latin typeface="Trebuchet MS" pitchFamily="34" charset="0"/>
          <a:ea typeface="+mn-ea"/>
          <a:cs typeface="+mn-cs"/>
        </a:defRPr>
      </a:lvl4pPr>
      <a:lvl5pPr marL="2057085" indent="-228564" algn="l" defTabSz="914259" rtl="0" eaLnBrk="1" latinLnBrk="0" hangingPunct="1">
        <a:spcBef>
          <a:spcPct val="20000"/>
        </a:spcBef>
        <a:buClr>
          <a:srgbClr val="4D4D4D"/>
        </a:buClr>
        <a:buFont typeface="Arial" pitchFamily="34" charset="0"/>
        <a:buChar char="»"/>
        <a:defRPr sz="1600" kern="1200">
          <a:solidFill>
            <a:srgbClr val="106379"/>
          </a:solidFill>
          <a:latin typeface="Trebuchet MS" pitchFamily="34" charset="0"/>
          <a:ea typeface="+mn-ea"/>
          <a:cs typeface="+mn-cs"/>
        </a:defRPr>
      </a:lvl5pPr>
      <a:lvl6pPr marL="251421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4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7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03"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E7912E-0B6E-4D01-B235-B10D82077D1D}" type="datetimeFigureOut">
              <a:rPr lang="en-US" smtClean="0">
                <a:solidFill>
                  <a:prstClr val="black">
                    <a:tint val="75000"/>
                  </a:prstClr>
                </a:solidFill>
              </a:rPr>
              <a:pPr/>
              <a:t>9/29/2015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12C731-0FF2-4AC7-94C0-FC846CF74E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2359209"/>
      </p:ext>
    </p:extLst>
  </p:cSld>
  <p:clrMap bg1="lt1" tx1="dk1" bg2="lt2" tx2="dk2" accent1="accent1" accent2="accent2" accent3="accent3" accent4="accent4" accent5="accent5" accent6="accent6" hlink="hlink" folHlink="folHlink"/>
  <p:sldLayoutIdLst>
    <p:sldLayoutId id="2147484642" r:id="rId1"/>
    <p:sldLayoutId id="2147484643" r:id="rId2"/>
    <p:sldLayoutId id="2147484644" r:id="rId3"/>
    <p:sldLayoutId id="2147484645" r:id="rId4"/>
    <p:sldLayoutId id="2147484646" r:id="rId5"/>
    <p:sldLayoutId id="2147484647" r:id="rId6"/>
    <p:sldLayoutId id="2147484648" r:id="rId7"/>
    <p:sldLayoutId id="2147484649" r:id="rId8"/>
    <p:sldLayoutId id="2147484650" r:id="rId9"/>
    <p:sldLayoutId id="2147484651" r:id="rId10"/>
    <p:sldLayoutId id="2147484652" r:id="rId11"/>
    <p:sldLayoutId id="214748465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8229600" cy="1143000"/>
          </a:xfrm>
          <a:prstGeom prst="rect">
            <a:avLst/>
          </a:prstGeom>
        </p:spPr>
        <p:txBody>
          <a:bodyPr vert="horz" lIns="91430" tIns="45716" rIns="91430" bIns="4571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524002"/>
            <a:ext cx="8229600" cy="4525963"/>
          </a:xfrm>
          <a:prstGeom prst="rect">
            <a:avLst/>
          </a:prstGeom>
        </p:spPr>
        <p:txBody>
          <a:bodyPr vert="horz" lIns="91430" tIns="45716" rIns="91430" bIns="4571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30" tIns="45716" rIns="91430" bIns="45716" rtlCol="0" anchor="ctr"/>
          <a:lstStyle>
            <a:lvl1pPr algn="r">
              <a:defRPr sz="1200">
                <a:solidFill>
                  <a:schemeClr val="tx1">
                    <a:tint val="75000"/>
                  </a:schemeClr>
                </a:solidFill>
              </a:defRPr>
            </a:lvl1pPr>
          </a:lstStyle>
          <a:p>
            <a:pPr defTabSz="914306"/>
            <a:fld id="{4C1A5566-1473-4D00-B97C-F753F50033F8}" type="slidenum">
              <a:rPr lang="en-US" smtClean="0">
                <a:solidFill>
                  <a:prstClr val="black">
                    <a:tint val="75000"/>
                  </a:prstClr>
                </a:solidFill>
              </a:rPr>
              <a:pPr defTabSz="914306"/>
              <a:t>‹#›</a:t>
            </a:fld>
            <a:endParaRPr lang="en-US">
              <a:solidFill>
                <a:prstClr val="black">
                  <a:tint val="75000"/>
                </a:prstClr>
              </a:solidFill>
            </a:endParaRPr>
          </a:p>
        </p:txBody>
      </p:sp>
    </p:spTree>
    <p:extLst>
      <p:ext uri="{BB962C8B-B14F-4D97-AF65-F5344CB8AC3E}">
        <p14:creationId xmlns:p14="http://schemas.microsoft.com/office/powerpoint/2010/main" val="35027979"/>
      </p:ext>
    </p:extLst>
  </p:cSld>
  <p:clrMap bg1="lt1" tx1="dk1" bg2="lt2" tx2="dk2" accent1="accent1" accent2="accent2" accent3="accent3" accent4="accent4" accent5="accent5" accent6="accent6" hlink="hlink" folHlink="folHlink"/>
  <p:sldLayoutIdLst>
    <p:sldLayoutId id="2147484683" r:id="rId1"/>
    <p:sldLayoutId id="2147484684" r:id="rId2"/>
    <p:sldLayoutId id="2147484685" r:id="rId3"/>
    <p:sldLayoutId id="2147484686" r:id="rId4"/>
    <p:sldLayoutId id="2147484687" r:id="rId5"/>
    <p:sldLayoutId id="2147484688" r:id="rId6"/>
    <p:sldLayoutId id="2147484689" r:id="rId7"/>
    <p:sldLayoutId id="2147484690" r:id="rId8"/>
    <p:sldLayoutId id="2147484691" r:id="rId9"/>
    <p:sldLayoutId id="2147484692" r:id="rId10"/>
  </p:sldLayoutIdLst>
  <p:txStyles>
    <p:titleStyle>
      <a:lvl1pPr algn="ctr" defTabSz="914306" rtl="0" eaLnBrk="1" latinLnBrk="0" hangingPunct="1">
        <a:spcBef>
          <a:spcPct val="0"/>
        </a:spcBef>
        <a:buNone/>
        <a:defRPr sz="3600" b="1" kern="1200">
          <a:solidFill>
            <a:srgbClr val="106379"/>
          </a:solidFill>
          <a:latin typeface="Trebuchet MS" pitchFamily="34" charset="0"/>
          <a:ea typeface="+mj-ea"/>
          <a:cs typeface="+mj-cs"/>
        </a:defRPr>
      </a:lvl1pPr>
    </p:titleStyle>
    <p:bodyStyle>
      <a:lvl1pPr marL="342865" indent="-342865" algn="l" defTabSz="914306" rtl="0" eaLnBrk="1" latinLnBrk="0" hangingPunct="1">
        <a:spcBef>
          <a:spcPct val="20000"/>
        </a:spcBef>
        <a:buClr>
          <a:srgbClr val="4D4D4D"/>
        </a:buClr>
        <a:buFont typeface="Arial" pitchFamily="34" charset="0"/>
        <a:buChar char="•"/>
        <a:defRPr sz="2600" kern="1200">
          <a:solidFill>
            <a:srgbClr val="106379"/>
          </a:solidFill>
          <a:latin typeface="Trebuchet MS" pitchFamily="34" charset="0"/>
          <a:ea typeface="+mn-ea"/>
          <a:cs typeface="+mn-cs"/>
        </a:defRPr>
      </a:lvl1pPr>
      <a:lvl2pPr marL="742874" indent="-285722" algn="l" defTabSz="914306" rtl="0" eaLnBrk="1" latinLnBrk="0" hangingPunct="1">
        <a:spcBef>
          <a:spcPct val="20000"/>
        </a:spcBef>
        <a:buClr>
          <a:srgbClr val="4D4D4D"/>
        </a:buClr>
        <a:buSzPct val="75000"/>
        <a:buFont typeface="Wingdings" pitchFamily="2" charset="2"/>
        <a:buChar char="Ø"/>
        <a:defRPr sz="2200" kern="1200">
          <a:solidFill>
            <a:srgbClr val="106379"/>
          </a:solidFill>
          <a:latin typeface="Trebuchet MS" pitchFamily="34" charset="0"/>
          <a:ea typeface="+mn-ea"/>
          <a:cs typeface="+mn-cs"/>
        </a:defRPr>
      </a:lvl2pPr>
      <a:lvl3pPr marL="1142883" indent="-228576" algn="l" defTabSz="914306" rtl="0" eaLnBrk="1" latinLnBrk="0" hangingPunct="1">
        <a:spcBef>
          <a:spcPct val="20000"/>
        </a:spcBef>
        <a:buClr>
          <a:srgbClr val="4D4D4D"/>
        </a:buClr>
        <a:buFont typeface="Wingdings" pitchFamily="2" charset="2"/>
        <a:buChar char="§"/>
        <a:defRPr sz="2000" kern="1200">
          <a:solidFill>
            <a:srgbClr val="106379"/>
          </a:solidFill>
          <a:latin typeface="Trebuchet MS" pitchFamily="34" charset="0"/>
          <a:ea typeface="+mn-ea"/>
          <a:cs typeface="+mn-cs"/>
        </a:defRPr>
      </a:lvl3pPr>
      <a:lvl4pPr marL="1600036" indent="-228576" algn="l" defTabSz="914306" rtl="0" eaLnBrk="1" latinLnBrk="0" hangingPunct="1">
        <a:spcBef>
          <a:spcPct val="20000"/>
        </a:spcBef>
        <a:buClr>
          <a:srgbClr val="4D4D4D"/>
        </a:buClr>
        <a:buFont typeface="Courier New" pitchFamily="49" charset="0"/>
        <a:buChar char="o"/>
        <a:defRPr sz="1800" kern="1200">
          <a:solidFill>
            <a:srgbClr val="106379"/>
          </a:solidFill>
          <a:latin typeface="Trebuchet MS" pitchFamily="34" charset="0"/>
          <a:ea typeface="+mn-ea"/>
          <a:cs typeface="+mn-cs"/>
        </a:defRPr>
      </a:lvl4pPr>
      <a:lvl5pPr marL="2057190" indent="-228576" algn="l" defTabSz="914306" rtl="0" eaLnBrk="1" latinLnBrk="0" hangingPunct="1">
        <a:spcBef>
          <a:spcPct val="20000"/>
        </a:spcBef>
        <a:buClr>
          <a:srgbClr val="4D4D4D"/>
        </a:buClr>
        <a:buFont typeface="Arial" pitchFamily="34" charset="0"/>
        <a:buChar char="»"/>
        <a:defRPr sz="1600" kern="1200">
          <a:solidFill>
            <a:srgbClr val="106379"/>
          </a:solidFill>
          <a:latin typeface="Trebuchet MS" pitchFamily="34" charset="0"/>
          <a:ea typeface="+mn-ea"/>
          <a:cs typeface="+mn-cs"/>
        </a:defRPr>
      </a:lvl5pPr>
      <a:lvl6pPr marL="2514343"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2"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6" rtl="0" eaLnBrk="1" latinLnBrk="0" hangingPunct="1">
        <a:defRPr sz="1800" kern="1200">
          <a:solidFill>
            <a:schemeClr val="tx1"/>
          </a:solidFill>
          <a:latin typeface="+mn-lt"/>
          <a:ea typeface="+mn-ea"/>
          <a:cs typeface="+mn-cs"/>
        </a:defRPr>
      </a:lvl1pPr>
      <a:lvl2pPr marL="457154"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6"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2" algn="l" defTabSz="914306" rtl="0" eaLnBrk="1" latinLnBrk="0" hangingPunct="1">
        <a:defRPr sz="1800" kern="1200">
          <a:solidFill>
            <a:schemeClr val="tx1"/>
          </a:solidFill>
          <a:latin typeface="+mn-lt"/>
          <a:ea typeface="+mn-ea"/>
          <a:cs typeface="+mn-cs"/>
        </a:defRPr>
      </a:lvl8pPr>
      <a:lvl9pPr marL="3657226" algn="l" defTabSz="914306"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53679FFB-F945-42C4-A2B3-FDB42619B194}"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835168543"/>
      </p:ext>
    </p:extLst>
  </p:cSld>
  <p:clrMap bg1="lt1" tx1="dk1" bg2="lt2" tx2="dk2" accent1="accent1" accent2="accent2" accent3="accent3" accent4="accent4" accent5="accent5" accent6="accent6" hlink="hlink" folHlink="folHlink"/>
  <p:sldLayoutIdLst>
    <p:sldLayoutId id="2147484694" r:id="rId1"/>
    <p:sldLayoutId id="2147484695" r:id="rId2"/>
    <p:sldLayoutId id="2147484696" r:id="rId3"/>
    <p:sldLayoutId id="2147484697" r:id="rId4"/>
    <p:sldLayoutId id="2147484698" r:id="rId5"/>
    <p:sldLayoutId id="2147484699" r:id="rId6"/>
    <p:sldLayoutId id="2147484700" r:id="rId7"/>
    <p:sldLayoutId id="2147484701" r:id="rId8"/>
    <p:sldLayoutId id="2147484702" r:id="rId9"/>
    <p:sldLayoutId id="2147484703" r:id="rId10"/>
    <p:sldLayoutId id="2147484704" r:id="rId11"/>
    <p:sldLayoutId id="2147484705" r:id="rId12"/>
    <p:sldLayoutId id="2147484706" r:id="rId13"/>
    <p:sldLayoutId id="2147484707"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6" y="152400"/>
            <a:ext cx="8229600" cy="1143000"/>
          </a:xfrm>
          <a:prstGeom prst="rect">
            <a:avLst/>
          </a:prstGeom>
        </p:spPr>
        <p:txBody>
          <a:bodyPr vert="horz" lIns="91386" tIns="45696" rIns="91386" bIns="4569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6" y="1524009"/>
            <a:ext cx="8229600" cy="4525963"/>
          </a:xfrm>
          <a:prstGeom prst="rect">
            <a:avLst/>
          </a:prstGeom>
        </p:spPr>
        <p:txBody>
          <a:bodyPr vert="horz" lIns="91386" tIns="45696" rIns="91386" bIns="4569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6" y="6356376"/>
            <a:ext cx="2133600" cy="365125"/>
          </a:xfrm>
          <a:prstGeom prst="rect">
            <a:avLst/>
          </a:prstGeom>
        </p:spPr>
        <p:txBody>
          <a:bodyPr vert="horz" lIns="91386" tIns="45696" rIns="91386" bIns="45696" rtlCol="0" anchor="ctr"/>
          <a:lstStyle>
            <a:lvl1pPr algn="r">
              <a:defRPr sz="1200">
                <a:solidFill>
                  <a:schemeClr val="tx1">
                    <a:tint val="75000"/>
                  </a:schemeClr>
                </a:solidFill>
              </a:defRPr>
            </a:lvl1pPr>
          </a:lstStyle>
          <a:p>
            <a:pPr defTabSz="913848"/>
            <a:fld id="{4C1A5566-1473-4D00-B97C-F753F50033F8}" type="slidenum">
              <a:rPr lang="en-US" smtClean="0">
                <a:solidFill>
                  <a:prstClr val="black">
                    <a:tint val="75000"/>
                  </a:prstClr>
                </a:solidFill>
              </a:rPr>
              <a:pPr defTabSz="913848"/>
              <a:t>‹#›</a:t>
            </a:fld>
            <a:endParaRPr lang="en-US">
              <a:solidFill>
                <a:prstClr val="black">
                  <a:tint val="75000"/>
                </a:prstClr>
              </a:solidFill>
            </a:endParaRPr>
          </a:p>
        </p:txBody>
      </p:sp>
    </p:spTree>
    <p:extLst>
      <p:ext uri="{BB962C8B-B14F-4D97-AF65-F5344CB8AC3E}">
        <p14:creationId xmlns:p14="http://schemas.microsoft.com/office/powerpoint/2010/main" val="3329502146"/>
      </p:ext>
    </p:extLst>
  </p:cSld>
  <p:clrMap bg1="lt1" tx1="dk1" bg2="lt2" tx2="dk2" accent1="accent1" accent2="accent2" accent3="accent3" accent4="accent4" accent5="accent5" accent6="accent6" hlink="hlink" folHlink="folHlink"/>
  <p:sldLayoutIdLst>
    <p:sldLayoutId id="2147484709" r:id="rId1"/>
    <p:sldLayoutId id="2147484710" r:id="rId2"/>
    <p:sldLayoutId id="2147484711" r:id="rId3"/>
    <p:sldLayoutId id="2147484712" r:id="rId4"/>
    <p:sldLayoutId id="2147484713" r:id="rId5"/>
    <p:sldLayoutId id="2147484714" r:id="rId6"/>
    <p:sldLayoutId id="2147484715" r:id="rId7"/>
    <p:sldLayoutId id="2147484716" r:id="rId8"/>
    <p:sldLayoutId id="2147484717" r:id="rId9"/>
    <p:sldLayoutId id="2147484718" r:id="rId10"/>
  </p:sldLayoutIdLst>
  <p:txStyles>
    <p:titleStyle>
      <a:lvl1pPr algn="ctr" defTabSz="913848" rtl="0" eaLnBrk="1" latinLnBrk="0" hangingPunct="1">
        <a:spcBef>
          <a:spcPct val="0"/>
        </a:spcBef>
        <a:buNone/>
        <a:defRPr sz="3600" b="1" kern="1200">
          <a:solidFill>
            <a:srgbClr val="106379"/>
          </a:solidFill>
          <a:latin typeface="Trebuchet MS" pitchFamily="34" charset="0"/>
          <a:ea typeface="+mj-ea"/>
          <a:cs typeface="+mj-cs"/>
        </a:defRPr>
      </a:lvl1pPr>
    </p:titleStyle>
    <p:bodyStyle>
      <a:lvl1pPr marL="342690" indent="-342690" algn="l" defTabSz="913848" rtl="0" eaLnBrk="1" latinLnBrk="0" hangingPunct="1">
        <a:spcBef>
          <a:spcPct val="20000"/>
        </a:spcBef>
        <a:buClr>
          <a:srgbClr val="4D4D4D"/>
        </a:buClr>
        <a:buFont typeface="Arial" pitchFamily="34" charset="0"/>
        <a:buChar char="•"/>
        <a:defRPr sz="2600" kern="1200">
          <a:solidFill>
            <a:srgbClr val="106379"/>
          </a:solidFill>
          <a:latin typeface="Trebuchet MS" pitchFamily="34" charset="0"/>
          <a:ea typeface="+mn-ea"/>
          <a:cs typeface="+mn-cs"/>
        </a:defRPr>
      </a:lvl1pPr>
      <a:lvl2pPr marL="742500" indent="-285582" algn="l" defTabSz="913848" rtl="0" eaLnBrk="1" latinLnBrk="0" hangingPunct="1">
        <a:spcBef>
          <a:spcPct val="20000"/>
        </a:spcBef>
        <a:buClr>
          <a:srgbClr val="4D4D4D"/>
        </a:buClr>
        <a:buSzPct val="75000"/>
        <a:buFont typeface="Wingdings" pitchFamily="2" charset="2"/>
        <a:buChar char="Ø"/>
        <a:defRPr sz="2200" kern="1200">
          <a:solidFill>
            <a:srgbClr val="106379"/>
          </a:solidFill>
          <a:latin typeface="Trebuchet MS" pitchFamily="34" charset="0"/>
          <a:ea typeface="+mn-ea"/>
          <a:cs typeface="+mn-cs"/>
        </a:defRPr>
      </a:lvl2pPr>
      <a:lvl3pPr marL="1142310" indent="-228462" algn="l" defTabSz="913848" rtl="0" eaLnBrk="1" latinLnBrk="0" hangingPunct="1">
        <a:spcBef>
          <a:spcPct val="20000"/>
        </a:spcBef>
        <a:buClr>
          <a:srgbClr val="4D4D4D"/>
        </a:buClr>
        <a:buFont typeface="Wingdings" pitchFamily="2" charset="2"/>
        <a:buChar char="§"/>
        <a:defRPr sz="2000" kern="1200">
          <a:solidFill>
            <a:srgbClr val="106379"/>
          </a:solidFill>
          <a:latin typeface="Trebuchet MS" pitchFamily="34" charset="0"/>
          <a:ea typeface="+mn-ea"/>
          <a:cs typeface="+mn-cs"/>
        </a:defRPr>
      </a:lvl3pPr>
      <a:lvl4pPr marL="1599240" indent="-228462" algn="l" defTabSz="913848" rtl="0" eaLnBrk="1" latinLnBrk="0" hangingPunct="1">
        <a:spcBef>
          <a:spcPct val="20000"/>
        </a:spcBef>
        <a:buClr>
          <a:srgbClr val="4D4D4D"/>
        </a:buClr>
        <a:buFont typeface="Courier New" pitchFamily="49" charset="0"/>
        <a:buChar char="o"/>
        <a:defRPr sz="1800" kern="1200">
          <a:solidFill>
            <a:srgbClr val="106379"/>
          </a:solidFill>
          <a:latin typeface="Trebuchet MS" pitchFamily="34" charset="0"/>
          <a:ea typeface="+mn-ea"/>
          <a:cs typeface="+mn-cs"/>
        </a:defRPr>
      </a:lvl4pPr>
      <a:lvl5pPr marL="2056169" indent="-228462" algn="l" defTabSz="913848" rtl="0" eaLnBrk="1" latinLnBrk="0" hangingPunct="1">
        <a:spcBef>
          <a:spcPct val="20000"/>
        </a:spcBef>
        <a:buClr>
          <a:srgbClr val="4D4D4D"/>
        </a:buClr>
        <a:buFont typeface="Arial" pitchFamily="34" charset="0"/>
        <a:buChar char="»"/>
        <a:defRPr sz="1600" kern="1200">
          <a:solidFill>
            <a:srgbClr val="106379"/>
          </a:solidFill>
          <a:latin typeface="Trebuchet MS" pitchFamily="34" charset="0"/>
          <a:ea typeface="+mn-ea"/>
          <a:cs typeface="+mn-cs"/>
        </a:defRPr>
      </a:lvl5pPr>
      <a:lvl6pPr marL="2513088" indent="-228462" algn="l" defTabSz="91384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018" indent="-228462" algn="l" defTabSz="91384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6942" indent="-228462" algn="l" defTabSz="91384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3870" indent="-228462" algn="l" defTabSz="91384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848" rtl="0" eaLnBrk="1" latinLnBrk="0" hangingPunct="1">
        <a:defRPr sz="1800" kern="1200">
          <a:solidFill>
            <a:schemeClr val="tx1"/>
          </a:solidFill>
          <a:latin typeface="+mn-lt"/>
          <a:ea typeface="+mn-ea"/>
          <a:cs typeface="+mn-cs"/>
        </a:defRPr>
      </a:lvl1pPr>
      <a:lvl2pPr marL="456930" algn="l" defTabSz="913848" rtl="0" eaLnBrk="1" latinLnBrk="0" hangingPunct="1">
        <a:defRPr sz="1800" kern="1200">
          <a:solidFill>
            <a:schemeClr val="tx1"/>
          </a:solidFill>
          <a:latin typeface="+mn-lt"/>
          <a:ea typeface="+mn-ea"/>
          <a:cs typeface="+mn-cs"/>
        </a:defRPr>
      </a:lvl2pPr>
      <a:lvl3pPr marL="913848" algn="l" defTabSz="913848" rtl="0" eaLnBrk="1" latinLnBrk="0" hangingPunct="1">
        <a:defRPr sz="1800" kern="1200">
          <a:solidFill>
            <a:schemeClr val="tx1"/>
          </a:solidFill>
          <a:latin typeface="+mn-lt"/>
          <a:ea typeface="+mn-ea"/>
          <a:cs typeface="+mn-cs"/>
        </a:defRPr>
      </a:lvl3pPr>
      <a:lvl4pPr marL="1370778" algn="l" defTabSz="913848" rtl="0" eaLnBrk="1" latinLnBrk="0" hangingPunct="1">
        <a:defRPr sz="1800" kern="1200">
          <a:solidFill>
            <a:schemeClr val="tx1"/>
          </a:solidFill>
          <a:latin typeface="+mn-lt"/>
          <a:ea typeface="+mn-ea"/>
          <a:cs typeface="+mn-cs"/>
        </a:defRPr>
      </a:lvl4pPr>
      <a:lvl5pPr marL="1827702" algn="l" defTabSz="913848" rtl="0" eaLnBrk="1" latinLnBrk="0" hangingPunct="1">
        <a:defRPr sz="1800" kern="1200">
          <a:solidFill>
            <a:schemeClr val="tx1"/>
          </a:solidFill>
          <a:latin typeface="+mn-lt"/>
          <a:ea typeface="+mn-ea"/>
          <a:cs typeface="+mn-cs"/>
        </a:defRPr>
      </a:lvl5pPr>
      <a:lvl6pPr marL="2284631" algn="l" defTabSz="913848" rtl="0" eaLnBrk="1" latinLnBrk="0" hangingPunct="1">
        <a:defRPr sz="1800" kern="1200">
          <a:solidFill>
            <a:schemeClr val="tx1"/>
          </a:solidFill>
          <a:latin typeface="+mn-lt"/>
          <a:ea typeface="+mn-ea"/>
          <a:cs typeface="+mn-cs"/>
        </a:defRPr>
      </a:lvl6pPr>
      <a:lvl7pPr marL="2741552" algn="l" defTabSz="913848" rtl="0" eaLnBrk="1" latinLnBrk="0" hangingPunct="1">
        <a:defRPr sz="1800" kern="1200">
          <a:solidFill>
            <a:schemeClr val="tx1"/>
          </a:solidFill>
          <a:latin typeface="+mn-lt"/>
          <a:ea typeface="+mn-ea"/>
          <a:cs typeface="+mn-cs"/>
        </a:defRPr>
      </a:lvl7pPr>
      <a:lvl8pPr marL="3198480" algn="l" defTabSz="913848" rtl="0" eaLnBrk="1" latinLnBrk="0" hangingPunct="1">
        <a:defRPr sz="1800" kern="1200">
          <a:solidFill>
            <a:schemeClr val="tx1"/>
          </a:solidFill>
          <a:latin typeface="+mn-lt"/>
          <a:ea typeface="+mn-ea"/>
          <a:cs typeface="+mn-cs"/>
        </a:defRPr>
      </a:lvl8pPr>
      <a:lvl9pPr marL="3655408" algn="l" defTabSz="913848"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8229600" cy="1143000"/>
          </a:xfrm>
          <a:prstGeom prst="rect">
            <a:avLst/>
          </a:prstGeom>
        </p:spPr>
        <p:txBody>
          <a:bodyPr vert="horz" lIns="91425" tIns="45713" rIns="91425" bIns="4571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524009"/>
            <a:ext cx="8229600" cy="4525963"/>
          </a:xfrm>
          <a:prstGeom prst="rect">
            <a:avLst/>
          </a:prstGeom>
        </p:spPr>
        <p:txBody>
          <a:bodyPr vert="horz" lIns="91425" tIns="45713" rIns="91425" bIns="4571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79"/>
            <a:ext cx="2133600" cy="365125"/>
          </a:xfrm>
          <a:prstGeom prst="rect">
            <a:avLst/>
          </a:prstGeom>
        </p:spPr>
        <p:txBody>
          <a:bodyPr vert="horz" lIns="91425" tIns="45713" rIns="91425" bIns="45713" rtlCol="0" anchor="ctr"/>
          <a:lstStyle>
            <a:lvl1pPr algn="r">
              <a:defRPr sz="1200">
                <a:solidFill>
                  <a:schemeClr val="tx1">
                    <a:tint val="75000"/>
                  </a:schemeClr>
                </a:solidFill>
              </a:defRPr>
            </a:lvl1pPr>
          </a:lstStyle>
          <a:p>
            <a:pPr defTabSz="914259"/>
            <a:fld id="{4C1A5566-1473-4D00-B97C-F753F50033F8}" type="slidenum">
              <a:rPr lang="en-US" smtClean="0">
                <a:solidFill>
                  <a:prstClr val="black">
                    <a:tint val="75000"/>
                  </a:prstClr>
                </a:solidFill>
              </a:rPr>
              <a:pPr defTabSz="914259"/>
              <a:t>‹#›</a:t>
            </a:fld>
            <a:endParaRPr lang="en-US">
              <a:solidFill>
                <a:prstClr val="black">
                  <a:tint val="75000"/>
                </a:prstClr>
              </a:solidFill>
            </a:endParaRPr>
          </a:p>
        </p:txBody>
      </p:sp>
    </p:spTree>
    <p:extLst>
      <p:ext uri="{BB962C8B-B14F-4D97-AF65-F5344CB8AC3E}">
        <p14:creationId xmlns:p14="http://schemas.microsoft.com/office/powerpoint/2010/main" val="4005596562"/>
      </p:ext>
    </p:extLst>
  </p:cSld>
  <p:clrMap bg1="lt1" tx1="dk1" bg2="lt2" tx2="dk2" accent1="accent1" accent2="accent2" accent3="accent3" accent4="accent4" accent5="accent5" accent6="accent6" hlink="hlink" folHlink="folHlink"/>
  <p:sldLayoutIdLst>
    <p:sldLayoutId id="2147484720" r:id="rId1"/>
    <p:sldLayoutId id="2147484721" r:id="rId2"/>
    <p:sldLayoutId id="2147484722" r:id="rId3"/>
    <p:sldLayoutId id="2147484723" r:id="rId4"/>
    <p:sldLayoutId id="2147484724" r:id="rId5"/>
    <p:sldLayoutId id="2147484725" r:id="rId6"/>
    <p:sldLayoutId id="2147484726" r:id="rId7"/>
    <p:sldLayoutId id="2147484727" r:id="rId8"/>
    <p:sldLayoutId id="2147484728" r:id="rId9"/>
    <p:sldLayoutId id="2147484729" r:id="rId10"/>
  </p:sldLayoutIdLst>
  <p:txStyles>
    <p:titleStyle>
      <a:lvl1pPr algn="ctr" defTabSz="914259" rtl="0" eaLnBrk="1" latinLnBrk="0" hangingPunct="1">
        <a:spcBef>
          <a:spcPct val="0"/>
        </a:spcBef>
        <a:buNone/>
        <a:defRPr sz="3600" b="1" kern="1200">
          <a:solidFill>
            <a:srgbClr val="106379"/>
          </a:solidFill>
          <a:latin typeface="Trebuchet MS" pitchFamily="34" charset="0"/>
          <a:ea typeface="+mj-ea"/>
          <a:cs typeface="+mj-cs"/>
        </a:defRPr>
      </a:lvl1pPr>
    </p:titleStyle>
    <p:bodyStyle>
      <a:lvl1pPr marL="342848" indent="-342848" algn="l" defTabSz="914259" rtl="0" eaLnBrk="1" latinLnBrk="0" hangingPunct="1">
        <a:spcBef>
          <a:spcPct val="20000"/>
        </a:spcBef>
        <a:buClr>
          <a:srgbClr val="4D4D4D"/>
        </a:buClr>
        <a:buFont typeface="Arial" pitchFamily="34" charset="0"/>
        <a:buChar char="•"/>
        <a:defRPr sz="2600" kern="1200">
          <a:solidFill>
            <a:srgbClr val="106379"/>
          </a:solidFill>
          <a:latin typeface="Trebuchet MS" pitchFamily="34" charset="0"/>
          <a:ea typeface="+mn-ea"/>
          <a:cs typeface="+mn-cs"/>
        </a:defRPr>
      </a:lvl1pPr>
      <a:lvl2pPr marL="742836" indent="-285707" algn="l" defTabSz="914259" rtl="0" eaLnBrk="1" latinLnBrk="0" hangingPunct="1">
        <a:spcBef>
          <a:spcPct val="20000"/>
        </a:spcBef>
        <a:buClr>
          <a:srgbClr val="4D4D4D"/>
        </a:buClr>
        <a:buSzPct val="75000"/>
        <a:buFont typeface="Wingdings" pitchFamily="2" charset="2"/>
        <a:buChar char="Ø"/>
        <a:defRPr sz="2200" kern="1200">
          <a:solidFill>
            <a:srgbClr val="106379"/>
          </a:solidFill>
          <a:latin typeface="Trebuchet MS" pitchFamily="34" charset="0"/>
          <a:ea typeface="+mn-ea"/>
          <a:cs typeface="+mn-cs"/>
        </a:defRPr>
      </a:lvl2pPr>
      <a:lvl3pPr marL="1142824" indent="-228564" algn="l" defTabSz="914259" rtl="0" eaLnBrk="1" latinLnBrk="0" hangingPunct="1">
        <a:spcBef>
          <a:spcPct val="20000"/>
        </a:spcBef>
        <a:buClr>
          <a:srgbClr val="4D4D4D"/>
        </a:buClr>
        <a:buFont typeface="Wingdings" pitchFamily="2" charset="2"/>
        <a:buChar char="§"/>
        <a:defRPr sz="2000" kern="1200">
          <a:solidFill>
            <a:srgbClr val="106379"/>
          </a:solidFill>
          <a:latin typeface="Trebuchet MS" pitchFamily="34" charset="0"/>
          <a:ea typeface="+mn-ea"/>
          <a:cs typeface="+mn-cs"/>
        </a:defRPr>
      </a:lvl3pPr>
      <a:lvl4pPr marL="1599954" indent="-228564" algn="l" defTabSz="914259" rtl="0" eaLnBrk="1" latinLnBrk="0" hangingPunct="1">
        <a:spcBef>
          <a:spcPct val="20000"/>
        </a:spcBef>
        <a:buClr>
          <a:srgbClr val="4D4D4D"/>
        </a:buClr>
        <a:buFont typeface="Courier New" pitchFamily="49" charset="0"/>
        <a:buChar char="o"/>
        <a:defRPr sz="1800" kern="1200">
          <a:solidFill>
            <a:srgbClr val="106379"/>
          </a:solidFill>
          <a:latin typeface="Trebuchet MS" pitchFamily="34" charset="0"/>
          <a:ea typeface="+mn-ea"/>
          <a:cs typeface="+mn-cs"/>
        </a:defRPr>
      </a:lvl4pPr>
      <a:lvl5pPr marL="2057085" indent="-228564" algn="l" defTabSz="914259" rtl="0" eaLnBrk="1" latinLnBrk="0" hangingPunct="1">
        <a:spcBef>
          <a:spcPct val="20000"/>
        </a:spcBef>
        <a:buClr>
          <a:srgbClr val="4D4D4D"/>
        </a:buClr>
        <a:buFont typeface="Arial" pitchFamily="34" charset="0"/>
        <a:buChar char="»"/>
        <a:defRPr sz="1600" kern="1200">
          <a:solidFill>
            <a:srgbClr val="106379"/>
          </a:solidFill>
          <a:latin typeface="Trebuchet MS" pitchFamily="34" charset="0"/>
          <a:ea typeface="+mn-ea"/>
          <a:cs typeface="+mn-cs"/>
        </a:defRPr>
      </a:lvl5pPr>
      <a:lvl6pPr marL="251421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44"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75"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03" indent="-228564" algn="l" defTabSz="91425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5240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1A5566-1473-4D00-B97C-F753F50033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0818084"/>
      </p:ext>
    </p:extLst>
  </p:cSld>
  <p:clrMap bg1="lt1" tx1="dk1" bg2="lt2" tx2="dk2" accent1="accent1" accent2="accent2" accent3="accent3" accent4="accent4" accent5="accent5" accent6="accent6" hlink="hlink" folHlink="folHlink"/>
  <p:sldLayoutIdLst>
    <p:sldLayoutId id="2147484731" r:id="rId1"/>
    <p:sldLayoutId id="2147484732" r:id="rId2"/>
    <p:sldLayoutId id="2147484733" r:id="rId3"/>
    <p:sldLayoutId id="2147484734" r:id="rId4"/>
    <p:sldLayoutId id="2147484735" r:id="rId5"/>
    <p:sldLayoutId id="2147484736" r:id="rId6"/>
    <p:sldLayoutId id="2147484737" r:id="rId7"/>
    <p:sldLayoutId id="2147484738" r:id="rId8"/>
    <p:sldLayoutId id="2147484739" r:id="rId9"/>
  </p:sldLayoutIdLst>
  <p:txStyles>
    <p:titleStyle>
      <a:lvl1pPr algn="ctr" defTabSz="914400" rtl="0" eaLnBrk="1" latinLnBrk="0" hangingPunct="1">
        <a:spcBef>
          <a:spcPct val="0"/>
        </a:spcBef>
        <a:buNone/>
        <a:defRPr sz="3600" b="1" kern="1200">
          <a:solidFill>
            <a:srgbClr val="106379"/>
          </a:solidFill>
          <a:latin typeface="Trebuchet MS" pitchFamily="34" charset="0"/>
          <a:ea typeface="+mj-ea"/>
          <a:cs typeface="+mj-cs"/>
        </a:defRPr>
      </a:lvl1pPr>
    </p:titleStyle>
    <p:bodyStyle>
      <a:lvl1pPr marL="342900" indent="-342900" algn="l" defTabSz="914400" rtl="0" eaLnBrk="1" latinLnBrk="0" hangingPunct="1">
        <a:spcBef>
          <a:spcPct val="20000"/>
        </a:spcBef>
        <a:buClr>
          <a:srgbClr val="4D4D4D"/>
        </a:buClr>
        <a:buFont typeface="Arial" pitchFamily="34" charset="0"/>
        <a:buChar char="•"/>
        <a:defRPr sz="2600" kern="1200">
          <a:solidFill>
            <a:srgbClr val="106379"/>
          </a:solidFill>
          <a:latin typeface="Trebuchet MS" pitchFamily="34" charset="0"/>
          <a:ea typeface="+mn-ea"/>
          <a:cs typeface="+mn-cs"/>
        </a:defRPr>
      </a:lvl1pPr>
      <a:lvl2pPr marL="742950" indent="-285750" algn="l" defTabSz="914400" rtl="0" eaLnBrk="1" latinLnBrk="0" hangingPunct="1">
        <a:spcBef>
          <a:spcPct val="20000"/>
        </a:spcBef>
        <a:buClr>
          <a:srgbClr val="4D4D4D"/>
        </a:buClr>
        <a:buSzPct val="75000"/>
        <a:buFont typeface="Wingdings" pitchFamily="2" charset="2"/>
        <a:buChar char="Ø"/>
        <a:defRPr sz="2200" kern="1200">
          <a:solidFill>
            <a:srgbClr val="106379"/>
          </a:solidFill>
          <a:latin typeface="Trebuchet MS" pitchFamily="34" charset="0"/>
          <a:ea typeface="+mn-ea"/>
          <a:cs typeface="+mn-cs"/>
        </a:defRPr>
      </a:lvl2pPr>
      <a:lvl3pPr marL="1143000" indent="-228600" algn="l" defTabSz="914400" rtl="0" eaLnBrk="1" latinLnBrk="0" hangingPunct="1">
        <a:spcBef>
          <a:spcPct val="20000"/>
        </a:spcBef>
        <a:buClr>
          <a:srgbClr val="4D4D4D"/>
        </a:buClr>
        <a:buFont typeface="Wingdings" pitchFamily="2" charset="2"/>
        <a:buChar char="§"/>
        <a:defRPr sz="2000" kern="1200">
          <a:solidFill>
            <a:srgbClr val="106379"/>
          </a:solidFill>
          <a:latin typeface="Trebuchet MS" pitchFamily="34" charset="0"/>
          <a:ea typeface="+mn-ea"/>
          <a:cs typeface="+mn-cs"/>
        </a:defRPr>
      </a:lvl3pPr>
      <a:lvl4pPr marL="1600200" indent="-228600" algn="l" defTabSz="914400" rtl="0" eaLnBrk="1" latinLnBrk="0" hangingPunct="1">
        <a:spcBef>
          <a:spcPct val="20000"/>
        </a:spcBef>
        <a:buClr>
          <a:srgbClr val="4D4D4D"/>
        </a:buClr>
        <a:buFont typeface="Courier New" pitchFamily="49" charset="0"/>
        <a:buChar char="o"/>
        <a:defRPr sz="1800" kern="1200">
          <a:solidFill>
            <a:srgbClr val="106379"/>
          </a:solidFill>
          <a:latin typeface="Trebuchet MS" pitchFamily="34" charset="0"/>
          <a:ea typeface="+mn-ea"/>
          <a:cs typeface="+mn-cs"/>
        </a:defRPr>
      </a:lvl4pPr>
      <a:lvl5pPr marL="2057400" indent="-228600" algn="l" defTabSz="914400" rtl="0" eaLnBrk="1" latinLnBrk="0" hangingPunct="1">
        <a:spcBef>
          <a:spcPct val="20000"/>
        </a:spcBef>
        <a:buClr>
          <a:srgbClr val="4D4D4D"/>
        </a:buClr>
        <a:buFont typeface="Arial" pitchFamily="34" charset="0"/>
        <a:buChar char="»"/>
        <a:defRPr sz="1600" kern="1200">
          <a:solidFill>
            <a:srgbClr val="106379"/>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5240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1A5566-1473-4D00-B97C-F753F50033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9050482"/>
      </p:ext>
    </p:extLst>
  </p:cSld>
  <p:clrMap bg1="lt1" tx1="dk1" bg2="lt2" tx2="dk2" accent1="accent1" accent2="accent2" accent3="accent3" accent4="accent4" accent5="accent5" accent6="accent6" hlink="hlink" folHlink="folHlink"/>
  <p:sldLayoutIdLst>
    <p:sldLayoutId id="2147484741" r:id="rId1"/>
    <p:sldLayoutId id="2147484742" r:id="rId2"/>
    <p:sldLayoutId id="2147484743" r:id="rId3"/>
    <p:sldLayoutId id="2147484744" r:id="rId4"/>
    <p:sldLayoutId id="2147484745" r:id="rId5"/>
    <p:sldLayoutId id="2147484746" r:id="rId6"/>
    <p:sldLayoutId id="2147484747" r:id="rId7"/>
    <p:sldLayoutId id="2147484748" r:id="rId8"/>
    <p:sldLayoutId id="2147484749" r:id="rId9"/>
  </p:sldLayoutIdLst>
  <p:txStyles>
    <p:titleStyle>
      <a:lvl1pPr algn="ctr" defTabSz="914400" rtl="0" eaLnBrk="1" latinLnBrk="0" hangingPunct="1">
        <a:spcBef>
          <a:spcPct val="0"/>
        </a:spcBef>
        <a:buNone/>
        <a:defRPr sz="3600" b="1" kern="1200">
          <a:solidFill>
            <a:srgbClr val="106379"/>
          </a:solidFill>
          <a:latin typeface="Trebuchet MS" pitchFamily="34" charset="0"/>
          <a:ea typeface="+mj-ea"/>
          <a:cs typeface="+mj-cs"/>
        </a:defRPr>
      </a:lvl1pPr>
    </p:titleStyle>
    <p:bodyStyle>
      <a:lvl1pPr marL="342900" indent="-342900" algn="l" defTabSz="914400" rtl="0" eaLnBrk="1" latinLnBrk="0" hangingPunct="1">
        <a:spcBef>
          <a:spcPct val="20000"/>
        </a:spcBef>
        <a:buClr>
          <a:srgbClr val="4D4D4D"/>
        </a:buClr>
        <a:buFont typeface="Arial" pitchFamily="34" charset="0"/>
        <a:buChar char="•"/>
        <a:defRPr sz="2600" kern="1200">
          <a:solidFill>
            <a:srgbClr val="106379"/>
          </a:solidFill>
          <a:latin typeface="Trebuchet MS" pitchFamily="34" charset="0"/>
          <a:ea typeface="+mn-ea"/>
          <a:cs typeface="+mn-cs"/>
        </a:defRPr>
      </a:lvl1pPr>
      <a:lvl2pPr marL="742950" indent="-285750" algn="l" defTabSz="914400" rtl="0" eaLnBrk="1" latinLnBrk="0" hangingPunct="1">
        <a:spcBef>
          <a:spcPct val="20000"/>
        </a:spcBef>
        <a:buClr>
          <a:srgbClr val="4D4D4D"/>
        </a:buClr>
        <a:buSzPct val="75000"/>
        <a:buFont typeface="Wingdings" pitchFamily="2" charset="2"/>
        <a:buChar char="Ø"/>
        <a:defRPr sz="2200" kern="1200">
          <a:solidFill>
            <a:srgbClr val="106379"/>
          </a:solidFill>
          <a:latin typeface="Trebuchet MS" pitchFamily="34" charset="0"/>
          <a:ea typeface="+mn-ea"/>
          <a:cs typeface="+mn-cs"/>
        </a:defRPr>
      </a:lvl2pPr>
      <a:lvl3pPr marL="1143000" indent="-228600" algn="l" defTabSz="914400" rtl="0" eaLnBrk="1" latinLnBrk="0" hangingPunct="1">
        <a:spcBef>
          <a:spcPct val="20000"/>
        </a:spcBef>
        <a:buClr>
          <a:srgbClr val="4D4D4D"/>
        </a:buClr>
        <a:buFont typeface="Wingdings" pitchFamily="2" charset="2"/>
        <a:buChar char="§"/>
        <a:defRPr sz="2000" kern="1200">
          <a:solidFill>
            <a:srgbClr val="106379"/>
          </a:solidFill>
          <a:latin typeface="Trebuchet MS" pitchFamily="34" charset="0"/>
          <a:ea typeface="+mn-ea"/>
          <a:cs typeface="+mn-cs"/>
        </a:defRPr>
      </a:lvl3pPr>
      <a:lvl4pPr marL="1600200" indent="-228600" algn="l" defTabSz="914400" rtl="0" eaLnBrk="1" latinLnBrk="0" hangingPunct="1">
        <a:spcBef>
          <a:spcPct val="20000"/>
        </a:spcBef>
        <a:buClr>
          <a:srgbClr val="4D4D4D"/>
        </a:buClr>
        <a:buFont typeface="Courier New" pitchFamily="49" charset="0"/>
        <a:buChar char="o"/>
        <a:defRPr sz="1800" kern="1200">
          <a:solidFill>
            <a:srgbClr val="106379"/>
          </a:solidFill>
          <a:latin typeface="Trebuchet MS" pitchFamily="34" charset="0"/>
          <a:ea typeface="+mn-ea"/>
          <a:cs typeface="+mn-cs"/>
        </a:defRPr>
      </a:lvl4pPr>
      <a:lvl5pPr marL="2057400" indent="-228600" algn="l" defTabSz="914400" rtl="0" eaLnBrk="1" latinLnBrk="0" hangingPunct="1">
        <a:spcBef>
          <a:spcPct val="20000"/>
        </a:spcBef>
        <a:buClr>
          <a:srgbClr val="4D4D4D"/>
        </a:buClr>
        <a:buFont typeface="Arial" pitchFamily="34" charset="0"/>
        <a:buChar char="»"/>
        <a:defRPr sz="1600" kern="1200">
          <a:solidFill>
            <a:srgbClr val="106379"/>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152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5240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defRPr>
            </a:lvl1pPr>
          </a:lstStyle>
          <a:p>
            <a:pPr>
              <a:defRPr/>
            </a:pPr>
            <a:fld id="{38FDB6C2-FEC0-40D6-AD55-E206A9ADEF94}" type="slidenum">
              <a:rPr lang="en-US"/>
              <a:pPr>
                <a:defRPr/>
              </a:pPr>
              <a:t>‹#›</a:t>
            </a:fld>
            <a:endParaRPr lang="en-US"/>
          </a:p>
        </p:txBody>
      </p:sp>
    </p:spTree>
    <p:extLst>
      <p:ext uri="{BB962C8B-B14F-4D97-AF65-F5344CB8AC3E}">
        <p14:creationId xmlns:p14="http://schemas.microsoft.com/office/powerpoint/2010/main" val="220066285"/>
      </p:ext>
    </p:extLst>
  </p:cSld>
  <p:clrMap bg1="lt1" tx1="dk1" bg2="lt2" tx2="dk2" accent1="accent1" accent2="accent2" accent3="accent3" accent4="accent4" accent5="accent5" accent6="accent6" hlink="hlink" folHlink="folHlink"/>
  <p:sldLayoutIdLst>
    <p:sldLayoutId id="2147484751" r:id="rId1"/>
    <p:sldLayoutId id="2147484752" r:id="rId2"/>
    <p:sldLayoutId id="2147484753" r:id="rId3"/>
    <p:sldLayoutId id="2147484754" r:id="rId4"/>
    <p:sldLayoutId id="2147484755" r:id="rId5"/>
    <p:sldLayoutId id="2147484756" r:id="rId6"/>
    <p:sldLayoutId id="2147484757" r:id="rId7"/>
    <p:sldLayoutId id="2147484758" r:id="rId8"/>
    <p:sldLayoutId id="2147484759" r:id="rId9"/>
    <p:sldLayoutId id="2147484760" r:id="rId10"/>
  </p:sldLayoutIdLst>
  <p:txStyles>
    <p:titleStyle>
      <a:lvl1pPr algn="ctr" rtl="0" eaLnBrk="0" fontAlgn="base" hangingPunct="0">
        <a:spcBef>
          <a:spcPct val="0"/>
        </a:spcBef>
        <a:spcAft>
          <a:spcPct val="0"/>
        </a:spcAft>
        <a:defRPr sz="3600" b="1" kern="1200">
          <a:solidFill>
            <a:srgbClr val="106379"/>
          </a:solidFill>
          <a:latin typeface="Trebuchet MS" pitchFamily="34" charset="0"/>
          <a:ea typeface="+mj-ea"/>
          <a:cs typeface="+mj-cs"/>
        </a:defRPr>
      </a:lvl1pPr>
      <a:lvl2pPr algn="ctr" rtl="0" eaLnBrk="0" fontAlgn="base" hangingPunct="0">
        <a:spcBef>
          <a:spcPct val="0"/>
        </a:spcBef>
        <a:spcAft>
          <a:spcPct val="0"/>
        </a:spcAft>
        <a:defRPr sz="3600" b="1">
          <a:solidFill>
            <a:srgbClr val="106379"/>
          </a:solidFill>
          <a:latin typeface="Trebuchet MS" pitchFamily="34" charset="0"/>
        </a:defRPr>
      </a:lvl2pPr>
      <a:lvl3pPr algn="ctr" rtl="0" eaLnBrk="0" fontAlgn="base" hangingPunct="0">
        <a:spcBef>
          <a:spcPct val="0"/>
        </a:spcBef>
        <a:spcAft>
          <a:spcPct val="0"/>
        </a:spcAft>
        <a:defRPr sz="3600" b="1">
          <a:solidFill>
            <a:srgbClr val="106379"/>
          </a:solidFill>
          <a:latin typeface="Trebuchet MS" pitchFamily="34" charset="0"/>
        </a:defRPr>
      </a:lvl3pPr>
      <a:lvl4pPr algn="ctr" rtl="0" eaLnBrk="0" fontAlgn="base" hangingPunct="0">
        <a:spcBef>
          <a:spcPct val="0"/>
        </a:spcBef>
        <a:spcAft>
          <a:spcPct val="0"/>
        </a:spcAft>
        <a:defRPr sz="3600" b="1">
          <a:solidFill>
            <a:srgbClr val="106379"/>
          </a:solidFill>
          <a:latin typeface="Trebuchet MS" pitchFamily="34" charset="0"/>
        </a:defRPr>
      </a:lvl4pPr>
      <a:lvl5pPr algn="ctr" rtl="0" eaLnBrk="0" fontAlgn="base" hangingPunct="0">
        <a:spcBef>
          <a:spcPct val="0"/>
        </a:spcBef>
        <a:spcAft>
          <a:spcPct val="0"/>
        </a:spcAft>
        <a:defRPr sz="3600" b="1">
          <a:solidFill>
            <a:srgbClr val="106379"/>
          </a:solidFill>
          <a:latin typeface="Trebuchet MS" pitchFamily="34" charset="0"/>
        </a:defRPr>
      </a:lvl5pPr>
      <a:lvl6pPr marL="457200" algn="ctr" rtl="0" fontAlgn="base">
        <a:spcBef>
          <a:spcPct val="0"/>
        </a:spcBef>
        <a:spcAft>
          <a:spcPct val="0"/>
        </a:spcAft>
        <a:defRPr sz="3600" b="1">
          <a:solidFill>
            <a:srgbClr val="106379"/>
          </a:solidFill>
          <a:latin typeface="Trebuchet MS" pitchFamily="34" charset="0"/>
        </a:defRPr>
      </a:lvl6pPr>
      <a:lvl7pPr marL="914400" algn="ctr" rtl="0" fontAlgn="base">
        <a:spcBef>
          <a:spcPct val="0"/>
        </a:spcBef>
        <a:spcAft>
          <a:spcPct val="0"/>
        </a:spcAft>
        <a:defRPr sz="3600" b="1">
          <a:solidFill>
            <a:srgbClr val="106379"/>
          </a:solidFill>
          <a:latin typeface="Trebuchet MS" pitchFamily="34" charset="0"/>
        </a:defRPr>
      </a:lvl7pPr>
      <a:lvl8pPr marL="1371600" algn="ctr" rtl="0" fontAlgn="base">
        <a:spcBef>
          <a:spcPct val="0"/>
        </a:spcBef>
        <a:spcAft>
          <a:spcPct val="0"/>
        </a:spcAft>
        <a:defRPr sz="3600" b="1">
          <a:solidFill>
            <a:srgbClr val="106379"/>
          </a:solidFill>
          <a:latin typeface="Trebuchet MS" pitchFamily="34" charset="0"/>
        </a:defRPr>
      </a:lvl8pPr>
      <a:lvl9pPr marL="1828800" algn="ctr" rtl="0" fontAlgn="base">
        <a:spcBef>
          <a:spcPct val="0"/>
        </a:spcBef>
        <a:spcAft>
          <a:spcPct val="0"/>
        </a:spcAft>
        <a:defRPr sz="3600" b="1">
          <a:solidFill>
            <a:srgbClr val="106379"/>
          </a:solidFill>
          <a:latin typeface="Trebuchet MS" pitchFamily="34" charset="0"/>
        </a:defRPr>
      </a:lvl9pPr>
    </p:titleStyle>
    <p:bodyStyle>
      <a:lvl1pPr marL="342900" indent="-342900" algn="l" rtl="0" eaLnBrk="0" fontAlgn="base" hangingPunct="0">
        <a:spcBef>
          <a:spcPct val="20000"/>
        </a:spcBef>
        <a:spcAft>
          <a:spcPct val="0"/>
        </a:spcAft>
        <a:buClr>
          <a:srgbClr val="4D4D4D"/>
        </a:buClr>
        <a:buFont typeface="Arial" pitchFamily="34" charset="0"/>
        <a:buChar char="•"/>
        <a:defRPr sz="2600" kern="1200">
          <a:solidFill>
            <a:srgbClr val="106379"/>
          </a:solidFill>
          <a:latin typeface="Trebuchet MS" pitchFamily="34" charset="0"/>
          <a:ea typeface="+mn-ea"/>
          <a:cs typeface="+mn-cs"/>
        </a:defRPr>
      </a:lvl1pPr>
      <a:lvl2pPr marL="742950" indent="-285750" algn="l" rtl="0" eaLnBrk="0" fontAlgn="base" hangingPunct="0">
        <a:spcBef>
          <a:spcPct val="20000"/>
        </a:spcBef>
        <a:spcAft>
          <a:spcPct val="0"/>
        </a:spcAft>
        <a:buClr>
          <a:srgbClr val="4D4D4D"/>
        </a:buClr>
        <a:buSzPct val="75000"/>
        <a:buFont typeface="Wingdings" pitchFamily="2" charset="2"/>
        <a:buChar char="Ø"/>
        <a:defRPr sz="2200" kern="1200">
          <a:solidFill>
            <a:srgbClr val="106379"/>
          </a:solidFill>
          <a:latin typeface="Trebuchet MS" pitchFamily="34" charset="0"/>
          <a:ea typeface="+mn-ea"/>
          <a:cs typeface="+mn-cs"/>
        </a:defRPr>
      </a:lvl2pPr>
      <a:lvl3pPr marL="1143000" indent="-228600" algn="l" rtl="0" eaLnBrk="0" fontAlgn="base" hangingPunct="0">
        <a:spcBef>
          <a:spcPct val="20000"/>
        </a:spcBef>
        <a:spcAft>
          <a:spcPct val="0"/>
        </a:spcAft>
        <a:buClr>
          <a:srgbClr val="4D4D4D"/>
        </a:buClr>
        <a:buFont typeface="Wingdings" pitchFamily="2" charset="2"/>
        <a:buChar char="§"/>
        <a:defRPr sz="2000" kern="1200">
          <a:solidFill>
            <a:srgbClr val="106379"/>
          </a:solidFill>
          <a:latin typeface="Trebuchet MS" pitchFamily="34" charset="0"/>
          <a:ea typeface="+mn-ea"/>
          <a:cs typeface="+mn-cs"/>
        </a:defRPr>
      </a:lvl3pPr>
      <a:lvl4pPr marL="1600200" indent="-228600" algn="l" rtl="0" eaLnBrk="0" fontAlgn="base" hangingPunct="0">
        <a:spcBef>
          <a:spcPct val="20000"/>
        </a:spcBef>
        <a:spcAft>
          <a:spcPct val="0"/>
        </a:spcAft>
        <a:buClr>
          <a:srgbClr val="4D4D4D"/>
        </a:buClr>
        <a:buFont typeface="Courier New" pitchFamily="49" charset="0"/>
        <a:buChar char="o"/>
        <a:defRPr kern="1200">
          <a:solidFill>
            <a:srgbClr val="106379"/>
          </a:solidFill>
          <a:latin typeface="Trebuchet MS" pitchFamily="34" charset="0"/>
          <a:ea typeface="+mn-ea"/>
          <a:cs typeface="+mn-cs"/>
        </a:defRPr>
      </a:lvl4pPr>
      <a:lvl5pPr marL="2057400" indent="-228600" algn="l" rtl="0" eaLnBrk="0" fontAlgn="base" hangingPunct="0">
        <a:spcBef>
          <a:spcPct val="20000"/>
        </a:spcBef>
        <a:spcAft>
          <a:spcPct val="0"/>
        </a:spcAft>
        <a:buClr>
          <a:srgbClr val="4D4D4D"/>
        </a:buClr>
        <a:buFont typeface="Arial" pitchFamily="34" charset="0"/>
        <a:buChar char="»"/>
        <a:defRPr sz="1600" kern="1200">
          <a:solidFill>
            <a:srgbClr val="106379"/>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5240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7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1A5566-1473-4D00-B97C-F753F50033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74624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Lst>
  <p:txStyles>
    <p:titleStyle>
      <a:lvl1pPr algn="ctr" defTabSz="914400" rtl="0" eaLnBrk="1" latinLnBrk="0" hangingPunct="1">
        <a:spcBef>
          <a:spcPct val="0"/>
        </a:spcBef>
        <a:buNone/>
        <a:defRPr sz="3600" b="1" kern="1200">
          <a:solidFill>
            <a:srgbClr val="106379"/>
          </a:solidFill>
          <a:latin typeface="Trebuchet MS" pitchFamily="34" charset="0"/>
          <a:ea typeface="+mj-ea"/>
          <a:cs typeface="+mj-cs"/>
        </a:defRPr>
      </a:lvl1pPr>
    </p:titleStyle>
    <p:bodyStyle>
      <a:lvl1pPr marL="342900" indent="-342900" algn="l" defTabSz="914400" rtl="0" eaLnBrk="1" latinLnBrk="0" hangingPunct="1">
        <a:spcBef>
          <a:spcPct val="20000"/>
        </a:spcBef>
        <a:buClr>
          <a:srgbClr val="4D4D4D"/>
        </a:buClr>
        <a:buFont typeface="Arial" pitchFamily="34" charset="0"/>
        <a:buChar char="•"/>
        <a:defRPr sz="2600" kern="1200">
          <a:solidFill>
            <a:srgbClr val="106379"/>
          </a:solidFill>
          <a:latin typeface="Trebuchet MS" pitchFamily="34" charset="0"/>
          <a:ea typeface="+mn-ea"/>
          <a:cs typeface="+mn-cs"/>
        </a:defRPr>
      </a:lvl1pPr>
      <a:lvl2pPr marL="742950" indent="-285750" algn="l" defTabSz="914400" rtl="0" eaLnBrk="1" latinLnBrk="0" hangingPunct="1">
        <a:spcBef>
          <a:spcPct val="20000"/>
        </a:spcBef>
        <a:buClr>
          <a:srgbClr val="4D4D4D"/>
        </a:buClr>
        <a:buSzPct val="120000"/>
        <a:buFont typeface="Trebuchet MS" pitchFamily="34" charset="0"/>
        <a:buChar char="»"/>
        <a:defRPr sz="2200" kern="1200">
          <a:solidFill>
            <a:srgbClr val="106379"/>
          </a:solidFill>
          <a:latin typeface="Trebuchet MS" pitchFamily="34" charset="0"/>
          <a:ea typeface="+mn-ea"/>
          <a:cs typeface="+mn-cs"/>
        </a:defRPr>
      </a:lvl2pPr>
      <a:lvl3pPr marL="1143000" indent="-228600" algn="l" defTabSz="914400" rtl="0" eaLnBrk="1" latinLnBrk="0" hangingPunct="1">
        <a:spcBef>
          <a:spcPct val="20000"/>
        </a:spcBef>
        <a:buClr>
          <a:srgbClr val="4D4D4D"/>
        </a:buClr>
        <a:buFont typeface="Courier New" pitchFamily="49" charset="0"/>
        <a:buChar char="o"/>
        <a:defRPr sz="2000" kern="1200">
          <a:solidFill>
            <a:srgbClr val="106379"/>
          </a:solidFill>
          <a:latin typeface="Trebuchet MS" pitchFamily="34" charset="0"/>
          <a:ea typeface="+mn-ea"/>
          <a:cs typeface="+mn-cs"/>
        </a:defRPr>
      </a:lvl3pPr>
      <a:lvl4pPr marL="1600200" indent="-228600" algn="l" defTabSz="914400" rtl="0" eaLnBrk="1" latinLnBrk="0" hangingPunct="1">
        <a:spcBef>
          <a:spcPct val="20000"/>
        </a:spcBef>
        <a:buClr>
          <a:srgbClr val="4D4D4D"/>
        </a:buClr>
        <a:buFont typeface="Arial" pitchFamily="34" charset="0"/>
        <a:buChar char="•"/>
        <a:defRPr sz="1800" kern="1200">
          <a:solidFill>
            <a:srgbClr val="106379"/>
          </a:solidFill>
          <a:latin typeface="Trebuchet MS" pitchFamily="34" charset="0"/>
          <a:ea typeface="+mn-ea"/>
          <a:cs typeface="+mn-cs"/>
        </a:defRPr>
      </a:lvl4pPr>
      <a:lvl5pPr marL="2057400" indent="-228600" algn="l" defTabSz="914400" rtl="0" eaLnBrk="1" latinLnBrk="0" hangingPunct="1">
        <a:spcBef>
          <a:spcPct val="20000"/>
        </a:spcBef>
        <a:buClr>
          <a:srgbClr val="4D4D4D"/>
        </a:buClr>
        <a:buFont typeface="Arial" pitchFamily="34" charset="0"/>
        <a:buChar char="»"/>
        <a:defRPr sz="1600" kern="1200">
          <a:solidFill>
            <a:srgbClr val="106379"/>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335393"/>
        </a:solidFill>
        <a:effectLst/>
      </p:bgPr>
    </p:bg>
    <p:spTree>
      <p:nvGrpSpPr>
        <p:cNvPr id="1" name=""/>
        <p:cNvGrpSpPr/>
        <p:nvPr/>
      </p:nvGrpSpPr>
      <p:grpSpPr>
        <a:xfrm>
          <a:off x="0" y="0"/>
          <a:ext cx="0" cy="0"/>
          <a:chOff x="0" y="0"/>
          <a:chExt cx="0" cy="0"/>
        </a:xfrm>
      </p:grpSpPr>
      <p:sp>
        <p:nvSpPr>
          <p:cNvPr id="2050" name="Rectangle 4"/>
          <p:cNvSpPr>
            <a:spLocks noGrp="1" noChangeArrowheads="1"/>
          </p:cNvSpPr>
          <p:nvPr>
            <p:ph type="title"/>
          </p:nvPr>
        </p:nvSpPr>
        <p:spPr bwMode="auto">
          <a:xfrm>
            <a:off x="457200" y="152400"/>
            <a:ext cx="8229600" cy="1206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5"/>
          <p:cNvSpPr>
            <a:spLocks noGrp="1" noChangeArrowheads="1"/>
          </p:cNvSpPr>
          <p:nvPr>
            <p:ph type="body" idx="1"/>
          </p:nvPr>
        </p:nvSpPr>
        <p:spPr bwMode="auto">
          <a:xfrm>
            <a:off x="457200" y="1420815"/>
            <a:ext cx="8229600" cy="4757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Rectangle 5"/>
          <p:cNvSpPr>
            <a:spLocks noGrp="1" noChangeArrowheads="1"/>
          </p:cNvSpPr>
          <p:nvPr>
            <p:ph type="dt" sz="half" idx="2"/>
          </p:nvPr>
        </p:nvSpPr>
        <p:spPr bwMode="auto">
          <a:xfrm>
            <a:off x="457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charset="0"/>
              </a:defRPr>
            </a:lvl1pPr>
          </a:lstStyle>
          <a:p>
            <a:pPr fontAlgn="base">
              <a:spcBef>
                <a:spcPct val="0"/>
              </a:spcBef>
              <a:spcAft>
                <a:spcPct val="0"/>
              </a:spcAft>
              <a:defRPr/>
            </a:pPr>
            <a:fld id="{1DD99336-281E-4F82-9B57-13F9705F03D0}" type="datetimeFigureOut">
              <a:rPr lang="en-US">
                <a:solidFill>
                  <a:prstClr val="black"/>
                </a:solidFill>
              </a:rPr>
              <a:pPr fontAlgn="base">
                <a:spcBef>
                  <a:spcPct val="0"/>
                </a:spcBef>
                <a:spcAft>
                  <a:spcPct val="0"/>
                </a:spcAft>
                <a:defRPr/>
              </a:pPr>
              <a:t>9/29/2015</a:t>
            </a:fld>
            <a:endParaRPr lang="en-US">
              <a:solidFill>
                <a:prstClr val="black"/>
              </a:solidFill>
            </a:endParaRPr>
          </a:p>
        </p:txBody>
      </p:sp>
      <p:sp>
        <p:nvSpPr>
          <p:cNvPr id="11" name="Rectangle 6"/>
          <p:cNvSpPr>
            <a:spLocks noGrp="1" noChangeArrowheads="1"/>
          </p:cNvSpPr>
          <p:nvPr>
            <p:ph type="ftr" sz="quarter" idx="3"/>
          </p:nvPr>
        </p:nvSpPr>
        <p:spPr bwMode="auto">
          <a:xfrm>
            <a:off x="3124200" y="6245225"/>
            <a:ext cx="2895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charset="0"/>
              </a:defRPr>
            </a:lvl1pPr>
          </a:lstStyle>
          <a:p>
            <a:pPr fontAlgn="base">
              <a:spcBef>
                <a:spcPct val="0"/>
              </a:spcBef>
              <a:spcAft>
                <a:spcPct val="0"/>
              </a:spcAft>
              <a:defRPr/>
            </a:pPr>
            <a:endParaRPr lang="en-US">
              <a:solidFill>
                <a:prstClr val="black"/>
              </a:solidFill>
            </a:endParaRPr>
          </a:p>
        </p:txBody>
      </p:sp>
      <p:sp>
        <p:nvSpPr>
          <p:cNvPr id="12" name="Rectangle 7"/>
          <p:cNvSpPr>
            <a:spLocks noGrp="1" noChangeArrowheads="1"/>
          </p:cNvSpPr>
          <p:nvPr>
            <p:ph type="sldNum" sz="quarter" idx="4"/>
          </p:nvPr>
        </p:nvSpPr>
        <p:spPr bwMode="auto">
          <a:xfrm>
            <a:off x="6553200" y="6245225"/>
            <a:ext cx="2133600" cy="47625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latin typeface="Arial" charset="0"/>
              </a:defRPr>
            </a:lvl1pPr>
          </a:lstStyle>
          <a:p>
            <a:pPr fontAlgn="base">
              <a:spcBef>
                <a:spcPct val="0"/>
              </a:spcBef>
              <a:spcAft>
                <a:spcPct val="0"/>
              </a:spcAft>
              <a:defRPr/>
            </a:pPr>
            <a:fld id="{0416BD4E-44EC-4106-8AA0-E17A80EA05B3}" type="slidenum">
              <a:rPr lang="en-US">
                <a:solidFill>
                  <a:prstClr val="black"/>
                </a:solidFill>
              </a:rPr>
              <a:pPr fontAlgn="base">
                <a:spcBef>
                  <a:spcPct val="0"/>
                </a:spcBef>
                <a:spcAft>
                  <a:spcPct val="0"/>
                </a:spcAft>
                <a:defRPr/>
              </a:pPr>
              <a:t>‹#›</a:t>
            </a:fld>
            <a:endParaRPr lang="en-US">
              <a:solidFill>
                <a:prstClr val="black"/>
              </a:solidFill>
            </a:endParaRPr>
          </a:p>
        </p:txBody>
      </p:sp>
    </p:spTree>
    <p:extLst>
      <p:ext uri="{BB962C8B-B14F-4D97-AF65-F5344CB8AC3E}">
        <p14:creationId xmlns:p14="http://schemas.microsoft.com/office/powerpoint/2010/main" val="1488113592"/>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p:timing>
    <p:tnLst>
      <p:par>
        <p:cTn id="1" dur="indefinite" restart="never" nodeType="tmRoot"/>
      </p:par>
    </p:tnLst>
  </p:timing>
  <p:txStyles>
    <p:titleStyle>
      <a:lvl1pPr algn="l" rtl="0" eaLnBrk="0" fontAlgn="base" hangingPunct="0">
        <a:spcBef>
          <a:spcPct val="0"/>
        </a:spcBef>
        <a:spcAft>
          <a:spcPct val="0"/>
        </a:spcAft>
        <a:defRPr sz="3200" b="1">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charset="0"/>
        </a:defRPr>
      </a:lvl2pPr>
      <a:lvl3pPr algn="l" rtl="0" eaLnBrk="0" fontAlgn="base" hangingPunct="0">
        <a:spcBef>
          <a:spcPct val="0"/>
        </a:spcBef>
        <a:spcAft>
          <a:spcPct val="0"/>
        </a:spcAft>
        <a:defRPr sz="3200" b="1">
          <a:solidFill>
            <a:schemeClr val="bg1"/>
          </a:solidFill>
          <a:latin typeface="Arial" charset="0"/>
        </a:defRPr>
      </a:lvl3pPr>
      <a:lvl4pPr algn="l" rtl="0" eaLnBrk="0" fontAlgn="base" hangingPunct="0">
        <a:spcBef>
          <a:spcPct val="0"/>
        </a:spcBef>
        <a:spcAft>
          <a:spcPct val="0"/>
        </a:spcAft>
        <a:defRPr sz="3200" b="1">
          <a:solidFill>
            <a:schemeClr val="bg1"/>
          </a:solidFill>
          <a:latin typeface="Arial" charset="0"/>
        </a:defRPr>
      </a:lvl4pPr>
      <a:lvl5pPr algn="l" rtl="0" eaLnBrk="0" fontAlgn="base" hangingPunct="0">
        <a:spcBef>
          <a:spcPct val="0"/>
        </a:spcBef>
        <a:spcAft>
          <a:spcPct val="0"/>
        </a:spcAft>
        <a:defRPr sz="3200" b="1">
          <a:solidFill>
            <a:schemeClr val="bg1"/>
          </a:solidFill>
          <a:latin typeface="Arial" charset="0"/>
        </a:defRPr>
      </a:lvl5pPr>
      <a:lvl6pPr marL="457200" algn="l" rtl="0" fontAlgn="base">
        <a:spcBef>
          <a:spcPct val="0"/>
        </a:spcBef>
        <a:spcAft>
          <a:spcPct val="0"/>
        </a:spcAft>
        <a:defRPr sz="3200" b="1">
          <a:solidFill>
            <a:schemeClr val="bg1"/>
          </a:solidFill>
          <a:latin typeface="Arial" charset="0"/>
        </a:defRPr>
      </a:lvl6pPr>
      <a:lvl7pPr marL="914400" algn="l" rtl="0" fontAlgn="base">
        <a:spcBef>
          <a:spcPct val="0"/>
        </a:spcBef>
        <a:spcAft>
          <a:spcPct val="0"/>
        </a:spcAft>
        <a:defRPr sz="3200" b="1">
          <a:solidFill>
            <a:schemeClr val="bg1"/>
          </a:solidFill>
          <a:latin typeface="Arial" charset="0"/>
        </a:defRPr>
      </a:lvl7pPr>
      <a:lvl8pPr marL="1371600" algn="l" rtl="0" fontAlgn="base">
        <a:spcBef>
          <a:spcPct val="0"/>
        </a:spcBef>
        <a:spcAft>
          <a:spcPct val="0"/>
        </a:spcAft>
        <a:defRPr sz="3200" b="1">
          <a:solidFill>
            <a:schemeClr val="bg1"/>
          </a:solidFill>
          <a:latin typeface="Arial" charset="0"/>
        </a:defRPr>
      </a:lvl8pPr>
      <a:lvl9pPr marL="1828800" algn="l" rtl="0" fontAlgn="base">
        <a:spcBef>
          <a:spcPct val="0"/>
        </a:spcBef>
        <a:spcAft>
          <a:spcPct val="0"/>
        </a:spcAft>
        <a:defRPr sz="3200" b="1">
          <a:solidFill>
            <a:schemeClr val="bg1"/>
          </a:solidFill>
          <a:latin typeface="Arial" charset="0"/>
        </a:defRPr>
      </a:lvl9pPr>
    </p:titleStyle>
    <p:bodyStyle>
      <a:lvl1pPr marL="342900" indent="-342900" algn="l" rtl="0" eaLnBrk="0" fontAlgn="base" hangingPunct="0">
        <a:spcBef>
          <a:spcPct val="20000"/>
        </a:spcBef>
        <a:spcAft>
          <a:spcPct val="0"/>
        </a:spcAft>
        <a:buClr>
          <a:srgbClr val="FFCC00"/>
        </a:buClr>
        <a:buFont typeface="Wingdings" pitchFamily="2" charset="2"/>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lr>
          <a:srgbClr val="FFCC00"/>
        </a:buClr>
        <a:buChar char="–"/>
        <a:defRPr sz="2000">
          <a:solidFill>
            <a:schemeClr val="bg1"/>
          </a:solidFill>
          <a:latin typeface="+mn-lt"/>
        </a:defRPr>
      </a:lvl2pPr>
      <a:lvl3pPr marL="1143000" indent="-228600" algn="l" rtl="0" eaLnBrk="0" fontAlgn="base" hangingPunct="0">
        <a:spcBef>
          <a:spcPct val="20000"/>
        </a:spcBef>
        <a:spcAft>
          <a:spcPct val="0"/>
        </a:spcAft>
        <a:buClr>
          <a:srgbClr val="FFCC00"/>
        </a:buClr>
        <a:buChar char="•"/>
        <a:defRPr sz="2000">
          <a:solidFill>
            <a:schemeClr val="bg1"/>
          </a:solidFill>
          <a:latin typeface="+mn-lt"/>
        </a:defRPr>
      </a:lvl3pPr>
      <a:lvl4pPr marL="1600200" indent="-228600" algn="l" rtl="0" eaLnBrk="0" fontAlgn="base" hangingPunct="0">
        <a:spcBef>
          <a:spcPct val="20000"/>
        </a:spcBef>
        <a:spcAft>
          <a:spcPct val="0"/>
        </a:spcAft>
        <a:buClr>
          <a:srgbClr val="FFCC00"/>
        </a:buClr>
        <a:buFont typeface="Arial" pitchFamily="34" charset="0"/>
        <a:buChar char="-"/>
        <a:defRPr sz="2000">
          <a:solidFill>
            <a:schemeClr val="bg1"/>
          </a:solidFill>
          <a:latin typeface="+mn-lt"/>
        </a:defRPr>
      </a:lvl4pPr>
      <a:lvl5pPr marL="2057400" indent="-228600" algn="l" rtl="0" eaLnBrk="0" fontAlgn="base" hangingPunct="0">
        <a:spcBef>
          <a:spcPct val="20000"/>
        </a:spcBef>
        <a:spcAft>
          <a:spcPct val="0"/>
        </a:spcAft>
        <a:buClr>
          <a:srgbClr val="FFCC00"/>
        </a:buClr>
        <a:buChar char="•"/>
        <a:defRPr sz="2000">
          <a:solidFill>
            <a:schemeClr val="bg1"/>
          </a:solidFill>
          <a:latin typeface="+mn-lt"/>
        </a:defRPr>
      </a:lvl5pPr>
      <a:lvl6pPr marL="2514600" indent="-228600" algn="l" rtl="0" fontAlgn="base">
        <a:spcBef>
          <a:spcPct val="20000"/>
        </a:spcBef>
        <a:spcAft>
          <a:spcPct val="0"/>
        </a:spcAft>
        <a:buClr>
          <a:srgbClr val="FFCC00"/>
        </a:buClr>
        <a:buChar char="•"/>
        <a:defRPr sz="2000">
          <a:solidFill>
            <a:schemeClr val="bg1"/>
          </a:solidFill>
          <a:latin typeface="+mn-lt"/>
        </a:defRPr>
      </a:lvl6pPr>
      <a:lvl7pPr marL="2971800" indent="-228600" algn="l" rtl="0" fontAlgn="base">
        <a:spcBef>
          <a:spcPct val="20000"/>
        </a:spcBef>
        <a:spcAft>
          <a:spcPct val="0"/>
        </a:spcAft>
        <a:buClr>
          <a:srgbClr val="FFCC00"/>
        </a:buClr>
        <a:buChar char="•"/>
        <a:defRPr sz="2000">
          <a:solidFill>
            <a:schemeClr val="bg1"/>
          </a:solidFill>
          <a:latin typeface="+mn-lt"/>
        </a:defRPr>
      </a:lvl7pPr>
      <a:lvl8pPr marL="3429000" indent="-228600" algn="l" rtl="0" fontAlgn="base">
        <a:spcBef>
          <a:spcPct val="20000"/>
        </a:spcBef>
        <a:spcAft>
          <a:spcPct val="0"/>
        </a:spcAft>
        <a:buClr>
          <a:srgbClr val="FFCC00"/>
        </a:buClr>
        <a:buChar char="•"/>
        <a:defRPr sz="2000">
          <a:solidFill>
            <a:schemeClr val="bg1"/>
          </a:solidFill>
          <a:latin typeface="+mn-lt"/>
        </a:defRPr>
      </a:lvl8pPr>
      <a:lvl9pPr marL="3886200" indent="-228600" algn="l" rtl="0" fontAlgn="base">
        <a:spcBef>
          <a:spcPct val="20000"/>
        </a:spcBef>
        <a:spcAft>
          <a:spcPct val="0"/>
        </a:spcAft>
        <a:buClr>
          <a:srgbClr val="FFCC00"/>
        </a:buClr>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5240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7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1A5566-1473-4D00-B97C-F753F50033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775111"/>
      </p:ext>
    </p:extLst>
  </p:cSld>
  <p:clrMap bg1="lt1" tx1="dk1" bg2="lt2" tx2="dk2" accent1="accent1" accent2="accent2" accent3="accent3" accent4="accent4" accent5="accent5" accent6="accent6" hlink="hlink" folHlink="folHlink"/>
  <p:sldLayoutIdLst>
    <p:sldLayoutId id="2147484400" r:id="rId1"/>
    <p:sldLayoutId id="2147484401" r:id="rId2"/>
    <p:sldLayoutId id="2147484402" r:id="rId3"/>
    <p:sldLayoutId id="2147484403" r:id="rId4"/>
    <p:sldLayoutId id="2147484404" r:id="rId5"/>
    <p:sldLayoutId id="2147484405" r:id="rId6"/>
    <p:sldLayoutId id="2147484406" r:id="rId7"/>
    <p:sldLayoutId id="2147484407" r:id="rId8"/>
    <p:sldLayoutId id="2147484408" r:id="rId9"/>
  </p:sldLayoutIdLst>
  <p:txStyles>
    <p:titleStyle>
      <a:lvl1pPr algn="ctr" defTabSz="914400" rtl="0" eaLnBrk="1" latinLnBrk="0" hangingPunct="1">
        <a:spcBef>
          <a:spcPct val="0"/>
        </a:spcBef>
        <a:buNone/>
        <a:defRPr sz="3600" b="1" kern="1200">
          <a:solidFill>
            <a:srgbClr val="106379"/>
          </a:solidFill>
          <a:latin typeface="Trebuchet MS" pitchFamily="34" charset="0"/>
          <a:ea typeface="+mj-ea"/>
          <a:cs typeface="+mj-cs"/>
        </a:defRPr>
      </a:lvl1pPr>
    </p:titleStyle>
    <p:bodyStyle>
      <a:lvl1pPr marL="342900" indent="-342900" algn="l" defTabSz="914400" rtl="0" eaLnBrk="1" latinLnBrk="0" hangingPunct="1">
        <a:spcBef>
          <a:spcPct val="20000"/>
        </a:spcBef>
        <a:buClr>
          <a:srgbClr val="4D4D4D"/>
        </a:buClr>
        <a:buFont typeface="Arial" pitchFamily="34" charset="0"/>
        <a:buChar char="•"/>
        <a:defRPr sz="2600" kern="1200">
          <a:solidFill>
            <a:srgbClr val="106379"/>
          </a:solidFill>
          <a:latin typeface="Trebuchet MS" pitchFamily="34" charset="0"/>
          <a:ea typeface="+mn-ea"/>
          <a:cs typeface="+mn-cs"/>
        </a:defRPr>
      </a:lvl1pPr>
      <a:lvl2pPr marL="742950" indent="-285750" algn="l" defTabSz="914400" rtl="0" eaLnBrk="1" latinLnBrk="0" hangingPunct="1">
        <a:spcBef>
          <a:spcPct val="20000"/>
        </a:spcBef>
        <a:buClr>
          <a:srgbClr val="4D4D4D"/>
        </a:buClr>
        <a:buSzPct val="75000"/>
        <a:buFont typeface="Wingdings" pitchFamily="2" charset="2"/>
        <a:buChar char="Ø"/>
        <a:defRPr sz="2200" kern="1200">
          <a:solidFill>
            <a:srgbClr val="106379"/>
          </a:solidFill>
          <a:latin typeface="Trebuchet MS" pitchFamily="34" charset="0"/>
          <a:ea typeface="+mn-ea"/>
          <a:cs typeface="+mn-cs"/>
        </a:defRPr>
      </a:lvl2pPr>
      <a:lvl3pPr marL="1143000" indent="-228600" algn="l" defTabSz="914400" rtl="0" eaLnBrk="1" latinLnBrk="0" hangingPunct="1">
        <a:spcBef>
          <a:spcPct val="20000"/>
        </a:spcBef>
        <a:buClr>
          <a:srgbClr val="4D4D4D"/>
        </a:buClr>
        <a:buFont typeface="Wingdings" pitchFamily="2" charset="2"/>
        <a:buChar char="§"/>
        <a:defRPr sz="2000" kern="1200">
          <a:solidFill>
            <a:srgbClr val="106379"/>
          </a:solidFill>
          <a:latin typeface="Trebuchet MS" pitchFamily="34" charset="0"/>
          <a:ea typeface="+mn-ea"/>
          <a:cs typeface="+mn-cs"/>
        </a:defRPr>
      </a:lvl3pPr>
      <a:lvl4pPr marL="1600200" indent="-228600" algn="l" defTabSz="914400" rtl="0" eaLnBrk="1" latinLnBrk="0" hangingPunct="1">
        <a:spcBef>
          <a:spcPct val="20000"/>
        </a:spcBef>
        <a:buClr>
          <a:srgbClr val="4D4D4D"/>
        </a:buClr>
        <a:buFont typeface="Courier New" pitchFamily="49" charset="0"/>
        <a:buChar char="o"/>
        <a:defRPr sz="1800" kern="1200">
          <a:solidFill>
            <a:srgbClr val="106379"/>
          </a:solidFill>
          <a:latin typeface="Trebuchet MS" pitchFamily="34" charset="0"/>
          <a:ea typeface="+mn-ea"/>
          <a:cs typeface="+mn-cs"/>
        </a:defRPr>
      </a:lvl4pPr>
      <a:lvl5pPr marL="2057400" indent="-228600" algn="l" defTabSz="914400" rtl="0" eaLnBrk="1" latinLnBrk="0" hangingPunct="1">
        <a:spcBef>
          <a:spcPct val="20000"/>
        </a:spcBef>
        <a:buClr>
          <a:srgbClr val="4D4D4D"/>
        </a:buClr>
        <a:buFont typeface="Arial" pitchFamily="34" charset="0"/>
        <a:buChar char="»"/>
        <a:defRPr sz="1600" kern="1200">
          <a:solidFill>
            <a:srgbClr val="106379"/>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8229600" cy="1143000"/>
          </a:xfrm>
          <a:prstGeom prst="rect">
            <a:avLst/>
          </a:prstGeom>
        </p:spPr>
        <p:txBody>
          <a:bodyPr vert="horz" lIns="91430" tIns="45716" rIns="91430" bIns="4571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524009"/>
            <a:ext cx="8229600" cy="4525963"/>
          </a:xfrm>
          <a:prstGeom prst="rect">
            <a:avLst/>
          </a:prstGeom>
        </p:spPr>
        <p:txBody>
          <a:bodyPr vert="horz" lIns="91430" tIns="45716" rIns="91430" bIns="4571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78"/>
            <a:ext cx="2133600" cy="365125"/>
          </a:xfrm>
          <a:prstGeom prst="rect">
            <a:avLst/>
          </a:prstGeom>
        </p:spPr>
        <p:txBody>
          <a:bodyPr vert="horz" lIns="91430" tIns="45716" rIns="91430" bIns="45716" rtlCol="0" anchor="ctr"/>
          <a:lstStyle>
            <a:lvl1pPr algn="r">
              <a:defRPr sz="1200">
                <a:solidFill>
                  <a:schemeClr val="tx1">
                    <a:tint val="75000"/>
                  </a:schemeClr>
                </a:solidFill>
              </a:defRPr>
            </a:lvl1pPr>
          </a:lstStyle>
          <a:p>
            <a:pPr defTabSz="914306"/>
            <a:fld id="{4C1A5566-1473-4D00-B97C-F753F50033F8}" type="slidenum">
              <a:rPr lang="en-US" smtClean="0">
                <a:solidFill>
                  <a:prstClr val="black">
                    <a:tint val="75000"/>
                  </a:prstClr>
                </a:solidFill>
              </a:rPr>
              <a:pPr defTabSz="914306"/>
              <a:t>‹#›</a:t>
            </a:fld>
            <a:endParaRPr lang="en-US">
              <a:solidFill>
                <a:prstClr val="black">
                  <a:tint val="75000"/>
                </a:prstClr>
              </a:solidFill>
            </a:endParaRPr>
          </a:p>
        </p:txBody>
      </p:sp>
    </p:spTree>
    <p:extLst>
      <p:ext uri="{BB962C8B-B14F-4D97-AF65-F5344CB8AC3E}">
        <p14:creationId xmlns:p14="http://schemas.microsoft.com/office/powerpoint/2010/main" val="3366830570"/>
      </p:ext>
    </p:extLst>
  </p:cSld>
  <p:clrMap bg1="lt1" tx1="dk1" bg2="lt2" tx2="dk2" accent1="accent1" accent2="accent2" accent3="accent3" accent4="accent4" accent5="accent5" accent6="accent6" hlink="hlink" folHlink="folHlink"/>
  <p:sldLayoutIdLst>
    <p:sldLayoutId id="2147484543" r:id="rId1"/>
    <p:sldLayoutId id="2147484544" r:id="rId2"/>
    <p:sldLayoutId id="2147484545" r:id="rId3"/>
    <p:sldLayoutId id="2147484546" r:id="rId4"/>
    <p:sldLayoutId id="2147484547" r:id="rId5"/>
    <p:sldLayoutId id="2147484548" r:id="rId6"/>
    <p:sldLayoutId id="2147484549" r:id="rId7"/>
    <p:sldLayoutId id="2147484550" r:id="rId8"/>
    <p:sldLayoutId id="2147484551" r:id="rId9"/>
    <p:sldLayoutId id="2147484655" r:id="rId10"/>
  </p:sldLayoutIdLst>
  <p:txStyles>
    <p:titleStyle>
      <a:lvl1pPr algn="ctr" defTabSz="914306" rtl="0" eaLnBrk="1" latinLnBrk="0" hangingPunct="1">
        <a:spcBef>
          <a:spcPct val="0"/>
        </a:spcBef>
        <a:buNone/>
        <a:defRPr sz="3600" b="1" kern="1200">
          <a:solidFill>
            <a:srgbClr val="106379"/>
          </a:solidFill>
          <a:latin typeface="Trebuchet MS" pitchFamily="34" charset="0"/>
          <a:ea typeface="+mj-ea"/>
          <a:cs typeface="+mj-cs"/>
        </a:defRPr>
      </a:lvl1pPr>
    </p:titleStyle>
    <p:bodyStyle>
      <a:lvl1pPr marL="342865" indent="-342865" algn="l" defTabSz="914306" rtl="0" eaLnBrk="1" latinLnBrk="0" hangingPunct="1">
        <a:spcBef>
          <a:spcPct val="20000"/>
        </a:spcBef>
        <a:buClr>
          <a:srgbClr val="4D4D4D"/>
        </a:buClr>
        <a:buFont typeface="Arial" pitchFamily="34" charset="0"/>
        <a:buChar char="•"/>
        <a:defRPr sz="2600" kern="1200">
          <a:solidFill>
            <a:srgbClr val="106379"/>
          </a:solidFill>
          <a:latin typeface="Trebuchet MS" pitchFamily="34" charset="0"/>
          <a:ea typeface="+mn-ea"/>
          <a:cs typeface="+mn-cs"/>
        </a:defRPr>
      </a:lvl1pPr>
      <a:lvl2pPr marL="742874" indent="-285722" algn="l" defTabSz="914306" rtl="0" eaLnBrk="1" latinLnBrk="0" hangingPunct="1">
        <a:spcBef>
          <a:spcPct val="20000"/>
        </a:spcBef>
        <a:buClr>
          <a:srgbClr val="4D4D4D"/>
        </a:buClr>
        <a:buSzPct val="120000"/>
        <a:buFont typeface="Trebuchet MS" pitchFamily="34" charset="0"/>
        <a:buChar char="»"/>
        <a:defRPr sz="2200" kern="1200">
          <a:solidFill>
            <a:srgbClr val="106379"/>
          </a:solidFill>
          <a:latin typeface="Trebuchet MS" pitchFamily="34" charset="0"/>
          <a:ea typeface="+mn-ea"/>
          <a:cs typeface="+mn-cs"/>
        </a:defRPr>
      </a:lvl2pPr>
      <a:lvl3pPr marL="1142883" indent="-228576" algn="l" defTabSz="914306" rtl="0" eaLnBrk="1" latinLnBrk="0" hangingPunct="1">
        <a:spcBef>
          <a:spcPct val="20000"/>
        </a:spcBef>
        <a:buClr>
          <a:srgbClr val="4D4D4D"/>
        </a:buClr>
        <a:buFont typeface="Courier New" pitchFamily="49" charset="0"/>
        <a:buChar char="o"/>
        <a:defRPr sz="2000" kern="1200">
          <a:solidFill>
            <a:srgbClr val="106379"/>
          </a:solidFill>
          <a:latin typeface="Trebuchet MS" pitchFamily="34" charset="0"/>
          <a:ea typeface="+mn-ea"/>
          <a:cs typeface="+mn-cs"/>
        </a:defRPr>
      </a:lvl3pPr>
      <a:lvl4pPr marL="1600036" indent="-228576" algn="l" defTabSz="914306" rtl="0" eaLnBrk="1" latinLnBrk="0" hangingPunct="1">
        <a:spcBef>
          <a:spcPct val="20000"/>
        </a:spcBef>
        <a:buClr>
          <a:srgbClr val="4D4D4D"/>
        </a:buClr>
        <a:buFont typeface="Arial" pitchFamily="34" charset="0"/>
        <a:buChar char="•"/>
        <a:defRPr sz="1800" kern="1200">
          <a:solidFill>
            <a:srgbClr val="106379"/>
          </a:solidFill>
          <a:latin typeface="Trebuchet MS" pitchFamily="34" charset="0"/>
          <a:ea typeface="+mn-ea"/>
          <a:cs typeface="+mn-cs"/>
        </a:defRPr>
      </a:lvl4pPr>
      <a:lvl5pPr marL="2057190" indent="-228576" algn="l" defTabSz="914306" rtl="0" eaLnBrk="1" latinLnBrk="0" hangingPunct="1">
        <a:spcBef>
          <a:spcPct val="20000"/>
        </a:spcBef>
        <a:buClr>
          <a:srgbClr val="4D4D4D"/>
        </a:buClr>
        <a:buFont typeface="Arial" pitchFamily="34" charset="0"/>
        <a:buChar char="»"/>
        <a:defRPr sz="1600" kern="1200">
          <a:solidFill>
            <a:srgbClr val="106379"/>
          </a:solidFill>
          <a:latin typeface="Trebuchet MS" pitchFamily="34" charset="0"/>
          <a:ea typeface="+mn-ea"/>
          <a:cs typeface="+mn-cs"/>
        </a:defRPr>
      </a:lvl5pPr>
      <a:lvl6pPr marL="2514343"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2"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6" rtl="0" eaLnBrk="1" latinLnBrk="0" hangingPunct="1">
        <a:defRPr sz="1800" kern="1200">
          <a:solidFill>
            <a:schemeClr val="tx1"/>
          </a:solidFill>
          <a:latin typeface="+mn-lt"/>
          <a:ea typeface="+mn-ea"/>
          <a:cs typeface="+mn-cs"/>
        </a:defRPr>
      </a:lvl1pPr>
      <a:lvl2pPr marL="457154"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6"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2" algn="l" defTabSz="914306" rtl="0" eaLnBrk="1" latinLnBrk="0" hangingPunct="1">
        <a:defRPr sz="1800" kern="1200">
          <a:solidFill>
            <a:schemeClr val="tx1"/>
          </a:solidFill>
          <a:latin typeface="+mn-lt"/>
          <a:ea typeface="+mn-ea"/>
          <a:cs typeface="+mn-cs"/>
        </a:defRPr>
      </a:lvl8pPr>
      <a:lvl9pPr marL="3657226" algn="l" defTabSz="914306"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5240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7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1A5566-1473-4D00-B97C-F753F50033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36595"/>
      </p:ext>
    </p:extLst>
  </p:cSld>
  <p:clrMap bg1="lt1" tx1="dk1" bg2="lt2" tx2="dk2" accent1="accent1" accent2="accent2" accent3="accent3" accent4="accent4" accent5="accent5" accent6="accent6" hlink="hlink" folHlink="folHlink"/>
  <p:sldLayoutIdLst>
    <p:sldLayoutId id="2147484553" r:id="rId1"/>
    <p:sldLayoutId id="2147484554" r:id="rId2"/>
    <p:sldLayoutId id="2147484555" r:id="rId3"/>
    <p:sldLayoutId id="2147484556" r:id="rId4"/>
    <p:sldLayoutId id="2147484557" r:id="rId5"/>
    <p:sldLayoutId id="2147484558" r:id="rId6"/>
    <p:sldLayoutId id="2147484559" r:id="rId7"/>
    <p:sldLayoutId id="2147484560" r:id="rId8"/>
    <p:sldLayoutId id="2147484561" r:id="rId9"/>
  </p:sldLayoutIdLst>
  <p:txStyles>
    <p:titleStyle>
      <a:lvl1pPr algn="ctr" defTabSz="914400" rtl="0" eaLnBrk="1" latinLnBrk="0" hangingPunct="1">
        <a:spcBef>
          <a:spcPct val="0"/>
        </a:spcBef>
        <a:buNone/>
        <a:defRPr sz="3600" b="1" kern="1200">
          <a:solidFill>
            <a:srgbClr val="106379"/>
          </a:solidFill>
          <a:latin typeface="Trebuchet MS" pitchFamily="34" charset="0"/>
          <a:ea typeface="+mj-ea"/>
          <a:cs typeface="+mj-cs"/>
        </a:defRPr>
      </a:lvl1pPr>
    </p:titleStyle>
    <p:bodyStyle>
      <a:lvl1pPr marL="342900" indent="-342900" algn="l" defTabSz="914400" rtl="0" eaLnBrk="1" latinLnBrk="0" hangingPunct="1">
        <a:spcBef>
          <a:spcPct val="20000"/>
        </a:spcBef>
        <a:buClr>
          <a:srgbClr val="4D4D4D"/>
        </a:buClr>
        <a:buFont typeface="Arial" pitchFamily="34" charset="0"/>
        <a:buChar char="•"/>
        <a:defRPr sz="2600" kern="1200">
          <a:solidFill>
            <a:srgbClr val="106379"/>
          </a:solidFill>
          <a:latin typeface="Trebuchet MS" pitchFamily="34" charset="0"/>
          <a:ea typeface="+mn-ea"/>
          <a:cs typeface="+mn-cs"/>
        </a:defRPr>
      </a:lvl1pPr>
      <a:lvl2pPr marL="742950" indent="-285750" algn="l" defTabSz="914400" rtl="0" eaLnBrk="1" latinLnBrk="0" hangingPunct="1">
        <a:spcBef>
          <a:spcPct val="20000"/>
        </a:spcBef>
        <a:buClr>
          <a:srgbClr val="4D4D4D"/>
        </a:buClr>
        <a:buSzPct val="75000"/>
        <a:buFont typeface="Wingdings" pitchFamily="2" charset="2"/>
        <a:buChar char="Ø"/>
        <a:defRPr sz="2200" kern="1200">
          <a:solidFill>
            <a:srgbClr val="106379"/>
          </a:solidFill>
          <a:latin typeface="Trebuchet MS" pitchFamily="34" charset="0"/>
          <a:ea typeface="+mn-ea"/>
          <a:cs typeface="+mn-cs"/>
        </a:defRPr>
      </a:lvl2pPr>
      <a:lvl3pPr marL="1143000" indent="-228600" algn="l" defTabSz="914400" rtl="0" eaLnBrk="1" latinLnBrk="0" hangingPunct="1">
        <a:spcBef>
          <a:spcPct val="20000"/>
        </a:spcBef>
        <a:buClr>
          <a:srgbClr val="4D4D4D"/>
        </a:buClr>
        <a:buFont typeface="Wingdings" pitchFamily="2" charset="2"/>
        <a:buChar char="§"/>
        <a:defRPr sz="2000" kern="1200">
          <a:solidFill>
            <a:srgbClr val="106379"/>
          </a:solidFill>
          <a:latin typeface="Trebuchet MS" pitchFamily="34" charset="0"/>
          <a:ea typeface="+mn-ea"/>
          <a:cs typeface="+mn-cs"/>
        </a:defRPr>
      </a:lvl3pPr>
      <a:lvl4pPr marL="1600200" indent="-228600" algn="l" defTabSz="914400" rtl="0" eaLnBrk="1" latinLnBrk="0" hangingPunct="1">
        <a:spcBef>
          <a:spcPct val="20000"/>
        </a:spcBef>
        <a:buClr>
          <a:srgbClr val="4D4D4D"/>
        </a:buClr>
        <a:buFont typeface="Courier New" pitchFamily="49" charset="0"/>
        <a:buChar char="o"/>
        <a:defRPr sz="1800" kern="1200">
          <a:solidFill>
            <a:srgbClr val="106379"/>
          </a:solidFill>
          <a:latin typeface="Trebuchet MS" pitchFamily="34" charset="0"/>
          <a:ea typeface="+mn-ea"/>
          <a:cs typeface="+mn-cs"/>
        </a:defRPr>
      </a:lvl4pPr>
      <a:lvl5pPr marL="2057400" indent="-228600" algn="l" defTabSz="914400" rtl="0" eaLnBrk="1" latinLnBrk="0" hangingPunct="1">
        <a:spcBef>
          <a:spcPct val="20000"/>
        </a:spcBef>
        <a:buClr>
          <a:srgbClr val="4D4D4D"/>
        </a:buClr>
        <a:buFont typeface="Arial" pitchFamily="34" charset="0"/>
        <a:buChar char="»"/>
        <a:defRPr sz="1600" kern="1200">
          <a:solidFill>
            <a:srgbClr val="106379"/>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8229600" cy="1143000"/>
          </a:xfrm>
          <a:prstGeom prst="rect">
            <a:avLst/>
          </a:prstGeom>
        </p:spPr>
        <p:txBody>
          <a:bodyPr vert="horz" lIns="91430" tIns="45716" rIns="91430" bIns="4571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524009"/>
            <a:ext cx="8229600" cy="4525963"/>
          </a:xfrm>
          <a:prstGeom prst="rect">
            <a:avLst/>
          </a:prstGeom>
        </p:spPr>
        <p:txBody>
          <a:bodyPr vert="horz" lIns="91430" tIns="45716" rIns="91430" bIns="45716"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78"/>
            <a:ext cx="2133600" cy="365125"/>
          </a:xfrm>
          <a:prstGeom prst="rect">
            <a:avLst/>
          </a:prstGeom>
        </p:spPr>
        <p:txBody>
          <a:bodyPr vert="horz" lIns="91430" tIns="45716" rIns="91430" bIns="45716" rtlCol="0" anchor="ctr"/>
          <a:lstStyle>
            <a:lvl1pPr algn="r">
              <a:defRPr sz="1200">
                <a:solidFill>
                  <a:schemeClr val="tx1">
                    <a:tint val="75000"/>
                  </a:schemeClr>
                </a:solidFill>
              </a:defRPr>
            </a:lvl1pPr>
          </a:lstStyle>
          <a:p>
            <a:pPr defTabSz="914306"/>
            <a:fld id="{4C1A5566-1473-4D00-B97C-F753F50033F8}" type="slidenum">
              <a:rPr lang="en-US" smtClean="0">
                <a:solidFill>
                  <a:prstClr val="black">
                    <a:tint val="75000"/>
                  </a:prstClr>
                </a:solidFill>
              </a:rPr>
              <a:pPr defTabSz="914306"/>
              <a:t>‹#›</a:t>
            </a:fld>
            <a:endParaRPr lang="en-US">
              <a:solidFill>
                <a:prstClr val="black">
                  <a:tint val="75000"/>
                </a:prstClr>
              </a:solidFill>
            </a:endParaRPr>
          </a:p>
        </p:txBody>
      </p:sp>
    </p:spTree>
    <p:extLst>
      <p:ext uri="{BB962C8B-B14F-4D97-AF65-F5344CB8AC3E}">
        <p14:creationId xmlns:p14="http://schemas.microsoft.com/office/powerpoint/2010/main" val="3835315790"/>
      </p:ext>
    </p:extLst>
  </p:cSld>
  <p:clrMap bg1="lt1" tx1="dk1" bg2="lt2" tx2="dk2" accent1="accent1" accent2="accent2" accent3="accent3" accent4="accent4" accent5="accent5" accent6="accent6" hlink="hlink" folHlink="folHlink"/>
  <p:sldLayoutIdLst>
    <p:sldLayoutId id="2147484563" r:id="rId1"/>
    <p:sldLayoutId id="2147484564" r:id="rId2"/>
    <p:sldLayoutId id="2147484565" r:id="rId3"/>
    <p:sldLayoutId id="2147484566" r:id="rId4"/>
    <p:sldLayoutId id="2147484567" r:id="rId5"/>
    <p:sldLayoutId id="2147484568" r:id="rId6"/>
    <p:sldLayoutId id="2147484569" r:id="rId7"/>
    <p:sldLayoutId id="2147484570" r:id="rId8"/>
    <p:sldLayoutId id="2147484571" r:id="rId9"/>
  </p:sldLayoutIdLst>
  <p:txStyles>
    <p:titleStyle>
      <a:lvl1pPr algn="ctr" defTabSz="914306" rtl="0" eaLnBrk="1" latinLnBrk="0" hangingPunct="1">
        <a:spcBef>
          <a:spcPct val="0"/>
        </a:spcBef>
        <a:buNone/>
        <a:defRPr sz="3600" b="1" kern="1200">
          <a:solidFill>
            <a:srgbClr val="106379"/>
          </a:solidFill>
          <a:latin typeface="Trebuchet MS" pitchFamily="34" charset="0"/>
          <a:ea typeface="+mj-ea"/>
          <a:cs typeface="+mj-cs"/>
        </a:defRPr>
      </a:lvl1pPr>
    </p:titleStyle>
    <p:bodyStyle>
      <a:lvl1pPr marL="342865" indent="-342865" algn="l" defTabSz="914306" rtl="0" eaLnBrk="1" latinLnBrk="0" hangingPunct="1">
        <a:spcBef>
          <a:spcPct val="20000"/>
        </a:spcBef>
        <a:buClr>
          <a:srgbClr val="4D4D4D"/>
        </a:buClr>
        <a:buFont typeface="Arial" pitchFamily="34" charset="0"/>
        <a:buChar char="•"/>
        <a:defRPr sz="2600" kern="1200">
          <a:solidFill>
            <a:srgbClr val="106379"/>
          </a:solidFill>
          <a:latin typeface="Trebuchet MS" pitchFamily="34" charset="0"/>
          <a:ea typeface="+mn-ea"/>
          <a:cs typeface="+mn-cs"/>
        </a:defRPr>
      </a:lvl1pPr>
      <a:lvl2pPr marL="742874" indent="-285722" algn="l" defTabSz="914306" rtl="0" eaLnBrk="1" latinLnBrk="0" hangingPunct="1">
        <a:spcBef>
          <a:spcPct val="20000"/>
        </a:spcBef>
        <a:buClr>
          <a:srgbClr val="4D4D4D"/>
        </a:buClr>
        <a:buSzPct val="120000"/>
        <a:buFont typeface="Trebuchet MS" pitchFamily="34" charset="0"/>
        <a:buChar char="»"/>
        <a:defRPr sz="2200" kern="1200">
          <a:solidFill>
            <a:srgbClr val="106379"/>
          </a:solidFill>
          <a:latin typeface="Trebuchet MS" pitchFamily="34" charset="0"/>
          <a:ea typeface="+mn-ea"/>
          <a:cs typeface="+mn-cs"/>
        </a:defRPr>
      </a:lvl2pPr>
      <a:lvl3pPr marL="1142883" indent="-228576" algn="l" defTabSz="914306" rtl="0" eaLnBrk="1" latinLnBrk="0" hangingPunct="1">
        <a:spcBef>
          <a:spcPct val="20000"/>
        </a:spcBef>
        <a:buClr>
          <a:srgbClr val="4D4D4D"/>
        </a:buClr>
        <a:buFont typeface="Courier New" pitchFamily="49" charset="0"/>
        <a:buChar char="o"/>
        <a:defRPr sz="2000" kern="1200">
          <a:solidFill>
            <a:srgbClr val="106379"/>
          </a:solidFill>
          <a:latin typeface="Trebuchet MS" pitchFamily="34" charset="0"/>
          <a:ea typeface="+mn-ea"/>
          <a:cs typeface="+mn-cs"/>
        </a:defRPr>
      </a:lvl3pPr>
      <a:lvl4pPr marL="1600036" indent="-228576" algn="l" defTabSz="914306" rtl="0" eaLnBrk="1" latinLnBrk="0" hangingPunct="1">
        <a:spcBef>
          <a:spcPct val="20000"/>
        </a:spcBef>
        <a:buClr>
          <a:srgbClr val="4D4D4D"/>
        </a:buClr>
        <a:buFont typeface="Arial" pitchFamily="34" charset="0"/>
        <a:buChar char="•"/>
        <a:defRPr sz="1800" kern="1200">
          <a:solidFill>
            <a:srgbClr val="106379"/>
          </a:solidFill>
          <a:latin typeface="Trebuchet MS" pitchFamily="34" charset="0"/>
          <a:ea typeface="+mn-ea"/>
          <a:cs typeface="+mn-cs"/>
        </a:defRPr>
      </a:lvl4pPr>
      <a:lvl5pPr marL="2057190" indent="-228576" algn="l" defTabSz="914306" rtl="0" eaLnBrk="1" latinLnBrk="0" hangingPunct="1">
        <a:spcBef>
          <a:spcPct val="20000"/>
        </a:spcBef>
        <a:buClr>
          <a:srgbClr val="4D4D4D"/>
        </a:buClr>
        <a:buFont typeface="Arial" pitchFamily="34" charset="0"/>
        <a:buChar char="»"/>
        <a:defRPr sz="1600" kern="1200">
          <a:solidFill>
            <a:srgbClr val="106379"/>
          </a:solidFill>
          <a:latin typeface="Trebuchet MS" pitchFamily="34" charset="0"/>
          <a:ea typeface="+mn-ea"/>
          <a:cs typeface="+mn-cs"/>
        </a:defRPr>
      </a:lvl5pPr>
      <a:lvl6pPr marL="2514343"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6"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50"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802" indent="-228576" algn="l" defTabSz="91430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6" rtl="0" eaLnBrk="1" latinLnBrk="0" hangingPunct="1">
        <a:defRPr sz="1800" kern="1200">
          <a:solidFill>
            <a:schemeClr val="tx1"/>
          </a:solidFill>
          <a:latin typeface="+mn-lt"/>
          <a:ea typeface="+mn-ea"/>
          <a:cs typeface="+mn-cs"/>
        </a:defRPr>
      </a:lvl1pPr>
      <a:lvl2pPr marL="457154" algn="l" defTabSz="914306" rtl="0" eaLnBrk="1" latinLnBrk="0" hangingPunct="1">
        <a:defRPr sz="1800" kern="1200">
          <a:solidFill>
            <a:schemeClr val="tx1"/>
          </a:solidFill>
          <a:latin typeface="+mn-lt"/>
          <a:ea typeface="+mn-ea"/>
          <a:cs typeface="+mn-cs"/>
        </a:defRPr>
      </a:lvl2pPr>
      <a:lvl3pPr marL="914306" algn="l" defTabSz="914306" rtl="0" eaLnBrk="1" latinLnBrk="0" hangingPunct="1">
        <a:defRPr sz="1800" kern="1200">
          <a:solidFill>
            <a:schemeClr val="tx1"/>
          </a:solidFill>
          <a:latin typeface="+mn-lt"/>
          <a:ea typeface="+mn-ea"/>
          <a:cs typeface="+mn-cs"/>
        </a:defRPr>
      </a:lvl3pPr>
      <a:lvl4pPr marL="1371460" algn="l" defTabSz="914306" rtl="0" eaLnBrk="1" latinLnBrk="0" hangingPunct="1">
        <a:defRPr sz="1800" kern="1200">
          <a:solidFill>
            <a:schemeClr val="tx1"/>
          </a:solidFill>
          <a:latin typeface="+mn-lt"/>
          <a:ea typeface="+mn-ea"/>
          <a:cs typeface="+mn-cs"/>
        </a:defRPr>
      </a:lvl4pPr>
      <a:lvl5pPr marL="1828613" algn="l" defTabSz="914306" rtl="0" eaLnBrk="1" latinLnBrk="0" hangingPunct="1">
        <a:defRPr sz="1800" kern="1200">
          <a:solidFill>
            <a:schemeClr val="tx1"/>
          </a:solidFill>
          <a:latin typeface="+mn-lt"/>
          <a:ea typeface="+mn-ea"/>
          <a:cs typeface="+mn-cs"/>
        </a:defRPr>
      </a:lvl5pPr>
      <a:lvl6pPr marL="2285766" algn="l" defTabSz="914306" rtl="0" eaLnBrk="1" latinLnBrk="0" hangingPunct="1">
        <a:defRPr sz="1800" kern="1200">
          <a:solidFill>
            <a:schemeClr val="tx1"/>
          </a:solidFill>
          <a:latin typeface="+mn-lt"/>
          <a:ea typeface="+mn-ea"/>
          <a:cs typeface="+mn-cs"/>
        </a:defRPr>
      </a:lvl6pPr>
      <a:lvl7pPr marL="2742920" algn="l" defTabSz="914306" rtl="0" eaLnBrk="1" latinLnBrk="0" hangingPunct="1">
        <a:defRPr sz="1800" kern="1200">
          <a:solidFill>
            <a:schemeClr val="tx1"/>
          </a:solidFill>
          <a:latin typeface="+mn-lt"/>
          <a:ea typeface="+mn-ea"/>
          <a:cs typeface="+mn-cs"/>
        </a:defRPr>
      </a:lvl7pPr>
      <a:lvl8pPr marL="3200072" algn="l" defTabSz="914306" rtl="0" eaLnBrk="1" latinLnBrk="0" hangingPunct="1">
        <a:defRPr sz="1800" kern="1200">
          <a:solidFill>
            <a:schemeClr val="tx1"/>
          </a:solidFill>
          <a:latin typeface="+mn-lt"/>
          <a:ea typeface="+mn-ea"/>
          <a:cs typeface="+mn-cs"/>
        </a:defRPr>
      </a:lvl8pPr>
      <a:lvl9pPr marL="3657226" algn="l" defTabSz="914306"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7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37FF4C-35AA-4326-B5A5-A648C04FC88D}" type="datetimeFigureOut">
              <a:rPr lang="en-US" smtClean="0">
                <a:solidFill>
                  <a:prstClr val="black">
                    <a:tint val="75000"/>
                  </a:prstClr>
                </a:solidFill>
              </a:rPr>
              <a:pPr/>
              <a:t>9/29/2015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7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7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E9AC1D-6AAA-486F-ADB8-1243BFD7967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057505"/>
      </p:ext>
    </p:extLst>
  </p:cSld>
  <p:clrMap bg1="lt1" tx1="dk1" bg2="lt2" tx2="dk2" accent1="accent1" accent2="accent2" accent3="accent3" accent4="accent4" accent5="accent5" accent6="accent6" hlink="hlink" folHlink="folHlink"/>
  <p:sldLayoutIdLst>
    <p:sldLayoutId id="2147484583" r:id="rId1"/>
    <p:sldLayoutId id="2147484584" r:id="rId2"/>
    <p:sldLayoutId id="2147484585" r:id="rId3"/>
    <p:sldLayoutId id="2147484586" r:id="rId4"/>
    <p:sldLayoutId id="2147484587" r:id="rId5"/>
    <p:sldLayoutId id="2147484588" r:id="rId6"/>
    <p:sldLayoutId id="2147484589" r:id="rId7"/>
    <p:sldLayoutId id="2147484590" r:id="rId8"/>
    <p:sldLayoutId id="2147484591" r:id="rId9"/>
    <p:sldLayoutId id="2147484592" r:id="rId10"/>
    <p:sldLayoutId id="2147484593" r:id="rId11"/>
    <p:sldLayoutId id="214748459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5240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1A5566-1473-4D00-B97C-F753F50033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837216"/>
      </p:ext>
    </p:extLst>
  </p:cSld>
  <p:clrMap bg1="lt1" tx1="dk1" bg2="lt2" tx2="dk2" accent1="accent1" accent2="accent2" accent3="accent3" accent4="accent4" accent5="accent5" accent6="accent6" hlink="hlink" folHlink="folHlink"/>
  <p:sldLayoutIdLst>
    <p:sldLayoutId id="2147484620" r:id="rId1"/>
    <p:sldLayoutId id="2147484621" r:id="rId2"/>
    <p:sldLayoutId id="2147484622" r:id="rId3"/>
    <p:sldLayoutId id="2147484623" r:id="rId4"/>
    <p:sldLayoutId id="2147484624" r:id="rId5"/>
    <p:sldLayoutId id="2147484625" r:id="rId6"/>
    <p:sldLayoutId id="2147484626" r:id="rId7"/>
    <p:sldLayoutId id="2147484627" r:id="rId8"/>
    <p:sldLayoutId id="2147484628" r:id="rId9"/>
    <p:sldLayoutId id="2147484629" r:id="rId10"/>
  </p:sldLayoutIdLst>
  <p:txStyles>
    <p:titleStyle>
      <a:lvl1pPr algn="ctr" defTabSz="914400" rtl="0" eaLnBrk="1" latinLnBrk="0" hangingPunct="1">
        <a:spcBef>
          <a:spcPct val="0"/>
        </a:spcBef>
        <a:buNone/>
        <a:defRPr sz="3600" b="1" kern="1200">
          <a:solidFill>
            <a:srgbClr val="106379"/>
          </a:solidFill>
          <a:latin typeface="Trebuchet MS" pitchFamily="34" charset="0"/>
          <a:ea typeface="+mj-ea"/>
          <a:cs typeface="+mj-cs"/>
        </a:defRPr>
      </a:lvl1pPr>
    </p:titleStyle>
    <p:bodyStyle>
      <a:lvl1pPr marL="342900" indent="-342900" algn="l" defTabSz="914400" rtl="0" eaLnBrk="1" latinLnBrk="0" hangingPunct="1">
        <a:spcBef>
          <a:spcPct val="20000"/>
        </a:spcBef>
        <a:buClr>
          <a:srgbClr val="4D4D4D"/>
        </a:buClr>
        <a:buFont typeface="Arial" pitchFamily="34" charset="0"/>
        <a:buChar char="•"/>
        <a:defRPr sz="2600" kern="1200">
          <a:solidFill>
            <a:srgbClr val="106379"/>
          </a:solidFill>
          <a:latin typeface="Trebuchet MS" pitchFamily="34" charset="0"/>
          <a:ea typeface="+mn-ea"/>
          <a:cs typeface="+mn-cs"/>
        </a:defRPr>
      </a:lvl1pPr>
      <a:lvl2pPr marL="742950" indent="-285750" algn="l" defTabSz="914400" rtl="0" eaLnBrk="1" latinLnBrk="0" hangingPunct="1">
        <a:spcBef>
          <a:spcPct val="20000"/>
        </a:spcBef>
        <a:buClr>
          <a:srgbClr val="4D4D4D"/>
        </a:buClr>
        <a:buSzPct val="75000"/>
        <a:buFont typeface="Wingdings" pitchFamily="2" charset="2"/>
        <a:buChar char="Ø"/>
        <a:defRPr sz="2200" kern="1200">
          <a:solidFill>
            <a:srgbClr val="106379"/>
          </a:solidFill>
          <a:latin typeface="Trebuchet MS" pitchFamily="34" charset="0"/>
          <a:ea typeface="+mn-ea"/>
          <a:cs typeface="+mn-cs"/>
        </a:defRPr>
      </a:lvl2pPr>
      <a:lvl3pPr marL="1143000" indent="-228600" algn="l" defTabSz="914400" rtl="0" eaLnBrk="1" latinLnBrk="0" hangingPunct="1">
        <a:spcBef>
          <a:spcPct val="20000"/>
        </a:spcBef>
        <a:buClr>
          <a:srgbClr val="4D4D4D"/>
        </a:buClr>
        <a:buFont typeface="Wingdings" pitchFamily="2" charset="2"/>
        <a:buChar char="§"/>
        <a:defRPr sz="2000" kern="1200">
          <a:solidFill>
            <a:srgbClr val="106379"/>
          </a:solidFill>
          <a:latin typeface="Trebuchet MS" pitchFamily="34" charset="0"/>
          <a:ea typeface="+mn-ea"/>
          <a:cs typeface="+mn-cs"/>
        </a:defRPr>
      </a:lvl3pPr>
      <a:lvl4pPr marL="1600200" indent="-228600" algn="l" defTabSz="914400" rtl="0" eaLnBrk="1" latinLnBrk="0" hangingPunct="1">
        <a:spcBef>
          <a:spcPct val="20000"/>
        </a:spcBef>
        <a:buClr>
          <a:srgbClr val="4D4D4D"/>
        </a:buClr>
        <a:buFont typeface="Courier New" pitchFamily="49" charset="0"/>
        <a:buChar char="o"/>
        <a:defRPr sz="1800" kern="1200">
          <a:solidFill>
            <a:srgbClr val="106379"/>
          </a:solidFill>
          <a:latin typeface="Trebuchet MS" pitchFamily="34" charset="0"/>
          <a:ea typeface="+mn-ea"/>
          <a:cs typeface="+mn-cs"/>
        </a:defRPr>
      </a:lvl4pPr>
      <a:lvl5pPr marL="2057400" indent="-228600" algn="l" defTabSz="914400" rtl="0" eaLnBrk="1" latinLnBrk="0" hangingPunct="1">
        <a:spcBef>
          <a:spcPct val="20000"/>
        </a:spcBef>
        <a:buClr>
          <a:srgbClr val="4D4D4D"/>
        </a:buClr>
        <a:buFont typeface="Arial" pitchFamily="34" charset="0"/>
        <a:buChar char="»"/>
        <a:defRPr sz="1600" kern="1200">
          <a:solidFill>
            <a:srgbClr val="106379"/>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8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3" Type="http://schemas.openxmlformats.org/officeDocument/2006/relationships/hyperlink" Target="http://grants.nih.gov/grants/guide/rfa-files/RFA-TR-15-002.html" TargetMode="External"/><Relationship Id="rId2" Type="http://schemas.openxmlformats.org/officeDocument/2006/relationships/notesSlide" Target="../notesSlides/notesSlide8.xml"/><Relationship Id="rId1" Type="http://schemas.openxmlformats.org/officeDocument/2006/relationships/slideLayout" Target="../slideLayouts/slideLayout7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3" Type="http://schemas.openxmlformats.org/officeDocument/2006/relationships/hyperlink" Target="http://grants.nih.gov/grants/guide/rfa-files/RFA-TR-15-004.html" TargetMode="External"/><Relationship Id="rId2" Type="http://schemas.openxmlformats.org/officeDocument/2006/relationships/notesSlide" Target="../notesSlides/notesSlide10.xml"/><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8.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20.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74.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80.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80.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5.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70.xml"/><Relationship Id="rId4" Type="http://schemas.openxmlformats.org/officeDocument/2006/relationships/image" Target="../media/image30.jpg"/></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0.xml"/></Relationships>
</file>

<file path=ppt/slides/_rels/slide26.xml.rels><?xml version="1.0" encoding="UTF-8" standalone="yes"?>
<Relationships xmlns="http://schemas.openxmlformats.org/package/2006/relationships"><Relationship Id="rId8" Type="http://schemas.openxmlformats.org/officeDocument/2006/relationships/hyperlink" Target="http://images.google.com/imgres?imgurl=http://www.chez.com/rodent/Muridae/sigmodon.gif&amp;imgrefurl=http://www.chez.com/rodent/Muridae/Muridae.html&amp;h=245&amp;w=320&amp;sz=38&amp;tbnid=8p6yiiO4FAYJ:&amp;tbnh=86&amp;tbnw=113&amp;hl=en&amp;start=3&amp;prev=/images?q=rat&amp;svnum=10&amp;hl=en&amp;lr=" TargetMode="External"/><Relationship Id="rId3" Type="http://schemas.openxmlformats.org/officeDocument/2006/relationships/notesSlide" Target="../notesSlides/notesSlide17.xml"/><Relationship Id="rId7" Type="http://schemas.openxmlformats.org/officeDocument/2006/relationships/image" Target="../media/image34.jpeg"/><Relationship Id="rId2" Type="http://schemas.openxmlformats.org/officeDocument/2006/relationships/slideLayout" Target="../slideLayouts/slideLayout125.xml"/><Relationship Id="rId1" Type="http://schemas.openxmlformats.org/officeDocument/2006/relationships/vmlDrawing" Target="../drawings/vmlDrawing1.vml"/><Relationship Id="rId6" Type="http://schemas.openxmlformats.org/officeDocument/2006/relationships/image" Target="../media/image33.jpeg"/><Relationship Id="rId5" Type="http://schemas.openxmlformats.org/officeDocument/2006/relationships/image" Target="../media/image32.png"/><Relationship Id="rId10" Type="http://schemas.openxmlformats.org/officeDocument/2006/relationships/image" Target="../media/image36.jpeg"/><Relationship Id="rId4" Type="http://schemas.openxmlformats.org/officeDocument/2006/relationships/oleObject" Target="../embeddings/oleObject1.bin"/><Relationship Id="rId9" Type="http://schemas.openxmlformats.org/officeDocument/2006/relationships/image" Target="../media/image35.jpeg"/></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41.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41.png"/><Relationship Id="rId18" Type="http://schemas.openxmlformats.org/officeDocument/2006/relationships/hyperlink" Target="http://www.amphoracorp.com/default.aspx" TargetMode="External"/><Relationship Id="rId26" Type="http://schemas.openxmlformats.org/officeDocument/2006/relationships/image" Target="../media/image52.png"/><Relationship Id="rId39" Type="http://schemas.openxmlformats.org/officeDocument/2006/relationships/image" Target="../media/image62.jpeg"/><Relationship Id="rId3" Type="http://schemas.openxmlformats.org/officeDocument/2006/relationships/notesSlide" Target="../notesSlides/notesSlide20.xml"/><Relationship Id="rId21" Type="http://schemas.openxmlformats.org/officeDocument/2006/relationships/image" Target="../media/image49.png"/><Relationship Id="rId34" Type="http://schemas.openxmlformats.org/officeDocument/2006/relationships/image" Target="../media/image57.png"/><Relationship Id="rId7" Type="http://schemas.openxmlformats.org/officeDocument/2006/relationships/image" Target="../media/image44.jpeg"/><Relationship Id="rId12" Type="http://schemas.openxmlformats.org/officeDocument/2006/relationships/oleObject" Target="../embeddings/oleObject4.bin"/><Relationship Id="rId17" Type="http://schemas.openxmlformats.org/officeDocument/2006/relationships/image" Target="../media/image46.jpeg"/><Relationship Id="rId25" Type="http://schemas.openxmlformats.org/officeDocument/2006/relationships/hyperlink" Target="http://www.bdbiosciences.com/" TargetMode="External"/><Relationship Id="rId33" Type="http://schemas.openxmlformats.org/officeDocument/2006/relationships/image" Target="../media/image56.png"/><Relationship Id="rId38" Type="http://schemas.openxmlformats.org/officeDocument/2006/relationships/image" Target="../media/image61.png"/><Relationship Id="rId2" Type="http://schemas.openxmlformats.org/officeDocument/2006/relationships/slideLayout" Target="../slideLayouts/slideLayout78.xml"/><Relationship Id="rId16" Type="http://schemas.openxmlformats.org/officeDocument/2006/relationships/hyperlink" Target="http://images.google.com/imgres?imgurl=http://www.pac3.org/images/MerckLogo.GIF&amp;imgrefurl=http://www.pac3.org/events/summit/03302007summit.htm&amp;h=341&amp;w=1061&amp;sz=19&amp;hl=en&amp;start=1&amp;tbnid=zKPC4aMg81pdOM:&amp;tbnh=48&amp;tbnw=150&amp;prev=/images?q=merck&amp;svnum=10&amp;hl=en&amp;rls=GGIH,GGIH:2007-02,GGIH:en" TargetMode="External"/><Relationship Id="rId20" Type="http://schemas.openxmlformats.org/officeDocument/2006/relationships/image" Target="../media/image48.png"/><Relationship Id="rId29" Type="http://schemas.openxmlformats.org/officeDocument/2006/relationships/hyperlink" Target="http://www.lilly.com/" TargetMode="External"/><Relationship Id="rId1" Type="http://schemas.openxmlformats.org/officeDocument/2006/relationships/vmlDrawing" Target="../drawings/vmlDrawing2.vml"/><Relationship Id="rId6" Type="http://schemas.openxmlformats.org/officeDocument/2006/relationships/hyperlink" Target="http://images.google.com/imgres?imgurl=http://i.cnn.net/money/popups/2006/specials/blueribbon/gal_amgen.gif&amp;imgrefurl=http://money.cnn.com/popups/2006/specials/blueribbon/7.html&amp;h=255&amp;w=340&amp;sz=6&amp;hl=en&amp;start=3&amp;tbnid=kxfOmLNJpvdLMM:&amp;tbnh=89&amp;tbnw=119&amp;prev=/images?q=amgen&amp;svnum=10&amp;hl=en&amp;rls=GGIH,GGIH:2007-02,GGIH:en" TargetMode="External"/><Relationship Id="rId11" Type="http://schemas.openxmlformats.org/officeDocument/2006/relationships/image" Target="../media/image40.png"/><Relationship Id="rId24" Type="http://schemas.openxmlformats.org/officeDocument/2006/relationships/image" Target="../media/image51.png"/><Relationship Id="rId32" Type="http://schemas.openxmlformats.org/officeDocument/2006/relationships/image" Target="../media/image55.png"/><Relationship Id="rId37" Type="http://schemas.openxmlformats.org/officeDocument/2006/relationships/image" Target="../media/image60.png"/><Relationship Id="rId5" Type="http://schemas.openxmlformats.org/officeDocument/2006/relationships/image" Target="../media/image43.jpeg"/><Relationship Id="rId15" Type="http://schemas.openxmlformats.org/officeDocument/2006/relationships/image" Target="../media/image45.png"/><Relationship Id="rId23" Type="http://schemas.openxmlformats.org/officeDocument/2006/relationships/image" Target="../media/image50.jpeg"/><Relationship Id="rId28" Type="http://schemas.openxmlformats.org/officeDocument/2006/relationships/image" Target="../media/image42.png"/><Relationship Id="rId36" Type="http://schemas.openxmlformats.org/officeDocument/2006/relationships/image" Target="../media/image59.png"/><Relationship Id="rId10" Type="http://schemas.openxmlformats.org/officeDocument/2006/relationships/oleObject" Target="../embeddings/oleObject3.bin"/><Relationship Id="rId19" Type="http://schemas.openxmlformats.org/officeDocument/2006/relationships/image" Target="../media/image47.png"/><Relationship Id="rId31" Type="http://schemas.openxmlformats.org/officeDocument/2006/relationships/image" Target="../media/image54.jpeg"/><Relationship Id="rId4" Type="http://schemas.openxmlformats.org/officeDocument/2006/relationships/hyperlink" Target="http://images.google.com/imgres?imgurl=http://www.nb.cmha.ca/data/1/rec_imgs/1091_GSK%205Colour%20Jpeg.jpg&amp;imgrefurl=http://www.nb.cmha.ca/bins/content_page.asp?cid=284-1007-1634&amp;lang=2&amp;h=645&amp;w=1908&amp;sz=79&amp;hl=en&amp;start=4&amp;tbnid=XEqmT63cOaptcM:&amp;tbnh=51&amp;tbnw=150&amp;prev=/images?q=gsk&amp;svnum=10&amp;hl=en&amp;rls=GGIH,GGIH:2007-02,GGIH:en" TargetMode="External"/><Relationship Id="rId9" Type="http://schemas.openxmlformats.org/officeDocument/2006/relationships/image" Target="../media/image39.png"/><Relationship Id="rId14" Type="http://schemas.openxmlformats.org/officeDocument/2006/relationships/hyperlink" Target="http://www.pfizer.com/home/" TargetMode="External"/><Relationship Id="rId22" Type="http://schemas.openxmlformats.org/officeDocument/2006/relationships/hyperlink" Target="http://www.northropgrumman.com/index.html" TargetMode="External"/><Relationship Id="rId27" Type="http://schemas.openxmlformats.org/officeDocument/2006/relationships/oleObject" Target="../embeddings/oleObject5.bin"/><Relationship Id="rId30" Type="http://schemas.openxmlformats.org/officeDocument/2006/relationships/image" Target="../media/image53.png"/><Relationship Id="rId35"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hyperlink" Target="http://www.ncats.nih.gov/"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7" Type="http://schemas.microsoft.com/office/2007/relationships/hdphoto" Target="../media/hdphoto2.wdp"/><Relationship Id="rId2" Type="http://schemas.openxmlformats.org/officeDocument/2006/relationships/notesSlide" Target="../notesSlides/notesSlide22.xml"/><Relationship Id="rId1" Type="http://schemas.openxmlformats.org/officeDocument/2006/relationships/slideLayout" Target="../slideLayouts/slideLayout105.xml"/><Relationship Id="rId6" Type="http://schemas.openxmlformats.org/officeDocument/2006/relationships/image" Target="../media/image67.png"/><Relationship Id="rId5" Type="http://schemas.openxmlformats.org/officeDocument/2006/relationships/image" Target="../media/image66.emf"/><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110.xml"/><Relationship Id="rId6" Type="http://schemas.openxmlformats.org/officeDocument/2006/relationships/image" Target="../media/image71.png"/><Relationship Id="rId5" Type="http://schemas.openxmlformats.org/officeDocument/2006/relationships/image" Target="../media/image70.emf"/><Relationship Id="rId4" Type="http://schemas.openxmlformats.org/officeDocument/2006/relationships/image" Target="../media/image69.png"/><Relationship Id="rId9"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36.xml"/><Relationship Id="rId5" Type="http://schemas.openxmlformats.org/officeDocument/2006/relationships/image" Target="../media/image77.pn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0.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79.png"/><Relationship Id="rId2" Type="http://schemas.openxmlformats.org/officeDocument/2006/relationships/slideLayout" Target="../slideLayouts/slideLayout96.xml"/><Relationship Id="rId1" Type="http://schemas.openxmlformats.org/officeDocument/2006/relationships/vmlDrawing" Target="../drawings/vmlDrawing3.vml"/><Relationship Id="rId6" Type="http://schemas.openxmlformats.org/officeDocument/2006/relationships/oleObject" Target="../embeddings/oleObject7.bin"/><Relationship Id="rId5" Type="http://schemas.openxmlformats.org/officeDocument/2006/relationships/image" Target="../media/image78.png"/><Relationship Id="rId4" Type="http://schemas.openxmlformats.org/officeDocument/2006/relationships/oleObject" Target="../embeddings/oleObject6.bin"/></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41.xml.rels><?xml version="1.0" encoding="UTF-8" standalone="yes"?>
<Relationships xmlns="http://schemas.openxmlformats.org/package/2006/relationships"><Relationship Id="rId3" Type="http://schemas.openxmlformats.org/officeDocument/2006/relationships/image" Target="../media/image80.tif"/><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83.tif"/><Relationship Id="rId5" Type="http://schemas.openxmlformats.org/officeDocument/2006/relationships/image" Target="../media/image82.tif"/><Relationship Id="rId4" Type="http://schemas.openxmlformats.org/officeDocument/2006/relationships/image" Target="../media/image81.tif"/></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0.xml"/><Relationship Id="rId1" Type="http://schemas.openxmlformats.org/officeDocument/2006/relationships/slideLayout" Target="../slideLayouts/slideLayout40.xml"/><Relationship Id="rId4" Type="http://schemas.openxmlformats.org/officeDocument/2006/relationships/image" Target="../media/image85.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8" Type="http://schemas.openxmlformats.org/officeDocument/2006/relationships/image" Target="../media/image92.jpeg"/><Relationship Id="rId13" Type="http://schemas.openxmlformats.org/officeDocument/2006/relationships/image" Target="../media/image97.jpeg"/><Relationship Id="rId3" Type="http://schemas.openxmlformats.org/officeDocument/2006/relationships/image" Target="../media/image87.jpeg"/><Relationship Id="rId7" Type="http://schemas.openxmlformats.org/officeDocument/2006/relationships/image" Target="../media/image91.jpeg"/><Relationship Id="rId12" Type="http://schemas.openxmlformats.org/officeDocument/2006/relationships/image" Target="../media/image96.jpe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90.jpeg"/><Relationship Id="rId11" Type="http://schemas.openxmlformats.org/officeDocument/2006/relationships/image" Target="../media/image95.jpeg"/><Relationship Id="rId5" Type="http://schemas.openxmlformats.org/officeDocument/2006/relationships/image" Target="../media/image89.jpeg"/><Relationship Id="rId10" Type="http://schemas.openxmlformats.org/officeDocument/2006/relationships/image" Target="../media/image94.jpeg"/><Relationship Id="rId4" Type="http://schemas.openxmlformats.org/officeDocument/2006/relationships/image" Target="../media/image88.jpeg"/><Relationship Id="rId9" Type="http://schemas.openxmlformats.org/officeDocument/2006/relationships/image" Target="../media/image9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99.jpeg"/></Relationships>
</file>

<file path=ppt/slides/_rels/slide5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8" Type="http://schemas.openxmlformats.org/officeDocument/2006/relationships/image" Target="../media/image104.gif"/><Relationship Id="rId3" Type="http://schemas.openxmlformats.org/officeDocument/2006/relationships/hyperlink" Target="http://diseasebiophysics.seas.harvard.edu" TargetMode="External"/><Relationship Id="rId7" Type="http://schemas.microsoft.com/office/2007/relationships/hdphoto" Target="../media/hdphoto3.wdp"/><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03.png"/><Relationship Id="rId11" Type="http://schemas.openxmlformats.org/officeDocument/2006/relationships/image" Target="../media/image107.png"/><Relationship Id="rId5" Type="http://schemas.openxmlformats.org/officeDocument/2006/relationships/image" Target="../media/image102.png"/><Relationship Id="rId10" Type="http://schemas.openxmlformats.org/officeDocument/2006/relationships/image" Target="../media/image106.gif"/><Relationship Id="rId4" Type="http://schemas.openxmlformats.org/officeDocument/2006/relationships/image" Target="../media/image101.png"/><Relationship Id="rId9" Type="http://schemas.openxmlformats.org/officeDocument/2006/relationships/image" Target="../media/image105.gif"/></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8.xml"/><Relationship Id="rId4" Type="http://schemas.openxmlformats.org/officeDocument/2006/relationships/image" Target="../media/image110.png"/></Relationships>
</file>

<file path=ppt/slides/_rels/slide5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hyperlink" Target="http://www.ncats.nih.gov/" TargetMode="External"/><Relationship Id="rId7" Type="http://schemas.openxmlformats.org/officeDocument/2006/relationships/image" Target="../media/image114.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113.jpeg"/><Relationship Id="rId5" Type="http://schemas.openxmlformats.org/officeDocument/2006/relationships/image" Target="../media/image112.png"/><Relationship Id="rId4" Type="http://schemas.openxmlformats.org/officeDocument/2006/relationships/image" Target="../media/image111.png"/><Relationship Id="rId9" Type="http://schemas.openxmlformats.org/officeDocument/2006/relationships/hyperlink" Target="mailto:info@ncats.nih.gov"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609600"/>
            <a:ext cx="7924800" cy="2209801"/>
          </a:xfrm>
        </p:spPr>
        <p:txBody>
          <a:bodyPr>
            <a:normAutofit/>
          </a:bodyPr>
          <a:lstStyle/>
          <a:p>
            <a:pPr algn="r"/>
            <a:r>
              <a:rPr lang="en-US" dirty="0" smtClean="0"/>
              <a:t>Catalyzing Translational Innovation for Rare Diseases</a:t>
            </a:r>
            <a:br>
              <a:rPr lang="en-US" dirty="0" smtClean="0"/>
            </a:br>
            <a:r>
              <a:rPr lang="en-US" sz="1200" dirty="0" smtClean="0"/>
              <a:t/>
            </a:r>
            <a:br>
              <a:rPr lang="en-US" sz="1200" dirty="0" smtClean="0"/>
            </a:br>
            <a:r>
              <a:rPr lang="en-US" sz="3100" i="1" dirty="0" smtClean="0"/>
              <a:t>Look for the Connections</a:t>
            </a:r>
            <a:endParaRPr lang="en-US" sz="2700" i="1" dirty="0"/>
          </a:p>
        </p:txBody>
      </p:sp>
      <p:sp>
        <p:nvSpPr>
          <p:cNvPr id="3" name="Subtitle 2"/>
          <p:cNvSpPr>
            <a:spLocks noGrp="1"/>
          </p:cNvSpPr>
          <p:nvPr>
            <p:ph type="subTitle" idx="1"/>
          </p:nvPr>
        </p:nvSpPr>
        <p:spPr>
          <a:xfrm>
            <a:off x="228600" y="3048000"/>
            <a:ext cx="8763000" cy="1752600"/>
          </a:xfrm>
        </p:spPr>
        <p:txBody>
          <a:bodyPr>
            <a:normAutofit/>
          </a:bodyPr>
          <a:lstStyle/>
          <a:p>
            <a:r>
              <a:rPr lang="en-US" sz="1800" dirty="0" smtClean="0"/>
              <a:t>Christopher p. </a:t>
            </a:r>
            <a:r>
              <a:rPr lang="en-US" sz="1800" dirty="0" err="1" smtClean="0"/>
              <a:t>austin</a:t>
            </a:r>
            <a:r>
              <a:rPr lang="en-US" sz="1800" dirty="0" smtClean="0"/>
              <a:t>, M.D.</a:t>
            </a:r>
          </a:p>
          <a:p>
            <a:r>
              <a:rPr lang="en-US" sz="1800" cap="none" dirty="0" smtClean="0"/>
              <a:t>DIRECTOR, NCATS</a:t>
            </a:r>
          </a:p>
          <a:p>
            <a:endParaRPr lang="en-US" sz="1800" cap="none" dirty="0" smtClean="0"/>
          </a:p>
          <a:p>
            <a:r>
              <a:rPr lang="en-US" sz="1800" dirty="0" smtClean="0"/>
              <a:t>rare diseases clinical Research network Certificate Program</a:t>
            </a:r>
            <a:endParaRPr lang="en-US" sz="1800" dirty="0"/>
          </a:p>
          <a:p>
            <a:r>
              <a:rPr lang="en-US" sz="1800" cap="none" dirty="0" smtClean="0"/>
              <a:t>SEPTEMBER 29, </a:t>
            </a:r>
            <a:r>
              <a:rPr lang="en-US" sz="1800" cap="none" dirty="0"/>
              <a:t>2015</a:t>
            </a:r>
          </a:p>
          <a:p>
            <a:endParaRPr lang="en-US" sz="1800" cap="none" dirty="0" smtClean="0"/>
          </a:p>
        </p:txBody>
      </p:sp>
    </p:spTree>
    <p:extLst>
      <p:ext uri="{BB962C8B-B14F-4D97-AF65-F5344CB8AC3E}">
        <p14:creationId xmlns:p14="http://schemas.microsoft.com/office/powerpoint/2010/main" val="29541183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763000" cy="1143000"/>
          </a:xfrm>
        </p:spPr>
        <p:txBody>
          <a:bodyPr>
            <a:normAutofit fontScale="90000"/>
          </a:bodyPr>
          <a:lstStyle/>
          <a:p>
            <a:r>
              <a:rPr lang="en-US" sz="3200" dirty="0" smtClean="0">
                <a:cs typeface="Arial" panose="020B0604020202020204" pitchFamily="34" charset="0"/>
              </a:rPr>
              <a:t>Division of Clinical Innovation</a:t>
            </a:r>
            <a:br>
              <a:rPr lang="en-US" sz="3200" dirty="0" smtClean="0">
                <a:cs typeface="Arial" panose="020B0604020202020204" pitchFamily="34" charset="0"/>
              </a:rPr>
            </a:br>
            <a:r>
              <a:rPr lang="en-US" sz="2700" i="1" dirty="0" smtClean="0">
                <a:cs typeface="Arial" panose="020B0604020202020204" pitchFamily="34" charset="0"/>
              </a:rPr>
              <a:t>Clinical </a:t>
            </a:r>
            <a:r>
              <a:rPr lang="en-US" sz="2700" i="1" dirty="0">
                <a:cs typeface="Arial" panose="020B0604020202020204" pitchFamily="34" charset="0"/>
              </a:rPr>
              <a:t>and Translational Science </a:t>
            </a:r>
            <a:r>
              <a:rPr lang="en-US" sz="2700" i="1" dirty="0" smtClean="0">
                <a:cs typeface="Arial" panose="020B0604020202020204" pitchFamily="34" charset="0"/>
              </a:rPr>
              <a:t>Awards (CTSA) Program</a:t>
            </a:r>
            <a:r>
              <a:rPr lang="en-US" sz="2800" dirty="0" smtClean="0">
                <a:cs typeface="Arial" panose="020B0604020202020204" pitchFamily="34" charset="0"/>
              </a:rPr>
              <a:t/>
            </a:r>
            <a:br>
              <a:rPr lang="en-US" sz="2800" dirty="0" smtClean="0">
                <a:cs typeface="Arial" panose="020B0604020202020204" pitchFamily="34" charset="0"/>
              </a:rPr>
            </a:br>
            <a:endParaRPr lang="en-US" sz="2500" i="1" dirty="0">
              <a:cs typeface="Arial" panose="020B0604020202020204" pitchFamily="34" charset="0"/>
            </a:endParaRPr>
          </a:p>
        </p:txBody>
      </p:sp>
      <p:sp>
        <p:nvSpPr>
          <p:cNvPr id="3" name="Content Placeholder 2"/>
          <p:cNvSpPr>
            <a:spLocks noGrp="1"/>
          </p:cNvSpPr>
          <p:nvPr>
            <p:ph sz="quarter" idx="13"/>
          </p:nvPr>
        </p:nvSpPr>
        <p:spPr>
          <a:xfrm>
            <a:off x="152400" y="1497078"/>
            <a:ext cx="8763000" cy="4572000"/>
          </a:xfrm>
        </p:spPr>
        <p:txBody>
          <a:bodyPr>
            <a:normAutofit/>
          </a:bodyPr>
          <a:lstStyle/>
          <a:p>
            <a:pPr marL="630238" fontAlgn="base">
              <a:lnSpc>
                <a:spcPct val="90000"/>
              </a:lnSpc>
              <a:spcBef>
                <a:spcPts val="600"/>
              </a:spcBef>
              <a:spcAft>
                <a:spcPts val="600"/>
              </a:spcAft>
            </a:pPr>
            <a:r>
              <a:rPr lang="en-US" sz="2400" dirty="0" smtClean="0">
                <a:cs typeface="Arial" panose="020B0604020202020204" pitchFamily="34" charset="0"/>
              </a:rPr>
              <a:t>A </a:t>
            </a:r>
            <a:r>
              <a:rPr lang="en-US" sz="2400" dirty="0">
                <a:cs typeface="Arial" panose="020B0604020202020204" pitchFamily="34" charset="0"/>
              </a:rPr>
              <a:t>national consortium of medical research </a:t>
            </a:r>
            <a:r>
              <a:rPr lang="en-US" sz="2400" dirty="0" smtClean="0">
                <a:cs typeface="Arial" panose="020B0604020202020204" pitchFamily="34" charset="0"/>
              </a:rPr>
              <a:t>institutions </a:t>
            </a:r>
            <a:endParaRPr lang="en-US" sz="2400" dirty="0">
              <a:cs typeface="Arial" panose="020B0604020202020204" pitchFamily="34" charset="0"/>
            </a:endParaRPr>
          </a:p>
          <a:p>
            <a:pPr marL="630238" fontAlgn="base">
              <a:lnSpc>
                <a:spcPct val="90000"/>
              </a:lnSpc>
              <a:spcBef>
                <a:spcPts val="600"/>
              </a:spcBef>
              <a:spcAft>
                <a:spcPts val="600"/>
              </a:spcAft>
            </a:pPr>
            <a:r>
              <a:rPr lang="en-US" sz="2400" dirty="0" smtClean="0">
                <a:cs typeface="Arial" panose="020B0604020202020204" pitchFamily="34" charset="0"/>
              </a:rPr>
              <a:t>Improves </a:t>
            </a:r>
            <a:r>
              <a:rPr lang="en-US" sz="2400" dirty="0">
                <a:cs typeface="Arial" panose="020B0604020202020204" pitchFamily="34" charset="0"/>
              </a:rPr>
              <a:t>the way clinical and translational research is conducted </a:t>
            </a:r>
            <a:r>
              <a:rPr lang="en-US" sz="2400" dirty="0" smtClean="0">
                <a:cs typeface="Arial" panose="020B0604020202020204" pitchFamily="34" charset="0"/>
              </a:rPr>
              <a:t>nationwide</a:t>
            </a:r>
            <a:endParaRPr lang="en-US" sz="2400" dirty="0">
              <a:cs typeface="Arial" panose="020B0604020202020204" pitchFamily="34" charset="0"/>
            </a:endParaRPr>
          </a:p>
          <a:p>
            <a:pPr marL="630238" fontAlgn="base">
              <a:lnSpc>
                <a:spcPct val="90000"/>
              </a:lnSpc>
              <a:spcBef>
                <a:spcPts val="600"/>
              </a:spcBef>
              <a:spcAft>
                <a:spcPts val="600"/>
              </a:spcAft>
            </a:pPr>
            <a:r>
              <a:rPr lang="en-US" sz="2400" dirty="0" smtClean="0">
                <a:cs typeface="Arial" panose="020B0604020202020204" pitchFamily="34" charset="0"/>
              </a:rPr>
              <a:t>Accelerates </a:t>
            </a:r>
            <a:r>
              <a:rPr lang="en-US" sz="2400" dirty="0">
                <a:cs typeface="Arial" panose="020B0604020202020204" pitchFamily="34" charset="0"/>
              </a:rPr>
              <a:t>the research translation </a:t>
            </a:r>
            <a:r>
              <a:rPr lang="en-US" sz="2400" dirty="0" smtClean="0">
                <a:cs typeface="Arial" panose="020B0604020202020204" pitchFamily="34" charset="0"/>
              </a:rPr>
              <a:t>process</a:t>
            </a:r>
            <a:endParaRPr lang="en-US" sz="2400" dirty="0">
              <a:cs typeface="Arial" panose="020B0604020202020204" pitchFamily="34" charset="0"/>
            </a:endParaRPr>
          </a:p>
          <a:p>
            <a:pPr marL="630238" fontAlgn="base">
              <a:lnSpc>
                <a:spcPct val="90000"/>
              </a:lnSpc>
              <a:spcBef>
                <a:spcPts val="600"/>
              </a:spcBef>
              <a:spcAft>
                <a:spcPts val="600"/>
              </a:spcAft>
            </a:pPr>
            <a:r>
              <a:rPr lang="en-US" sz="2400" dirty="0" smtClean="0">
                <a:cs typeface="Arial" panose="020B0604020202020204" pitchFamily="34" charset="0"/>
              </a:rPr>
              <a:t>Provides innovative training </a:t>
            </a:r>
            <a:r>
              <a:rPr lang="en-US" sz="2400" dirty="0">
                <a:cs typeface="Arial" panose="020B0604020202020204" pitchFamily="34" charset="0"/>
              </a:rPr>
              <a:t>for clinical and </a:t>
            </a:r>
            <a:r>
              <a:rPr lang="en-US" sz="2400" dirty="0" smtClean="0">
                <a:cs typeface="Arial" panose="020B0604020202020204" pitchFamily="34" charset="0"/>
              </a:rPr>
              <a:t>translational researchers</a:t>
            </a:r>
            <a:endParaRPr lang="en-US" sz="2400" dirty="0">
              <a:cs typeface="Arial" panose="020B0604020202020204" pitchFamily="34" charset="0"/>
            </a:endParaRPr>
          </a:p>
        </p:txBody>
      </p:sp>
      <p:pic>
        <p:nvPicPr>
          <p:cNvPr id="5" name="Picture 2"/>
          <p:cNvPicPr>
            <a:picLocks noChangeAspect="1" noChangeArrowheads="1"/>
          </p:cNvPicPr>
          <p:nvPr/>
        </p:nvPicPr>
        <p:blipFill>
          <a:blip r:embed="rId3" cstate="print"/>
          <a:srcRect/>
          <a:stretch>
            <a:fillRect/>
          </a:stretch>
        </p:blipFill>
        <p:spPr bwMode="auto">
          <a:xfrm>
            <a:off x="0" y="4373628"/>
            <a:ext cx="9144000" cy="1695450"/>
          </a:xfrm>
          <a:prstGeom prst="rect">
            <a:avLst/>
          </a:prstGeom>
          <a:noFill/>
          <a:ln w="9525">
            <a:noFill/>
            <a:miter lim="800000"/>
            <a:headEnd/>
            <a:tailEnd/>
          </a:ln>
        </p:spPr>
      </p:pic>
    </p:spTree>
    <p:extLst>
      <p:ext uri="{BB962C8B-B14F-4D97-AF65-F5344CB8AC3E}">
        <p14:creationId xmlns:p14="http://schemas.microsoft.com/office/powerpoint/2010/main" val="39083561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562600"/>
            <a:ext cx="81915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Rectangle 9"/>
          <p:cNvSpPr/>
          <p:nvPr/>
        </p:nvSpPr>
        <p:spPr>
          <a:xfrm>
            <a:off x="7086600" y="5562600"/>
            <a:ext cx="2057400" cy="1295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itle 2"/>
          <p:cNvSpPr>
            <a:spLocks noGrp="1"/>
          </p:cNvSpPr>
          <p:nvPr>
            <p:ph type="title"/>
          </p:nvPr>
        </p:nvSpPr>
        <p:spPr>
          <a:xfrm>
            <a:off x="76200" y="227610"/>
            <a:ext cx="8991600" cy="1143000"/>
          </a:xfrm>
        </p:spPr>
        <p:txBody>
          <a:bodyPr>
            <a:normAutofit/>
          </a:bodyPr>
          <a:lstStyle/>
          <a:p>
            <a:pPr marL="341313" lvl="0" indent="-231775">
              <a:spcBef>
                <a:spcPts val="1200"/>
              </a:spcBef>
              <a:defRPr/>
            </a:pPr>
            <a:r>
              <a:rPr lang="en-US" sz="2900" dirty="0" smtClean="0">
                <a:cs typeface="Arial" panose="020B0604020202020204" pitchFamily="34" charset="0"/>
              </a:rPr>
              <a:t>Clinical and Translational Science Awards Program </a:t>
            </a:r>
            <a:r>
              <a:rPr lang="en-US" sz="2800" dirty="0" smtClean="0">
                <a:solidFill>
                  <a:srgbClr val="642F6C"/>
                </a:solidFill>
                <a:cs typeface="Arial" panose="020B0604020202020204" pitchFamily="34" charset="0"/>
              </a:rPr>
              <a:t>CTSA Hubs</a:t>
            </a:r>
            <a:endParaRPr lang="en-US" sz="3200" dirty="0">
              <a:solidFill>
                <a:srgbClr val="642F6C"/>
              </a:solidFill>
              <a:cs typeface="Arial" panose="020B0604020202020204" pitchFamily="34" charset="0"/>
            </a:endParaRPr>
          </a:p>
        </p:txBody>
      </p:sp>
      <p:sp>
        <p:nvSpPr>
          <p:cNvPr id="16" name="Content Placeholder 1"/>
          <p:cNvSpPr txBox="1">
            <a:spLocks/>
          </p:cNvSpPr>
          <p:nvPr/>
        </p:nvSpPr>
        <p:spPr>
          <a:xfrm>
            <a:off x="457200" y="1107888"/>
            <a:ext cx="8229600" cy="3429000"/>
          </a:xfrm>
          <a:prstGeom prst="rect">
            <a:avLst/>
          </a:prstGeom>
        </p:spPr>
        <p:txBody>
          <a:bodyPr vert="horz">
            <a:noAutofit/>
          </a:bodyPr>
          <a:lstStyle/>
          <a:p>
            <a:pPr marL="365760" indent="-256032">
              <a:spcBef>
                <a:spcPts val="600"/>
              </a:spcBef>
              <a:buClr>
                <a:srgbClr val="1F497D">
                  <a:lumMod val="75000"/>
                </a:srgbClr>
              </a:buClr>
              <a:buSzPct val="100000"/>
              <a:buFont typeface="Wingdings" pitchFamily="2" charset="2"/>
              <a:buChar char="§"/>
              <a:defRPr/>
            </a:pPr>
            <a:endParaRPr lang="en-US" dirty="0" smtClean="0">
              <a:solidFill>
                <a:srgbClr val="C0504D">
                  <a:lumMod val="60000"/>
                  <a:lumOff val="40000"/>
                </a:srgbClr>
              </a:solidFill>
              <a:latin typeface="Arial" pitchFamily="34" charset="0"/>
              <a:cs typeface="Arial" pitchFamily="34" charset="0"/>
            </a:endParaRPr>
          </a:p>
        </p:txBody>
      </p:sp>
      <p:sp>
        <p:nvSpPr>
          <p:cNvPr id="9" name="Content Placeholder 1"/>
          <p:cNvSpPr txBox="1">
            <a:spLocks/>
          </p:cNvSpPr>
          <p:nvPr/>
        </p:nvSpPr>
        <p:spPr>
          <a:xfrm>
            <a:off x="0" y="4343400"/>
            <a:ext cx="9144000" cy="1028700"/>
          </a:xfrm>
          <a:prstGeom prst="rect">
            <a:avLst/>
          </a:prstGeom>
        </p:spPr>
        <p:txBody>
          <a:bodyPr vert="horz">
            <a:normAutofit/>
          </a:bodyPr>
          <a:lstStyle/>
          <a:p>
            <a:pPr marL="109728" algn="ctr">
              <a:buClr>
                <a:srgbClr val="1F497D">
                  <a:lumMod val="75000"/>
                </a:srgbClr>
              </a:buClr>
              <a:buSzPct val="68000"/>
              <a:buFont typeface="Wingdings" pitchFamily="2" charset="2"/>
              <a:buNone/>
              <a:defRPr/>
            </a:pPr>
            <a:endParaRPr lang="en-US" sz="2400" b="1" dirty="0" smtClean="0">
              <a:solidFill>
                <a:prstClr val="black"/>
              </a:solidFill>
              <a:latin typeface="Arial" pitchFamily="34" charset="0"/>
              <a:cs typeface="Arial"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088" y="1371600"/>
            <a:ext cx="7676725" cy="5020056"/>
          </a:xfrm>
          <a:prstGeom prst="rect">
            <a:avLst/>
          </a:prstGeom>
        </p:spPr>
      </p:pic>
    </p:spTree>
    <p:extLst>
      <p:ext uri="{BB962C8B-B14F-4D97-AF65-F5344CB8AC3E}">
        <p14:creationId xmlns:p14="http://schemas.microsoft.com/office/powerpoint/2010/main" val="39829263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0"/>
            <a:ext cx="7772400" cy="909459"/>
          </a:xfrm>
        </p:spPr>
        <p:txBody>
          <a:bodyPr>
            <a:noAutofit/>
          </a:bodyPr>
          <a:lstStyle/>
          <a:p>
            <a:r>
              <a:rPr lang="en-US" sz="3200" dirty="0" smtClean="0">
                <a:cs typeface="Arial" panose="020B0604020202020204" pitchFamily="34" charset="0"/>
              </a:rPr>
              <a:t>Streamlining Multi-Site Clinical Studies</a:t>
            </a:r>
            <a:endParaRPr lang="en-US" sz="3200" dirty="0">
              <a:cs typeface="Arial" panose="020B0604020202020204" pitchFamily="34" charset="0"/>
            </a:endParaRPr>
          </a:p>
        </p:txBody>
      </p:sp>
      <p:sp>
        <p:nvSpPr>
          <p:cNvPr id="3" name="Content Placeholder 2"/>
          <p:cNvSpPr>
            <a:spLocks noGrp="1"/>
          </p:cNvSpPr>
          <p:nvPr>
            <p:ph sz="quarter" idx="13"/>
          </p:nvPr>
        </p:nvSpPr>
        <p:spPr>
          <a:xfrm>
            <a:off x="228600" y="1219200"/>
            <a:ext cx="8763000" cy="4876800"/>
          </a:xfrm>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p:txBody>
      </p:sp>
      <p:sp>
        <p:nvSpPr>
          <p:cNvPr id="7" name="Content Placeholder 3"/>
          <p:cNvSpPr txBox="1">
            <a:spLocks/>
          </p:cNvSpPr>
          <p:nvPr/>
        </p:nvSpPr>
        <p:spPr>
          <a:xfrm>
            <a:off x="457200" y="1905000"/>
            <a:ext cx="8229600"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smtClean="0">
              <a:solidFill>
                <a:prstClr val="black"/>
              </a:solidFill>
            </a:endParaRPr>
          </a:p>
          <a:p>
            <a:endParaRPr lang="en-US" dirty="0">
              <a:solidFill>
                <a:prstClr val="black"/>
              </a:solidFill>
            </a:endParaRPr>
          </a:p>
        </p:txBody>
      </p:sp>
      <p:sp>
        <p:nvSpPr>
          <p:cNvPr id="9" name="Content Placeholder 2"/>
          <p:cNvSpPr txBox="1">
            <a:spLocks/>
          </p:cNvSpPr>
          <p:nvPr/>
        </p:nvSpPr>
        <p:spPr>
          <a:xfrm>
            <a:off x="152400" y="1219200"/>
            <a:ext cx="8229600" cy="5410200"/>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2400" dirty="0">
              <a:solidFill>
                <a:srgbClr val="106379"/>
              </a:solidFill>
            </a:endParaRPr>
          </a:p>
        </p:txBody>
      </p:sp>
      <p:sp>
        <p:nvSpPr>
          <p:cNvPr id="6" name="TextBox 5"/>
          <p:cNvSpPr txBox="1"/>
          <p:nvPr/>
        </p:nvSpPr>
        <p:spPr>
          <a:xfrm>
            <a:off x="152400" y="762000"/>
            <a:ext cx="8991599" cy="3687163"/>
          </a:xfrm>
          <a:prstGeom prst="rect">
            <a:avLst/>
          </a:prstGeom>
          <a:noFill/>
        </p:spPr>
        <p:txBody>
          <a:bodyPr wrap="square" rtlCol="0">
            <a:spAutoFit/>
          </a:bodyPr>
          <a:lstStyle/>
          <a:p>
            <a:pPr marL="457200" indent="-457200">
              <a:spcBef>
                <a:spcPct val="20000"/>
              </a:spcBef>
              <a:buFont typeface="Arial"/>
              <a:buChar char="•"/>
            </a:pPr>
            <a:r>
              <a:rPr lang="en-US" sz="2800" dirty="0" smtClean="0">
                <a:solidFill>
                  <a:srgbClr val="106379"/>
                </a:solidFill>
                <a:latin typeface="Trebuchet MS" panose="020B0603020202020204" pitchFamily="34" charset="0"/>
                <a:cs typeface="Arial" panose="020B0604020202020204" pitchFamily="34" charset="0"/>
              </a:rPr>
              <a:t>The problem: current atomized system is inefficient, costly and often ineffective</a:t>
            </a:r>
          </a:p>
          <a:p>
            <a:pPr marL="800100" lvl="1" indent="-342900">
              <a:spcBef>
                <a:spcPct val="20000"/>
              </a:spcBef>
              <a:buFont typeface="Wingdings" panose="05000000000000000000" pitchFamily="2" charset="2"/>
              <a:buChar char="Ø"/>
            </a:pPr>
            <a:r>
              <a:rPr lang="en-US" sz="2000" dirty="0" smtClean="0">
                <a:solidFill>
                  <a:srgbClr val="106379"/>
                </a:solidFill>
                <a:latin typeface="Trebuchet MS" panose="020B0603020202020204" pitchFamily="34" charset="0"/>
                <a:cs typeface="Arial" panose="020B0604020202020204" pitchFamily="34" charset="0"/>
              </a:rPr>
              <a:t>Duplicative IRB reviews among sites</a:t>
            </a:r>
          </a:p>
          <a:p>
            <a:pPr marL="800100" lvl="1" indent="-342900">
              <a:spcBef>
                <a:spcPct val="20000"/>
              </a:spcBef>
              <a:buFont typeface="Wingdings" panose="05000000000000000000" pitchFamily="2" charset="2"/>
              <a:buChar char="Ø"/>
            </a:pPr>
            <a:r>
              <a:rPr lang="en-US" sz="2000" dirty="0" smtClean="0">
                <a:solidFill>
                  <a:srgbClr val="106379"/>
                </a:solidFill>
                <a:latin typeface="Trebuchet MS" panose="020B0603020202020204" pitchFamily="34" charset="0"/>
                <a:cs typeface="Arial" panose="020B0604020202020204" pitchFamily="34" charset="0"/>
              </a:rPr>
              <a:t>Subcontracting harmonization among institutions delays start-up</a:t>
            </a:r>
          </a:p>
          <a:p>
            <a:pPr marL="800100" lvl="1" indent="-342900">
              <a:spcBef>
                <a:spcPct val="20000"/>
              </a:spcBef>
              <a:buFont typeface="Wingdings" panose="05000000000000000000" pitchFamily="2" charset="2"/>
              <a:buChar char="Ø"/>
            </a:pPr>
            <a:r>
              <a:rPr lang="en-US" sz="2000" dirty="0" smtClean="0">
                <a:solidFill>
                  <a:srgbClr val="106379"/>
                </a:solidFill>
                <a:latin typeface="Trebuchet MS" panose="020B0603020202020204" pitchFamily="34" charset="0"/>
                <a:cs typeface="Arial" panose="020B0604020202020204" pitchFamily="34" charset="0"/>
              </a:rPr>
              <a:t>Duplicative investigator/site qualification</a:t>
            </a:r>
            <a:endParaRPr lang="en-US" sz="2000" dirty="0">
              <a:solidFill>
                <a:srgbClr val="106379"/>
              </a:solidFill>
              <a:latin typeface="Trebuchet MS" panose="020B0603020202020204" pitchFamily="34" charset="0"/>
              <a:cs typeface="Arial" panose="020B0604020202020204" pitchFamily="34" charset="0"/>
            </a:endParaRPr>
          </a:p>
          <a:p>
            <a:pPr marL="457200" indent="-457200">
              <a:spcBef>
                <a:spcPct val="20000"/>
              </a:spcBef>
              <a:buFont typeface="Arial"/>
              <a:buChar char="•"/>
            </a:pPr>
            <a:r>
              <a:rPr lang="en-US" sz="2800" dirty="0" smtClean="0">
                <a:solidFill>
                  <a:srgbClr val="106379"/>
                </a:solidFill>
                <a:latin typeface="Trebuchet MS" panose="020B0603020202020204" pitchFamily="34" charset="0"/>
                <a:cs typeface="Arial" panose="020B0604020202020204" pitchFamily="34" charset="0"/>
              </a:rPr>
              <a:t>Solutions in progress</a:t>
            </a:r>
            <a:endParaRPr lang="en-US" sz="2800" dirty="0">
              <a:solidFill>
                <a:srgbClr val="106379"/>
              </a:solidFill>
              <a:latin typeface="Trebuchet MS" panose="020B0603020202020204" pitchFamily="34" charset="0"/>
              <a:cs typeface="Arial" panose="020B0604020202020204" pitchFamily="34" charset="0"/>
            </a:endParaRPr>
          </a:p>
          <a:p>
            <a:pPr marL="800100" lvl="1" indent="-342900">
              <a:spcBef>
                <a:spcPct val="20000"/>
              </a:spcBef>
              <a:buFont typeface="Wingdings" panose="05000000000000000000" pitchFamily="2" charset="2"/>
              <a:buChar char="Ø"/>
            </a:pPr>
            <a:r>
              <a:rPr lang="en-US" sz="2000" dirty="0" smtClean="0">
                <a:solidFill>
                  <a:srgbClr val="106379"/>
                </a:solidFill>
                <a:latin typeface="Trebuchet MS" panose="020B0603020202020204" pitchFamily="34" charset="0"/>
                <a:cs typeface="Arial" panose="020B0604020202020204" pitchFamily="34" charset="0"/>
              </a:rPr>
              <a:t>Centralized IRB review (reliance agreements, IT solutions)</a:t>
            </a:r>
          </a:p>
          <a:p>
            <a:pPr marL="800100" lvl="1" indent="-342900">
              <a:spcBef>
                <a:spcPct val="20000"/>
              </a:spcBef>
              <a:buFont typeface="Wingdings" panose="05000000000000000000" pitchFamily="2" charset="2"/>
              <a:buChar char="Ø"/>
            </a:pPr>
            <a:r>
              <a:rPr lang="en-US" sz="2000" dirty="0" smtClean="0">
                <a:solidFill>
                  <a:srgbClr val="106379"/>
                </a:solidFill>
                <a:latin typeface="Trebuchet MS" panose="020B0603020202020204" pitchFamily="34" charset="0"/>
                <a:cs typeface="Arial" panose="020B0604020202020204" pitchFamily="34" charset="0"/>
              </a:rPr>
              <a:t>Streamlined contracting (pre-negotiated master agreements)</a:t>
            </a:r>
          </a:p>
          <a:p>
            <a:pPr marL="800100" lvl="1" indent="-342900">
              <a:spcBef>
                <a:spcPct val="20000"/>
              </a:spcBef>
              <a:buFont typeface="Wingdings" panose="05000000000000000000" pitchFamily="2" charset="2"/>
              <a:buChar char="Ø"/>
            </a:pPr>
            <a:r>
              <a:rPr lang="en-US" sz="2000" dirty="0" smtClean="0">
                <a:solidFill>
                  <a:srgbClr val="106379"/>
                </a:solidFill>
                <a:latin typeface="Trebuchet MS" panose="020B0603020202020204" pitchFamily="34" charset="0"/>
                <a:cs typeface="Arial" panose="020B0604020202020204" pitchFamily="34" charset="0"/>
              </a:rPr>
              <a:t>GCP training across CTSA sites</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775" y="4403725"/>
            <a:ext cx="7370163"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30126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200" dirty="0" smtClean="0">
                <a:cs typeface="Arial" panose="020B0604020202020204" pitchFamily="34" charset="0"/>
              </a:rPr>
              <a:t>CTSA Trial </a:t>
            </a:r>
            <a:r>
              <a:rPr lang="en-US" sz="3200" dirty="0">
                <a:cs typeface="Arial" panose="020B0604020202020204" pitchFamily="34" charset="0"/>
              </a:rPr>
              <a:t>Innovation Centers (TICs</a:t>
            </a:r>
            <a:r>
              <a:rPr lang="en-US" sz="3200" dirty="0" smtClean="0">
                <a:cs typeface="Arial" panose="020B0604020202020204" pitchFamily="34" charset="0"/>
              </a:rPr>
              <a:t>)</a:t>
            </a:r>
            <a:endParaRPr lang="en-US" sz="3200" dirty="0">
              <a:cs typeface="Arial" panose="020B0604020202020204" pitchFamily="34" charset="0"/>
            </a:endParaRPr>
          </a:p>
        </p:txBody>
      </p:sp>
      <p:sp>
        <p:nvSpPr>
          <p:cNvPr id="3" name="Content Placeholder 2"/>
          <p:cNvSpPr>
            <a:spLocks noGrp="1"/>
          </p:cNvSpPr>
          <p:nvPr>
            <p:ph sz="quarter" idx="13"/>
          </p:nvPr>
        </p:nvSpPr>
        <p:spPr>
          <a:xfrm>
            <a:off x="381000" y="1371600"/>
            <a:ext cx="8458200" cy="4419600"/>
          </a:xfrm>
        </p:spPr>
        <p:txBody>
          <a:bodyPr>
            <a:noAutofit/>
          </a:bodyPr>
          <a:lstStyle/>
          <a:p>
            <a:pPr lvl="0">
              <a:spcBef>
                <a:spcPts val="600"/>
              </a:spcBef>
              <a:buFont typeface="Arial"/>
              <a:buChar char="•"/>
            </a:pPr>
            <a:r>
              <a:rPr lang="en-US" sz="2800" dirty="0">
                <a:solidFill>
                  <a:srgbClr val="106379"/>
                </a:solidFill>
                <a:cs typeface="Arial" panose="020B0604020202020204" pitchFamily="34" charset="0"/>
              </a:rPr>
              <a:t>P</a:t>
            </a:r>
            <a:r>
              <a:rPr lang="en-US" sz="2800" dirty="0" smtClean="0">
                <a:solidFill>
                  <a:srgbClr val="106379"/>
                </a:solidFill>
                <a:cs typeface="Arial" panose="020B0604020202020204" pitchFamily="34" charset="0"/>
              </a:rPr>
              <a:t>romote </a:t>
            </a:r>
            <a:r>
              <a:rPr lang="en-US" sz="2800" dirty="0">
                <a:solidFill>
                  <a:srgbClr val="106379"/>
                </a:solidFill>
                <a:cs typeface="Arial" panose="020B0604020202020204" pitchFamily="34" charset="0"/>
              </a:rPr>
              <a:t>innovation to increase the efficiency and quality of clinical </a:t>
            </a:r>
            <a:r>
              <a:rPr lang="en-US" sz="2800" dirty="0" smtClean="0">
                <a:solidFill>
                  <a:srgbClr val="106379"/>
                </a:solidFill>
                <a:cs typeface="Arial" panose="020B0604020202020204" pitchFamily="34" charset="0"/>
              </a:rPr>
              <a:t>trials</a:t>
            </a:r>
          </a:p>
          <a:p>
            <a:pPr>
              <a:spcBef>
                <a:spcPts val="600"/>
              </a:spcBef>
              <a:buFont typeface="Arial"/>
              <a:buChar char="•"/>
            </a:pPr>
            <a:r>
              <a:rPr lang="en-US" sz="2800" dirty="0">
                <a:solidFill>
                  <a:srgbClr val="106379"/>
                </a:solidFill>
                <a:cs typeface="Arial" panose="020B0604020202020204" pitchFamily="34" charset="0"/>
              </a:rPr>
              <a:t>P</a:t>
            </a:r>
            <a:r>
              <a:rPr lang="en-US" sz="2800" dirty="0" smtClean="0">
                <a:solidFill>
                  <a:srgbClr val="106379"/>
                </a:solidFill>
                <a:cs typeface="Arial" panose="020B0604020202020204" pitchFamily="34" charset="0"/>
              </a:rPr>
              <a:t>rovide</a:t>
            </a:r>
            <a:endParaRPr lang="en-US" sz="2800" dirty="0">
              <a:solidFill>
                <a:srgbClr val="106379"/>
              </a:solidFill>
              <a:cs typeface="Arial" panose="020B0604020202020204" pitchFamily="34" charset="0"/>
            </a:endParaRPr>
          </a:p>
          <a:p>
            <a:pPr lvl="1">
              <a:spcBef>
                <a:spcPts val="600"/>
              </a:spcBef>
            </a:pPr>
            <a:r>
              <a:rPr lang="en-US" sz="2400" dirty="0" smtClean="0">
                <a:solidFill>
                  <a:srgbClr val="106379"/>
                </a:solidFill>
                <a:cs typeface="Arial" panose="020B0604020202020204" pitchFamily="34" charset="0"/>
              </a:rPr>
              <a:t>Central </a:t>
            </a:r>
            <a:r>
              <a:rPr lang="en-US" sz="2400" dirty="0">
                <a:solidFill>
                  <a:srgbClr val="106379"/>
                </a:solidFill>
                <a:cs typeface="Arial" panose="020B0604020202020204" pitchFamily="34" charset="0"/>
              </a:rPr>
              <a:t>IRB </a:t>
            </a:r>
          </a:p>
          <a:p>
            <a:pPr lvl="1">
              <a:spcBef>
                <a:spcPts val="600"/>
              </a:spcBef>
            </a:pPr>
            <a:r>
              <a:rPr lang="en-US" sz="2400" dirty="0">
                <a:solidFill>
                  <a:srgbClr val="106379"/>
                </a:solidFill>
                <a:cs typeface="Arial" panose="020B0604020202020204" pitchFamily="34" charset="0"/>
              </a:rPr>
              <a:t>Streamlined budgeting and contracting</a:t>
            </a:r>
          </a:p>
          <a:p>
            <a:pPr lvl="1">
              <a:spcBef>
                <a:spcPts val="600"/>
              </a:spcBef>
            </a:pPr>
            <a:r>
              <a:rPr lang="en-US" sz="2400" dirty="0">
                <a:solidFill>
                  <a:srgbClr val="106379"/>
                </a:solidFill>
                <a:cs typeface="Arial" panose="020B0604020202020204" pitchFamily="34" charset="0"/>
              </a:rPr>
              <a:t>Other trial coordination functions as needed</a:t>
            </a:r>
          </a:p>
          <a:p>
            <a:pPr lvl="0">
              <a:spcBef>
                <a:spcPts val="600"/>
              </a:spcBef>
              <a:buFont typeface="Arial"/>
              <a:buChar char="•"/>
            </a:pPr>
            <a:r>
              <a:rPr lang="en-US" sz="2800" dirty="0" smtClean="0">
                <a:solidFill>
                  <a:srgbClr val="106379"/>
                </a:solidFill>
                <a:cs typeface="Arial" panose="020B0604020202020204" pitchFamily="34" charset="0"/>
              </a:rPr>
              <a:t>NCATS will partner </a:t>
            </a:r>
            <a:r>
              <a:rPr lang="en-US" sz="2800" dirty="0">
                <a:solidFill>
                  <a:srgbClr val="106379"/>
                </a:solidFill>
                <a:cs typeface="Arial" panose="020B0604020202020204" pitchFamily="34" charset="0"/>
              </a:rPr>
              <a:t>with </a:t>
            </a:r>
            <a:r>
              <a:rPr lang="en-US" sz="2800" dirty="0" smtClean="0">
                <a:solidFill>
                  <a:srgbClr val="106379"/>
                </a:solidFill>
                <a:cs typeface="Arial" panose="020B0604020202020204" pitchFamily="34" charset="0"/>
              </a:rPr>
              <a:t>NIH ICs, industry, and other funders to implement  trials</a:t>
            </a:r>
          </a:p>
          <a:p>
            <a:pPr lvl="0">
              <a:spcBef>
                <a:spcPts val="600"/>
              </a:spcBef>
              <a:buFont typeface="Arial"/>
              <a:buChar char="•"/>
            </a:pPr>
            <a:r>
              <a:rPr lang="en-US" sz="2800" dirty="0" smtClean="0">
                <a:cs typeface="Arial" panose="020B0604020202020204" pitchFamily="34" charset="0"/>
                <a:hlinkClick r:id="rId3"/>
              </a:rPr>
              <a:t>RFA-TR-15-002</a:t>
            </a:r>
            <a:endParaRPr lang="en-US" sz="2800" dirty="0" smtClean="0">
              <a:cs typeface="Arial" panose="020B0604020202020204" pitchFamily="34" charset="0"/>
            </a:endParaRPr>
          </a:p>
        </p:txBody>
      </p:sp>
    </p:spTree>
    <p:extLst>
      <p:ext uri="{BB962C8B-B14F-4D97-AF65-F5344CB8AC3E}">
        <p14:creationId xmlns:p14="http://schemas.microsoft.com/office/powerpoint/2010/main" val="31384404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62207"/>
            <a:ext cx="9144000" cy="1156993"/>
          </a:xfrm>
        </p:spPr>
        <p:txBody>
          <a:bodyPr>
            <a:noAutofit/>
          </a:bodyPr>
          <a:lstStyle/>
          <a:p>
            <a:r>
              <a:rPr lang="en-US" sz="3200" dirty="0" smtClean="0">
                <a:cs typeface="Arial" panose="020B0604020202020204" pitchFamily="34" charset="0"/>
              </a:rPr>
              <a:t>Improving Participant </a:t>
            </a:r>
            <a:r>
              <a:rPr lang="en-US" sz="3200" dirty="0">
                <a:cs typeface="Arial" panose="020B0604020202020204" pitchFamily="34" charset="0"/>
              </a:rPr>
              <a:t>Recruitment</a:t>
            </a:r>
          </a:p>
        </p:txBody>
      </p:sp>
      <p:sp>
        <p:nvSpPr>
          <p:cNvPr id="3" name="Content Placeholder 2"/>
          <p:cNvSpPr>
            <a:spLocks noGrp="1"/>
          </p:cNvSpPr>
          <p:nvPr>
            <p:ph sz="quarter" idx="13"/>
          </p:nvPr>
        </p:nvSpPr>
        <p:spPr>
          <a:xfrm>
            <a:off x="457200" y="1371600"/>
            <a:ext cx="8229600" cy="4724400"/>
          </a:xfrm>
        </p:spPr>
        <p:txBody>
          <a:bodyPr>
            <a:normAutofit/>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p:txBody>
      </p:sp>
      <p:sp>
        <p:nvSpPr>
          <p:cNvPr id="7" name="Content Placeholder 3"/>
          <p:cNvSpPr txBox="1">
            <a:spLocks/>
          </p:cNvSpPr>
          <p:nvPr/>
        </p:nvSpPr>
        <p:spPr>
          <a:xfrm>
            <a:off x="457200" y="1905000"/>
            <a:ext cx="8229600" cy="4525963"/>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smtClean="0">
              <a:solidFill>
                <a:prstClr val="black"/>
              </a:solidFill>
            </a:endParaRPr>
          </a:p>
          <a:p>
            <a:endParaRPr lang="en-US" dirty="0">
              <a:solidFill>
                <a:prstClr val="black"/>
              </a:solidFill>
            </a:endParaRPr>
          </a:p>
        </p:txBody>
      </p:sp>
      <p:sp>
        <p:nvSpPr>
          <p:cNvPr id="9" name="Content Placeholder 2"/>
          <p:cNvSpPr txBox="1">
            <a:spLocks/>
          </p:cNvSpPr>
          <p:nvPr/>
        </p:nvSpPr>
        <p:spPr>
          <a:xfrm>
            <a:off x="152400" y="1371600"/>
            <a:ext cx="8534400" cy="2667000"/>
          </a:xfrm>
          <a:prstGeom prst="rect">
            <a:avLst/>
          </a:prstGeom>
        </p:spPr>
        <p:txBody>
          <a:bodyPr>
            <a:normAutofit fontScale="85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1200"/>
              </a:spcBef>
            </a:pPr>
            <a:r>
              <a:rPr lang="en-US" sz="3000" dirty="0" smtClean="0">
                <a:solidFill>
                  <a:srgbClr val="106379"/>
                </a:solidFill>
                <a:latin typeface="Trebuchet MS" panose="020B0603020202020204" pitchFamily="34" charset="0"/>
                <a:cs typeface="Arial" panose="020B0604020202020204" pitchFamily="34" charset="0"/>
              </a:rPr>
              <a:t>The problem: slow or failed recruitment leads to delays, increased costs, lost efficiency</a:t>
            </a:r>
          </a:p>
          <a:p>
            <a:pPr>
              <a:spcBef>
                <a:spcPts val="1200"/>
              </a:spcBef>
            </a:pPr>
            <a:r>
              <a:rPr lang="en-US" sz="3000" dirty="0" smtClean="0">
                <a:solidFill>
                  <a:srgbClr val="106379"/>
                </a:solidFill>
                <a:latin typeface="Trebuchet MS" panose="020B0603020202020204" pitchFamily="34" charset="0"/>
                <a:cs typeface="Arial" panose="020B0604020202020204" pitchFamily="34" charset="0"/>
              </a:rPr>
              <a:t>Solution in progress  </a:t>
            </a:r>
          </a:p>
          <a:p>
            <a:pPr lvl="1">
              <a:spcBef>
                <a:spcPts val="1200"/>
              </a:spcBef>
              <a:buFont typeface="Wingdings" panose="05000000000000000000" pitchFamily="2" charset="2"/>
              <a:buChar char="Ø"/>
            </a:pPr>
            <a:r>
              <a:rPr lang="en-US" dirty="0" smtClean="0">
                <a:solidFill>
                  <a:srgbClr val="106379"/>
                </a:solidFill>
                <a:latin typeface="Trebuchet MS" panose="020B0603020202020204" pitchFamily="34" charset="0"/>
                <a:cs typeface="Arial" panose="020B0604020202020204" pitchFamily="34" charset="0"/>
              </a:rPr>
              <a:t>Building national recruitment capacity across CTSA network using data from Electronic Health Record (EHR) to identify potential trial participants who meet entry criteria</a:t>
            </a:r>
            <a:endParaRPr lang="en-US" b="1" dirty="0" smtClean="0">
              <a:solidFill>
                <a:srgbClr val="106379"/>
              </a:solidFill>
              <a:latin typeface="Trebuchet MS" panose="020B0603020202020204" pitchFamily="34" charset="0"/>
              <a:cs typeface="Arial" panose="020B0604020202020204" pitchFamily="34" charset="0"/>
            </a:endParaRPr>
          </a:p>
          <a:p>
            <a:pPr>
              <a:spcBef>
                <a:spcPts val="1200"/>
              </a:spcBef>
            </a:pPr>
            <a:endParaRPr lang="en-US" dirty="0" smtClean="0">
              <a:solidFill>
                <a:srgbClr val="106379"/>
              </a:solidFill>
            </a:endParaRPr>
          </a:p>
        </p:txBody>
      </p:sp>
      <p:sp>
        <p:nvSpPr>
          <p:cNvPr id="5" name="TextBox 4"/>
          <p:cNvSpPr txBox="1"/>
          <p:nvPr/>
        </p:nvSpPr>
        <p:spPr>
          <a:xfrm>
            <a:off x="533400" y="4167980"/>
            <a:ext cx="8229600" cy="1692771"/>
          </a:xfrm>
          <a:prstGeom prst="rect">
            <a:avLst/>
          </a:prstGeom>
          <a:noFill/>
        </p:spPr>
        <p:txBody>
          <a:bodyPr wrap="square" rtlCol="0">
            <a:spAutoFit/>
          </a:bodyPr>
          <a:lstStyle/>
          <a:p>
            <a:pPr>
              <a:spcBef>
                <a:spcPts val="1200"/>
              </a:spcBef>
            </a:pPr>
            <a:r>
              <a:rPr lang="en-US" sz="2000" b="1" dirty="0">
                <a:solidFill>
                  <a:srgbClr val="000000"/>
                </a:solidFill>
                <a:latin typeface="Trebuchet MS" panose="020B0603020202020204" pitchFamily="34" charset="0"/>
                <a:cs typeface="Arial" panose="020B0604020202020204" pitchFamily="34" charset="0"/>
              </a:rPr>
              <a:t>Trial planning </a:t>
            </a:r>
            <a:r>
              <a:rPr lang="en-US" sz="2000" b="1" dirty="0" smtClean="0">
                <a:solidFill>
                  <a:srgbClr val="000000"/>
                </a:solidFill>
                <a:latin typeface="Trebuchet MS" panose="020B0603020202020204" pitchFamily="34" charset="0"/>
                <a:cs typeface="Arial" panose="020B0604020202020204" pitchFamily="34" charset="0"/>
              </a:rPr>
              <a:t>phase		Trial implementation phase</a:t>
            </a:r>
            <a:endParaRPr lang="en-US" sz="2000" b="1" dirty="0">
              <a:solidFill>
                <a:srgbClr val="000000"/>
              </a:solidFill>
              <a:latin typeface="Trebuchet MS" panose="020B0603020202020204" pitchFamily="34" charset="0"/>
              <a:cs typeface="Arial" panose="020B0604020202020204" pitchFamily="34" charset="0"/>
            </a:endParaRPr>
          </a:p>
          <a:p>
            <a:pPr>
              <a:spcBef>
                <a:spcPts val="1200"/>
              </a:spcBef>
            </a:pPr>
            <a:r>
              <a:rPr lang="en-US" dirty="0" smtClean="0">
                <a:solidFill>
                  <a:srgbClr val="106379"/>
                </a:solidFill>
                <a:latin typeface="Trebuchet MS" panose="020B0603020202020204" pitchFamily="34" charset="0"/>
                <a:cs typeface="Arial" panose="020B0604020202020204" pitchFamily="34" charset="0"/>
              </a:rPr>
              <a:t>Data-driven site selection		Privacy and IRB compliant recruitment</a:t>
            </a:r>
          </a:p>
          <a:p>
            <a:pPr>
              <a:spcBef>
                <a:spcPts val="1200"/>
              </a:spcBef>
            </a:pPr>
            <a:r>
              <a:rPr lang="en-US" dirty="0" smtClean="0">
                <a:solidFill>
                  <a:srgbClr val="106379"/>
                </a:solidFill>
                <a:latin typeface="Trebuchet MS" panose="020B0603020202020204" pitchFamily="34" charset="0"/>
                <a:cs typeface="Arial" panose="020B0604020202020204" pitchFamily="34" charset="0"/>
              </a:rPr>
              <a:t>Feasibility </a:t>
            </a:r>
            <a:r>
              <a:rPr lang="en-US" dirty="0">
                <a:solidFill>
                  <a:srgbClr val="106379"/>
                </a:solidFill>
                <a:latin typeface="Trebuchet MS" panose="020B0603020202020204" pitchFamily="34" charset="0"/>
                <a:cs typeface="Arial" panose="020B0604020202020204" pitchFamily="34" charset="0"/>
              </a:rPr>
              <a:t>analysis </a:t>
            </a:r>
            <a:r>
              <a:rPr lang="en-US" dirty="0" smtClean="0">
                <a:solidFill>
                  <a:srgbClr val="106379"/>
                </a:solidFill>
                <a:latin typeface="Trebuchet MS" panose="020B0603020202020204" pitchFamily="34" charset="0"/>
                <a:cs typeface="Arial" panose="020B0604020202020204" pitchFamily="34" charset="0"/>
              </a:rPr>
              <a:t>(</a:t>
            </a:r>
            <a:r>
              <a:rPr lang="en-US" i="1" dirty="0" smtClean="0">
                <a:solidFill>
                  <a:srgbClr val="106379"/>
                </a:solidFill>
                <a:latin typeface="Trebuchet MS" panose="020B0603020202020204" pitchFamily="34" charset="0"/>
                <a:cs typeface="Arial" panose="020B0604020202020204" pitchFamily="34" charset="0"/>
              </a:rPr>
              <a:t>n</a:t>
            </a:r>
            <a:r>
              <a:rPr lang="en-US" dirty="0" smtClean="0">
                <a:solidFill>
                  <a:srgbClr val="106379"/>
                </a:solidFill>
                <a:latin typeface="Trebuchet MS" panose="020B0603020202020204" pitchFamily="34" charset="0"/>
                <a:cs typeface="Arial" panose="020B0604020202020204" pitchFamily="34" charset="0"/>
              </a:rPr>
              <a:t>)		Expert </a:t>
            </a:r>
            <a:r>
              <a:rPr lang="en-US" dirty="0">
                <a:solidFill>
                  <a:srgbClr val="106379"/>
                </a:solidFill>
                <a:latin typeface="Trebuchet MS" panose="020B0603020202020204" pitchFamily="34" charset="0"/>
                <a:cs typeface="Arial" panose="020B0604020202020204" pitchFamily="34" charset="0"/>
              </a:rPr>
              <a:t>staff </a:t>
            </a:r>
            <a:r>
              <a:rPr lang="en-US" dirty="0" smtClean="0">
                <a:solidFill>
                  <a:srgbClr val="106379"/>
                </a:solidFill>
                <a:latin typeface="Trebuchet MS" panose="020B0603020202020204" pitchFamily="34" charset="0"/>
                <a:cs typeface="Arial" panose="020B0604020202020204" pitchFamily="34" charset="0"/>
              </a:rPr>
              <a:t>helping </a:t>
            </a:r>
            <a:r>
              <a:rPr lang="en-US" dirty="0">
                <a:solidFill>
                  <a:srgbClr val="106379"/>
                </a:solidFill>
                <a:latin typeface="Trebuchet MS" panose="020B0603020202020204" pitchFamily="34" charset="0"/>
                <a:cs typeface="Arial" panose="020B0604020202020204" pitchFamily="34" charset="0"/>
              </a:rPr>
              <a:t>with implementation</a:t>
            </a:r>
            <a:endParaRPr lang="en-US" dirty="0" smtClean="0">
              <a:solidFill>
                <a:srgbClr val="106379"/>
              </a:solidFill>
              <a:latin typeface="Trebuchet MS" panose="020B0603020202020204" pitchFamily="34" charset="0"/>
              <a:cs typeface="Arial" panose="020B0604020202020204" pitchFamily="34" charset="0"/>
            </a:endParaRPr>
          </a:p>
          <a:p>
            <a:pPr>
              <a:spcBef>
                <a:spcPts val="1200"/>
              </a:spcBef>
            </a:pPr>
            <a:r>
              <a:rPr lang="en-US" dirty="0" smtClean="0">
                <a:solidFill>
                  <a:srgbClr val="106379"/>
                </a:solidFill>
                <a:latin typeface="Trebuchet MS" panose="020B0603020202020204" pitchFamily="34" charset="0"/>
                <a:cs typeface="Arial" panose="020B0604020202020204" pitchFamily="34" charset="0"/>
              </a:rPr>
              <a:t>Outside firewall  		</a:t>
            </a:r>
            <a:r>
              <a:rPr lang="en-US" dirty="0" smtClean="0">
                <a:solidFill>
                  <a:prstClr val="black"/>
                </a:solidFill>
                <a:latin typeface="Arial" panose="020B0604020202020204" pitchFamily="34" charset="0"/>
                <a:cs typeface="Arial" panose="020B0604020202020204" pitchFamily="34" charset="0"/>
              </a:rPr>
              <a:t>	</a:t>
            </a:r>
            <a:endParaRPr lang="en-US" dirty="0">
              <a:solidFill>
                <a:prstClr val="black"/>
              </a:solidFill>
              <a:latin typeface="Arial" panose="020B0604020202020204" pitchFamily="34" charset="0"/>
              <a:cs typeface="Arial" panose="020B0604020202020204" pitchFamily="34" charset="0"/>
            </a:endParaRPr>
          </a:p>
        </p:txBody>
      </p:sp>
      <p:sp>
        <p:nvSpPr>
          <p:cNvPr id="8" name="Right Arrow 7"/>
          <p:cNvSpPr/>
          <p:nvPr/>
        </p:nvSpPr>
        <p:spPr>
          <a:xfrm>
            <a:off x="3104950" y="4267200"/>
            <a:ext cx="9144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1284294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799"/>
            <a:ext cx="8229600" cy="1219201"/>
          </a:xfrm>
        </p:spPr>
        <p:txBody>
          <a:bodyPr>
            <a:noAutofit/>
          </a:bodyPr>
          <a:lstStyle/>
          <a:p>
            <a:r>
              <a:rPr lang="en-US" sz="3200" dirty="0" smtClean="0">
                <a:cs typeface="Arial" panose="020B0604020202020204" pitchFamily="34" charset="0"/>
              </a:rPr>
              <a:t>CTSA Recruitment </a:t>
            </a:r>
            <a:r>
              <a:rPr lang="en-US" sz="3200" dirty="0">
                <a:cs typeface="Arial" panose="020B0604020202020204" pitchFamily="34" charset="0"/>
              </a:rPr>
              <a:t>Innovation </a:t>
            </a:r>
            <a:r>
              <a:rPr lang="en-US" sz="3200" dirty="0" smtClean="0">
                <a:cs typeface="Arial" panose="020B0604020202020204" pitchFamily="34" charset="0"/>
              </a:rPr>
              <a:t>Centers (RICs)</a:t>
            </a:r>
            <a:endParaRPr lang="en-US" sz="3200" dirty="0">
              <a:cs typeface="Arial" panose="020B0604020202020204" pitchFamily="34" charset="0"/>
            </a:endParaRPr>
          </a:p>
        </p:txBody>
      </p:sp>
      <p:sp>
        <p:nvSpPr>
          <p:cNvPr id="3" name="Content Placeholder 2"/>
          <p:cNvSpPr>
            <a:spLocks noGrp="1"/>
          </p:cNvSpPr>
          <p:nvPr>
            <p:ph sz="quarter" idx="13"/>
          </p:nvPr>
        </p:nvSpPr>
        <p:spPr>
          <a:xfrm>
            <a:off x="457200" y="1295400"/>
            <a:ext cx="8229600" cy="4572000"/>
          </a:xfrm>
        </p:spPr>
        <p:txBody>
          <a:bodyPr>
            <a:noAutofit/>
          </a:bodyPr>
          <a:lstStyle/>
          <a:p>
            <a:pPr>
              <a:lnSpc>
                <a:spcPct val="80000"/>
              </a:lnSpc>
              <a:spcBef>
                <a:spcPts val="1800"/>
              </a:spcBef>
            </a:pPr>
            <a:endParaRPr lang="en-US" sz="2400" dirty="0" smtClean="0">
              <a:solidFill>
                <a:srgbClr val="106379"/>
              </a:solidFill>
              <a:latin typeface="Arial" panose="020B0604020202020204" pitchFamily="34" charset="0"/>
              <a:cs typeface="Arial" panose="020B0604020202020204" pitchFamily="34" charset="0"/>
            </a:endParaRPr>
          </a:p>
          <a:p>
            <a:pPr>
              <a:lnSpc>
                <a:spcPct val="80000"/>
              </a:lnSpc>
              <a:spcBef>
                <a:spcPts val="1800"/>
              </a:spcBef>
            </a:pPr>
            <a:r>
              <a:rPr lang="en-US" dirty="0" smtClean="0">
                <a:solidFill>
                  <a:srgbClr val="106379"/>
                </a:solidFill>
                <a:latin typeface="Trebuchet MS" panose="020B0603020202020204" pitchFamily="34" charset="0"/>
                <a:cs typeface="Arial" panose="020B0604020202020204" pitchFamily="34" charset="0"/>
              </a:rPr>
              <a:t>RICs will:</a:t>
            </a:r>
            <a:endParaRPr lang="en-US" dirty="0">
              <a:solidFill>
                <a:srgbClr val="106379"/>
              </a:solidFill>
              <a:latin typeface="Trebuchet MS" panose="020B0603020202020204" pitchFamily="34" charset="0"/>
              <a:cs typeface="Arial" panose="020B0604020202020204" pitchFamily="34" charset="0"/>
            </a:endParaRPr>
          </a:p>
          <a:p>
            <a:pPr lvl="1">
              <a:lnSpc>
                <a:spcPct val="80000"/>
              </a:lnSpc>
              <a:spcBef>
                <a:spcPts val="1800"/>
              </a:spcBef>
              <a:buFont typeface="Wingdings" panose="05000000000000000000" pitchFamily="2" charset="2"/>
              <a:buChar char="Ø"/>
            </a:pPr>
            <a:r>
              <a:rPr lang="en-US" dirty="0" smtClean="0">
                <a:solidFill>
                  <a:srgbClr val="106379"/>
                </a:solidFill>
                <a:latin typeface="Trebuchet MS" panose="020B0603020202020204" pitchFamily="34" charset="0"/>
                <a:cs typeface="Arial" panose="020B0604020202020204" pitchFamily="34" charset="0"/>
              </a:rPr>
              <a:t>Provide data </a:t>
            </a:r>
            <a:r>
              <a:rPr lang="en-US" dirty="0">
                <a:solidFill>
                  <a:srgbClr val="106379"/>
                </a:solidFill>
                <a:latin typeface="Trebuchet MS" panose="020B0603020202020204" pitchFamily="34" charset="0"/>
                <a:cs typeface="Arial" panose="020B0604020202020204" pitchFamily="34" charset="0"/>
              </a:rPr>
              <a:t>for trial planning, feasibility </a:t>
            </a:r>
            <a:r>
              <a:rPr lang="en-US" dirty="0" smtClean="0">
                <a:solidFill>
                  <a:srgbClr val="106379"/>
                </a:solidFill>
                <a:latin typeface="Trebuchet MS" panose="020B0603020202020204" pitchFamily="34" charset="0"/>
                <a:cs typeface="Arial" panose="020B0604020202020204" pitchFamily="34" charset="0"/>
              </a:rPr>
              <a:t>analysis, site selection, and recruitment implementation</a:t>
            </a:r>
          </a:p>
          <a:p>
            <a:pPr lvl="1">
              <a:lnSpc>
                <a:spcPct val="80000"/>
              </a:lnSpc>
              <a:spcBef>
                <a:spcPts val="1800"/>
              </a:spcBef>
              <a:buFont typeface="Wingdings" panose="05000000000000000000" pitchFamily="2" charset="2"/>
              <a:buChar char="Ø"/>
            </a:pPr>
            <a:r>
              <a:rPr lang="en-US" dirty="0" smtClean="0">
                <a:solidFill>
                  <a:srgbClr val="106379"/>
                </a:solidFill>
                <a:latin typeface="Trebuchet MS" panose="020B0603020202020204" pitchFamily="34" charset="0"/>
                <a:cs typeface="Arial" panose="020B0604020202020204" pitchFamily="34" charset="0"/>
              </a:rPr>
              <a:t>Develop innovative solutions to increase recruitment success</a:t>
            </a:r>
          </a:p>
          <a:p>
            <a:pPr>
              <a:lnSpc>
                <a:spcPct val="80000"/>
              </a:lnSpc>
              <a:spcBef>
                <a:spcPts val="1800"/>
              </a:spcBef>
            </a:pPr>
            <a:r>
              <a:rPr lang="en-US" dirty="0" smtClean="0">
                <a:solidFill>
                  <a:srgbClr val="106379"/>
                </a:solidFill>
                <a:latin typeface="Trebuchet MS" panose="020B0603020202020204" pitchFamily="34" charset="0"/>
                <a:cs typeface="Arial" panose="020B0604020202020204" pitchFamily="34" charset="0"/>
                <a:hlinkClick r:id="rId3"/>
              </a:rPr>
              <a:t>RFA-TR-15-004</a:t>
            </a:r>
            <a:endParaRPr lang="en-US" dirty="0">
              <a:solidFill>
                <a:srgbClr val="106379"/>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31584448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cs typeface="Arial" panose="020B0604020202020204" pitchFamily="34" charset="0"/>
              </a:rPr>
              <a:t>Training the Translational </a:t>
            </a:r>
            <a:r>
              <a:rPr lang="en-US" dirty="0">
                <a:cs typeface="Arial" panose="020B0604020202020204" pitchFamily="34" charset="0"/>
              </a:rPr>
              <a:t>R</a:t>
            </a:r>
            <a:r>
              <a:rPr lang="en-US" dirty="0" smtClean="0">
                <a:cs typeface="Arial" panose="020B0604020202020204" pitchFamily="34" charset="0"/>
              </a:rPr>
              <a:t>esearch </a:t>
            </a:r>
            <a:r>
              <a:rPr lang="en-US" dirty="0">
                <a:cs typeface="Arial" panose="020B0604020202020204" pitchFamily="34" charset="0"/>
              </a:rPr>
              <a:t>W</a:t>
            </a:r>
            <a:r>
              <a:rPr lang="en-US" dirty="0" smtClean="0">
                <a:cs typeface="Arial" panose="020B0604020202020204" pitchFamily="34" charset="0"/>
              </a:rPr>
              <a:t>orkforce</a:t>
            </a:r>
            <a:endParaRPr lang="en-US" dirty="0">
              <a:cs typeface="Arial" panose="020B0604020202020204" pitchFamily="34" charset="0"/>
            </a:endParaRPr>
          </a:p>
        </p:txBody>
      </p:sp>
      <p:sp>
        <p:nvSpPr>
          <p:cNvPr id="3" name="Content Placeholder 2"/>
          <p:cNvSpPr>
            <a:spLocks noGrp="1"/>
          </p:cNvSpPr>
          <p:nvPr>
            <p:ph sz="quarter" idx="13"/>
          </p:nvPr>
        </p:nvSpPr>
        <p:spPr>
          <a:xfrm>
            <a:off x="304800" y="1371600"/>
            <a:ext cx="8458200" cy="4572000"/>
          </a:xfrm>
        </p:spPr>
        <p:txBody>
          <a:bodyPr>
            <a:noAutofit/>
          </a:bodyPr>
          <a:lstStyle/>
          <a:p>
            <a:pPr>
              <a:spcAft>
                <a:spcPts val="600"/>
              </a:spcAft>
            </a:pPr>
            <a:r>
              <a:rPr lang="en-US" sz="2800" dirty="0" smtClean="0">
                <a:solidFill>
                  <a:srgbClr val="106379"/>
                </a:solidFill>
                <a:latin typeface="Trebuchet MS" panose="020B0603020202020204" pitchFamily="34" charset="0"/>
                <a:cs typeface="Arial" panose="020B0604020202020204" pitchFamily="34" charset="0"/>
              </a:rPr>
              <a:t>Provide innovative, tailored curricula, including</a:t>
            </a:r>
          </a:p>
          <a:p>
            <a:pPr lvl="1">
              <a:spcAft>
                <a:spcPts val="600"/>
              </a:spcAft>
            </a:pPr>
            <a:r>
              <a:rPr lang="en-US" sz="2400" dirty="0">
                <a:solidFill>
                  <a:srgbClr val="106379"/>
                </a:solidFill>
                <a:latin typeface="Trebuchet MS" panose="020B0603020202020204" pitchFamily="34" charset="0"/>
                <a:cs typeface="Arial" panose="020B0604020202020204" pitchFamily="34" charset="0"/>
              </a:rPr>
              <a:t>N</a:t>
            </a:r>
            <a:r>
              <a:rPr lang="en-US" sz="2400" dirty="0" smtClean="0">
                <a:solidFill>
                  <a:srgbClr val="106379"/>
                </a:solidFill>
                <a:latin typeface="Trebuchet MS" panose="020B0603020202020204" pitchFamily="34" charset="0"/>
                <a:cs typeface="Arial" panose="020B0604020202020204" pitchFamily="34" charset="0"/>
              </a:rPr>
              <a:t>on-traditional areas </a:t>
            </a:r>
            <a:r>
              <a:rPr lang="en-US" sz="2400" dirty="0">
                <a:solidFill>
                  <a:srgbClr val="106379"/>
                </a:solidFill>
                <a:latin typeface="Trebuchet MS" panose="020B0603020202020204" pitchFamily="34" charset="0"/>
                <a:cs typeface="Arial" panose="020B0604020202020204" pitchFamily="34" charset="0"/>
              </a:rPr>
              <a:t>such as regulatory science or </a:t>
            </a:r>
            <a:r>
              <a:rPr lang="en-US" sz="2400" dirty="0" smtClean="0">
                <a:solidFill>
                  <a:srgbClr val="106379"/>
                </a:solidFill>
                <a:latin typeface="Trebuchet MS" panose="020B0603020202020204" pitchFamily="34" charset="0"/>
                <a:cs typeface="Arial" panose="020B0604020202020204" pitchFamily="34" charset="0"/>
              </a:rPr>
              <a:t>entrepreneurship</a:t>
            </a:r>
          </a:p>
          <a:p>
            <a:pPr lvl="1">
              <a:spcAft>
                <a:spcPts val="600"/>
              </a:spcAft>
            </a:pPr>
            <a:r>
              <a:rPr lang="en-US" sz="2400" dirty="0">
                <a:solidFill>
                  <a:srgbClr val="106379"/>
                </a:solidFill>
                <a:latin typeface="Trebuchet MS" panose="020B0603020202020204" pitchFamily="34" charset="0"/>
                <a:cs typeface="Arial" panose="020B0604020202020204" pitchFamily="34" charset="0"/>
              </a:rPr>
              <a:t>E</a:t>
            </a:r>
            <a:r>
              <a:rPr lang="en-US" sz="2400" dirty="0" smtClean="0">
                <a:solidFill>
                  <a:srgbClr val="106379"/>
                </a:solidFill>
                <a:latin typeface="Trebuchet MS" panose="020B0603020202020204" pitchFamily="34" charset="0"/>
                <a:cs typeface="Arial" panose="020B0604020202020204" pitchFamily="34" charset="0"/>
              </a:rPr>
              <a:t>xternships </a:t>
            </a:r>
            <a:r>
              <a:rPr lang="en-US" sz="2400" dirty="0">
                <a:solidFill>
                  <a:srgbClr val="106379"/>
                </a:solidFill>
                <a:latin typeface="Trebuchet MS" panose="020B0603020202020204" pitchFamily="34" charset="0"/>
                <a:cs typeface="Arial" panose="020B0604020202020204" pitchFamily="34" charset="0"/>
              </a:rPr>
              <a:t>in </a:t>
            </a:r>
            <a:r>
              <a:rPr lang="en-US" sz="2400" dirty="0" smtClean="0">
                <a:solidFill>
                  <a:srgbClr val="106379"/>
                </a:solidFill>
                <a:latin typeface="Trebuchet MS" panose="020B0603020202020204" pitchFamily="34" charset="0"/>
                <a:cs typeface="Arial" panose="020B0604020202020204" pitchFamily="34" charset="0"/>
              </a:rPr>
              <a:t>industry, foundations, FDA, </a:t>
            </a:r>
            <a:r>
              <a:rPr lang="en-US" sz="2400" dirty="0" err="1" smtClean="0">
                <a:solidFill>
                  <a:srgbClr val="106379"/>
                </a:solidFill>
                <a:latin typeface="Trebuchet MS" panose="020B0603020202020204" pitchFamily="34" charset="0"/>
                <a:cs typeface="Arial" panose="020B0604020202020204" pitchFamily="34" charset="0"/>
              </a:rPr>
              <a:t>etc</a:t>
            </a:r>
            <a:r>
              <a:rPr lang="en-US" sz="2400" dirty="0" smtClean="0">
                <a:solidFill>
                  <a:srgbClr val="106379"/>
                </a:solidFill>
                <a:latin typeface="Trebuchet MS" panose="020B0603020202020204" pitchFamily="34" charset="0"/>
                <a:cs typeface="Arial" panose="020B0604020202020204" pitchFamily="34" charset="0"/>
              </a:rPr>
              <a:t> </a:t>
            </a:r>
            <a:r>
              <a:rPr lang="en-US" sz="2400" dirty="0">
                <a:solidFill>
                  <a:srgbClr val="106379"/>
                </a:solidFill>
                <a:latin typeface="Trebuchet MS" panose="020B0603020202020204" pitchFamily="34" charset="0"/>
                <a:cs typeface="Arial" panose="020B0604020202020204" pitchFamily="34" charset="0"/>
              </a:rPr>
              <a:t>to enrich the training </a:t>
            </a:r>
            <a:r>
              <a:rPr lang="en-US" sz="2400" dirty="0" smtClean="0">
                <a:solidFill>
                  <a:srgbClr val="106379"/>
                </a:solidFill>
                <a:latin typeface="Trebuchet MS" panose="020B0603020202020204" pitchFamily="34" charset="0"/>
                <a:cs typeface="Arial" panose="020B0604020202020204" pitchFamily="34" charset="0"/>
              </a:rPr>
              <a:t>experience</a:t>
            </a:r>
          </a:p>
          <a:p>
            <a:pPr lvl="1">
              <a:spcAft>
                <a:spcPts val="600"/>
              </a:spcAft>
            </a:pPr>
            <a:r>
              <a:rPr lang="en-US" sz="2400" dirty="0" smtClean="0">
                <a:solidFill>
                  <a:srgbClr val="106379"/>
                </a:solidFill>
                <a:latin typeface="Trebuchet MS" panose="020B0603020202020204" pitchFamily="34" charset="0"/>
                <a:cs typeface="Arial" panose="020B0604020202020204" pitchFamily="34" charset="0"/>
              </a:rPr>
              <a:t>Shared online courses/resources across CTSA network</a:t>
            </a:r>
          </a:p>
          <a:p>
            <a:pPr>
              <a:spcAft>
                <a:spcPts val="600"/>
              </a:spcAft>
              <a:buFont typeface="Arial"/>
              <a:buChar char="•"/>
            </a:pPr>
            <a:r>
              <a:rPr lang="en-US" sz="2800" dirty="0">
                <a:solidFill>
                  <a:srgbClr val="106379"/>
                </a:solidFill>
                <a:latin typeface="Trebuchet MS" panose="020B0603020202020204" pitchFamily="34" charset="0"/>
                <a:cs typeface="Arial" panose="020B0604020202020204" pitchFamily="34" charset="0"/>
              </a:rPr>
              <a:t>Foster multidisciplinary team </a:t>
            </a:r>
            <a:r>
              <a:rPr lang="en-US" sz="2800" dirty="0" smtClean="0">
                <a:solidFill>
                  <a:srgbClr val="106379"/>
                </a:solidFill>
                <a:latin typeface="Trebuchet MS" panose="020B0603020202020204" pitchFamily="34" charset="0"/>
                <a:cs typeface="Arial" panose="020B0604020202020204" pitchFamily="34" charset="0"/>
              </a:rPr>
              <a:t>science</a:t>
            </a:r>
            <a:endParaRPr lang="en-US" sz="2800" dirty="0">
              <a:solidFill>
                <a:srgbClr val="106379"/>
              </a:solidFill>
              <a:latin typeface="Trebuchet MS" panose="020B0603020202020204" pitchFamily="34" charset="0"/>
              <a:cs typeface="Arial" panose="020B0604020202020204" pitchFamily="34" charset="0"/>
            </a:endParaRPr>
          </a:p>
          <a:p>
            <a:pPr>
              <a:spcAft>
                <a:spcPts val="600"/>
              </a:spcAft>
              <a:buFont typeface="Arial"/>
              <a:buChar char="•"/>
            </a:pPr>
            <a:r>
              <a:rPr lang="en-US" sz="2800" i="1" dirty="0">
                <a:solidFill>
                  <a:srgbClr val="106379"/>
                </a:solidFill>
                <a:latin typeface="Trebuchet MS" panose="020B0603020202020204" pitchFamily="34" charset="0"/>
                <a:cs typeface="Arial" panose="020B0604020202020204" pitchFamily="34" charset="0"/>
              </a:rPr>
              <a:t>Create an environment </a:t>
            </a:r>
            <a:r>
              <a:rPr lang="en-US" sz="2800" i="1" dirty="0" smtClean="0">
                <a:solidFill>
                  <a:srgbClr val="106379"/>
                </a:solidFill>
                <a:latin typeface="Trebuchet MS" panose="020B0603020202020204" pitchFamily="34" charset="0"/>
                <a:cs typeface="Arial" panose="020B0604020202020204" pitchFamily="34" charset="0"/>
              </a:rPr>
              <a:t>in which translational </a:t>
            </a:r>
            <a:r>
              <a:rPr lang="en-US" sz="2800" i="1" dirty="0">
                <a:solidFill>
                  <a:srgbClr val="106379"/>
                </a:solidFill>
                <a:latin typeface="Trebuchet MS" panose="020B0603020202020204" pitchFamily="34" charset="0"/>
                <a:cs typeface="Arial" panose="020B0604020202020204" pitchFamily="34" charset="0"/>
              </a:rPr>
              <a:t>research is a viable </a:t>
            </a:r>
            <a:r>
              <a:rPr lang="en-US" sz="2800" i="1" dirty="0" smtClean="0">
                <a:solidFill>
                  <a:srgbClr val="106379"/>
                </a:solidFill>
                <a:latin typeface="Trebuchet MS" panose="020B0603020202020204" pitchFamily="34" charset="0"/>
                <a:cs typeface="Arial" panose="020B0604020202020204" pitchFamily="34" charset="0"/>
              </a:rPr>
              <a:t>(and attractive!) career path</a:t>
            </a:r>
            <a:endParaRPr lang="en-US" sz="2800" i="1" dirty="0">
              <a:solidFill>
                <a:srgbClr val="106379"/>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25080576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noAutofit/>
          </a:bodyPr>
          <a:lstStyle/>
          <a:p>
            <a:r>
              <a:rPr lang="en-US" sz="3200" dirty="0" smtClean="0">
                <a:cs typeface="Arial" panose="020B0604020202020204" pitchFamily="34" charset="0"/>
              </a:rPr>
              <a:t>Evolving the CTSA Program to Transform Clinical Translational Science</a:t>
            </a:r>
            <a:endParaRPr lang="en-US" sz="3200" dirty="0">
              <a:cs typeface="Arial" panose="020B0604020202020204" pitchFamily="34" charset="0"/>
            </a:endParaRPr>
          </a:p>
        </p:txBody>
      </p:sp>
      <p:sp>
        <p:nvSpPr>
          <p:cNvPr id="4" name="Oval 3"/>
          <p:cNvSpPr/>
          <p:nvPr/>
        </p:nvSpPr>
        <p:spPr>
          <a:xfrm>
            <a:off x="5562600" y="2743200"/>
            <a:ext cx="3505200" cy="1981200"/>
          </a:xfrm>
          <a:prstGeom prst="ellipse">
            <a:avLst/>
          </a:prstGeom>
          <a:solidFill>
            <a:srgbClr val="92D050"/>
          </a:solid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defTabSz="914306"/>
            <a:r>
              <a:rPr lang="en-US" sz="2400" b="1" dirty="0">
                <a:solidFill>
                  <a:prstClr val="white"/>
                </a:solidFill>
              </a:rPr>
              <a:t>RIC:</a:t>
            </a:r>
          </a:p>
          <a:p>
            <a:pPr algn="ctr" defTabSz="914306"/>
            <a:r>
              <a:rPr lang="en-US" b="1" dirty="0">
                <a:solidFill>
                  <a:prstClr val="white"/>
                </a:solidFill>
              </a:rPr>
              <a:t>Recruitment Innovation Centers</a:t>
            </a:r>
          </a:p>
          <a:p>
            <a:pPr algn="ctr" defTabSz="914306"/>
            <a:r>
              <a:rPr lang="en-US" sz="1600" i="1" dirty="0">
                <a:solidFill>
                  <a:prstClr val="white"/>
                </a:solidFill>
              </a:rPr>
              <a:t>Feasibility Assessment</a:t>
            </a:r>
          </a:p>
          <a:p>
            <a:pPr algn="ctr" defTabSz="914306"/>
            <a:r>
              <a:rPr lang="en-US" sz="1600" i="1" dirty="0">
                <a:solidFill>
                  <a:prstClr val="white"/>
                </a:solidFill>
              </a:rPr>
              <a:t>Recruitment Plan and Implementation</a:t>
            </a:r>
          </a:p>
        </p:txBody>
      </p:sp>
      <p:sp>
        <p:nvSpPr>
          <p:cNvPr id="7" name="Oval 6"/>
          <p:cNvSpPr/>
          <p:nvPr/>
        </p:nvSpPr>
        <p:spPr>
          <a:xfrm>
            <a:off x="76200" y="2743200"/>
            <a:ext cx="3581400" cy="1981200"/>
          </a:xfrm>
          <a:prstGeom prst="ellipse">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defTabSz="914306"/>
            <a:r>
              <a:rPr lang="en-US" sz="2400" b="1" dirty="0">
                <a:solidFill>
                  <a:prstClr val="white"/>
                </a:solidFill>
              </a:rPr>
              <a:t>TIC:</a:t>
            </a:r>
          </a:p>
          <a:p>
            <a:pPr algn="ctr" defTabSz="914306"/>
            <a:r>
              <a:rPr lang="en-US" b="1" dirty="0">
                <a:solidFill>
                  <a:prstClr val="white"/>
                </a:solidFill>
              </a:rPr>
              <a:t>Trial  Innovation Centers</a:t>
            </a:r>
          </a:p>
          <a:p>
            <a:pPr algn="ctr" defTabSz="914306"/>
            <a:r>
              <a:rPr lang="en-US" sz="1600" i="1" dirty="0">
                <a:solidFill>
                  <a:prstClr val="white"/>
                </a:solidFill>
              </a:rPr>
              <a:t>Central IRB</a:t>
            </a:r>
            <a:br>
              <a:rPr lang="en-US" sz="1600" i="1" dirty="0">
                <a:solidFill>
                  <a:prstClr val="white"/>
                </a:solidFill>
              </a:rPr>
            </a:br>
            <a:r>
              <a:rPr lang="en-US" sz="1600" i="1" dirty="0">
                <a:solidFill>
                  <a:prstClr val="white"/>
                </a:solidFill>
              </a:rPr>
              <a:t>Contracting</a:t>
            </a:r>
          </a:p>
          <a:p>
            <a:pPr algn="ctr" defTabSz="914306"/>
            <a:r>
              <a:rPr lang="en-US" sz="1600" i="1" dirty="0">
                <a:solidFill>
                  <a:prstClr val="white"/>
                </a:solidFill>
              </a:rPr>
              <a:t>Budgeting</a:t>
            </a:r>
          </a:p>
          <a:p>
            <a:pPr algn="ctr" defTabSz="914306"/>
            <a:r>
              <a:rPr lang="en-US" sz="1600" i="1" dirty="0">
                <a:solidFill>
                  <a:prstClr val="white"/>
                </a:solidFill>
              </a:rPr>
              <a:t>Other support PRN</a:t>
            </a:r>
          </a:p>
        </p:txBody>
      </p:sp>
      <p:sp>
        <p:nvSpPr>
          <p:cNvPr id="6" name="Oval 5"/>
          <p:cNvSpPr/>
          <p:nvPr/>
        </p:nvSpPr>
        <p:spPr>
          <a:xfrm>
            <a:off x="2095500" y="5185144"/>
            <a:ext cx="4914900" cy="1596656"/>
          </a:xfrm>
          <a:prstGeom prst="ellipse">
            <a:avLst/>
          </a:prstGeom>
          <a:solidFill>
            <a:srgbClr val="7030A0">
              <a:alpha val="67000"/>
            </a:srgb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defTabSz="914306"/>
            <a:r>
              <a:rPr lang="en-US" sz="2000" b="1" dirty="0">
                <a:solidFill>
                  <a:prstClr val="white"/>
                </a:solidFill>
              </a:rPr>
              <a:t>Multi-site Study funded by NIH IC or others</a:t>
            </a:r>
          </a:p>
        </p:txBody>
      </p:sp>
      <p:sp>
        <p:nvSpPr>
          <p:cNvPr id="8" name="Down Arrow 7"/>
          <p:cNvSpPr/>
          <p:nvPr/>
        </p:nvSpPr>
        <p:spPr>
          <a:xfrm>
            <a:off x="4373526" y="4362450"/>
            <a:ext cx="381000" cy="762000"/>
          </a:xfrm>
          <a:prstGeom prst="downArrow">
            <a:avLst/>
          </a:prstGeom>
          <a:solidFill>
            <a:srgbClr val="7030A0">
              <a:alpha val="67000"/>
            </a:srgb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defTabSz="914306"/>
            <a:endParaRPr lang="en-US" sz="2000" b="1" dirty="0">
              <a:solidFill>
                <a:prstClr val="white"/>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1533" y="2895601"/>
            <a:ext cx="1608667" cy="1447800"/>
          </a:xfrm>
          <a:prstGeom prst="rect">
            <a:avLst/>
          </a:prstGeom>
        </p:spPr>
      </p:pic>
      <p:sp>
        <p:nvSpPr>
          <p:cNvPr id="14" name="Oval 13"/>
          <p:cNvSpPr/>
          <p:nvPr/>
        </p:nvSpPr>
        <p:spPr>
          <a:xfrm>
            <a:off x="1678763" y="1333500"/>
            <a:ext cx="5748670" cy="1485900"/>
          </a:xfrm>
          <a:prstGeom prst="ellips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defTabSz="914306"/>
            <a:r>
              <a:rPr lang="en-US" sz="3200" dirty="0">
                <a:solidFill>
                  <a:prstClr val="white"/>
                </a:solidFill>
              </a:rPr>
              <a:t>CTSA Hubs</a:t>
            </a:r>
          </a:p>
        </p:txBody>
      </p:sp>
      <p:sp>
        <p:nvSpPr>
          <p:cNvPr id="3" name="Oval 2"/>
          <p:cNvSpPr/>
          <p:nvPr/>
        </p:nvSpPr>
        <p:spPr>
          <a:xfrm>
            <a:off x="2590800" y="6150114"/>
            <a:ext cx="1524000" cy="631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defTabSz="914306"/>
            <a:r>
              <a:rPr lang="en-US" dirty="0">
                <a:solidFill>
                  <a:prstClr val="white"/>
                </a:solidFill>
              </a:rPr>
              <a:t>Clinical Lead</a:t>
            </a:r>
          </a:p>
        </p:txBody>
      </p:sp>
      <p:sp>
        <p:nvSpPr>
          <p:cNvPr id="11" name="Oval 10"/>
          <p:cNvSpPr/>
          <p:nvPr/>
        </p:nvSpPr>
        <p:spPr>
          <a:xfrm>
            <a:off x="5010298" y="6147078"/>
            <a:ext cx="1695302" cy="6316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91430" tIns="45716" rIns="91430" bIns="45716" rtlCol="0" anchor="ctr"/>
          <a:lstStyle/>
          <a:p>
            <a:pPr algn="ctr" defTabSz="914306"/>
            <a:r>
              <a:rPr lang="en-US" sz="1400" b="1" dirty="0">
                <a:solidFill>
                  <a:prstClr val="white"/>
                </a:solidFill>
              </a:rPr>
              <a:t>Stats/Data Management</a:t>
            </a:r>
          </a:p>
        </p:txBody>
      </p:sp>
      <p:pic>
        <p:nvPicPr>
          <p:cNvPr id="147458" name="Picture 2" descr="https://encrypted-tbn0.gstatic.com/images?q=tbn:ANd9GcTqIUH0-znGZ7zKgRCXQC08GtSKjlVouRJ2djZoW3ofMze2QX3Vnw"/>
          <p:cNvPicPr>
            <a:picLocks noChangeAspect="1" noChangeArrowheads="1"/>
          </p:cNvPicPr>
          <p:nvPr/>
        </p:nvPicPr>
        <p:blipFill>
          <a:blip r:embed="rId4" cstate="print"/>
          <a:srcRect/>
          <a:stretch>
            <a:fillRect/>
          </a:stretch>
        </p:blipFill>
        <p:spPr bwMode="auto">
          <a:xfrm>
            <a:off x="123825" y="5317200"/>
            <a:ext cx="1857375" cy="1236000"/>
          </a:xfrm>
          <a:prstGeom prst="rect">
            <a:avLst/>
          </a:prstGeom>
          <a:noFill/>
        </p:spPr>
      </p:pic>
      <p:grpSp>
        <p:nvGrpSpPr>
          <p:cNvPr id="5" name="Group 14"/>
          <p:cNvGrpSpPr/>
          <p:nvPr/>
        </p:nvGrpSpPr>
        <p:grpSpPr>
          <a:xfrm>
            <a:off x="7010400" y="5181600"/>
            <a:ext cx="1981200" cy="1600200"/>
            <a:chOff x="7010400" y="5257800"/>
            <a:chExt cx="1981200" cy="1600200"/>
          </a:xfrm>
        </p:grpSpPr>
        <p:sp>
          <p:nvSpPr>
            <p:cNvPr id="9" name="TextBox 8"/>
            <p:cNvSpPr txBox="1"/>
            <p:nvPr/>
          </p:nvSpPr>
          <p:spPr>
            <a:xfrm>
              <a:off x="7010400" y="5257800"/>
              <a:ext cx="1981200" cy="1569652"/>
            </a:xfrm>
            <a:prstGeom prst="rect">
              <a:avLst/>
            </a:prstGeom>
            <a:noFill/>
          </p:spPr>
          <p:txBody>
            <a:bodyPr wrap="square" lIns="91430" tIns="45716" rIns="91430" bIns="45716" rtlCol="0">
              <a:spAutoFit/>
            </a:bodyPr>
            <a:lstStyle/>
            <a:p>
              <a:pPr algn="ctr" defTabSz="914306"/>
              <a:r>
                <a:rPr lang="en-US" sz="2400" b="1" i="1" dirty="0">
                  <a:solidFill>
                    <a:srgbClr val="FF0000"/>
                  </a:solidFill>
                </a:rPr>
                <a:t>No need to </a:t>
              </a:r>
              <a:r>
                <a:rPr lang="en-US" sz="2400" b="1" i="1" dirty="0" smtClean="0">
                  <a:solidFill>
                    <a:srgbClr val="FF0000"/>
                  </a:solidFill>
                </a:rPr>
                <a:t> re-build </a:t>
              </a:r>
              <a:r>
                <a:rPr lang="en-US" sz="2400" b="1" i="1" dirty="0">
                  <a:solidFill>
                    <a:srgbClr val="FF0000"/>
                  </a:solidFill>
                </a:rPr>
                <a:t>trial components each time</a:t>
              </a:r>
            </a:p>
          </p:txBody>
        </p:sp>
        <p:sp>
          <p:nvSpPr>
            <p:cNvPr id="13" name="Rectangle 12"/>
            <p:cNvSpPr/>
            <p:nvPr/>
          </p:nvSpPr>
          <p:spPr>
            <a:xfrm>
              <a:off x="7086600" y="5257800"/>
              <a:ext cx="1828800" cy="16002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6"/>
              <a:endParaRPr lang="en-US" dirty="0">
                <a:solidFill>
                  <a:prstClr val="white"/>
                </a:solidFill>
              </a:endParaRPr>
            </a:p>
          </p:txBody>
        </p:sp>
      </p:grpSp>
    </p:spTree>
    <p:extLst>
      <p:ext uri="{BB962C8B-B14F-4D97-AF65-F5344CB8AC3E}">
        <p14:creationId xmlns:p14="http://schemas.microsoft.com/office/powerpoint/2010/main" val="33221978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defRPr/>
            </a:pPr>
            <a:r>
              <a:rPr lang="en-US" dirty="0" smtClean="0"/>
              <a:t>Office of Rare Diseases Research </a:t>
            </a:r>
            <a:endParaRPr lang="en-US" sz="2600" dirty="0"/>
          </a:p>
        </p:txBody>
      </p:sp>
      <p:sp>
        <p:nvSpPr>
          <p:cNvPr id="3" name="Content Placeholder 2"/>
          <p:cNvSpPr>
            <a:spLocks noGrp="1"/>
          </p:cNvSpPr>
          <p:nvPr>
            <p:ph sz="quarter" idx="13"/>
          </p:nvPr>
        </p:nvSpPr>
        <p:spPr>
          <a:xfrm>
            <a:off x="1219200" y="1219200"/>
            <a:ext cx="7696200" cy="5181600"/>
          </a:xfrm>
        </p:spPr>
        <p:txBody>
          <a:bodyPr>
            <a:normAutofit lnSpcReduction="10000"/>
          </a:bodyPr>
          <a:lstStyle/>
          <a:p>
            <a:r>
              <a:rPr lang="en-US" sz="2400" b="1" dirty="0" smtClean="0"/>
              <a:t>Rare Diseases Clinical Research Network (RDCRN)</a:t>
            </a:r>
          </a:p>
          <a:p>
            <a:pPr lvl="1">
              <a:buSzPct val="75000"/>
              <a:buFont typeface="Wingdings" pitchFamily="2" charset="2"/>
              <a:buChar char="Ø"/>
            </a:pPr>
            <a:r>
              <a:rPr lang="en-US" sz="2000" dirty="0" smtClean="0"/>
              <a:t>22 consortia at 250 institutions worldwide</a:t>
            </a:r>
          </a:p>
          <a:p>
            <a:pPr lvl="1">
              <a:buSzPct val="75000"/>
              <a:buFont typeface="Wingdings" pitchFamily="2" charset="2"/>
              <a:buChar char="Ø"/>
            </a:pPr>
            <a:r>
              <a:rPr lang="en-US" sz="2000" dirty="0" smtClean="0"/>
              <a:t>Studying &gt;200 diseases with 83 active protocols, and</a:t>
            </a:r>
          </a:p>
          <a:p>
            <a:pPr lvl="1">
              <a:buSzPct val="75000"/>
              <a:buFont typeface="Wingdings" pitchFamily="2" charset="2"/>
              <a:buChar char="Ø"/>
            </a:pPr>
            <a:r>
              <a:rPr lang="en-US" sz="2000" dirty="0" smtClean="0"/>
              <a:t>More than 85 patient advocacy groups participating</a:t>
            </a:r>
          </a:p>
          <a:p>
            <a:pPr lvl="2"/>
            <a:endParaRPr lang="en-US" sz="900" b="1" dirty="0"/>
          </a:p>
          <a:p>
            <a:r>
              <a:rPr lang="en-US" sz="2400" b="1" dirty="0" smtClean="0"/>
              <a:t>Genetic and Rare Disease Information Center (GARD)</a:t>
            </a:r>
          </a:p>
          <a:p>
            <a:pPr marL="457200" lvl="1" indent="0">
              <a:buNone/>
            </a:pPr>
            <a:endParaRPr lang="en-US" sz="900" b="1" dirty="0" smtClean="0">
              <a:cs typeface="Times New Roman" pitchFamily="18" charset="0"/>
            </a:endParaRPr>
          </a:p>
          <a:p>
            <a:pPr>
              <a:lnSpc>
                <a:spcPct val="70000"/>
              </a:lnSpc>
            </a:pPr>
            <a:r>
              <a:rPr lang="en-US" sz="2400" b="1" dirty="0">
                <a:cs typeface="Times New Roman" pitchFamily="18" charset="0"/>
              </a:rPr>
              <a:t>Scientific Conferences Program</a:t>
            </a:r>
          </a:p>
          <a:p>
            <a:pPr lvl="1">
              <a:buSzPct val="75000"/>
              <a:buFont typeface="Wingdings" pitchFamily="2" charset="2"/>
              <a:buChar char="Ø"/>
            </a:pPr>
            <a:r>
              <a:rPr lang="en-US" sz="2000" dirty="0">
                <a:cs typeface="Times New Roman" pitchFamily="18" charset="0"/>
              </a:rPr>
              <a:t>Identify </a:t>
            </a:r>
            <a:r>
              <a:rPr lang="en-US" sz="2000" dirty="0" smtClean="0">
                <a:cs typeface="Times New Roman" pitchFamily="18" charset="0"/>
              </a:rPr>
              <a:t>scientific </a:t>
            </a:r>
            <a:r>
              <a:rPr lang="en-US" sz="2000" dirty="0">
                <a:cs typeface="Times New Roman" pitchFamily="18" charset="0"/>
              </a:rPr>
              <a:t>o</a:t>
            </a:r>
            <a:r>
              <a:rPr lang="en-US" sz="2000" dirty="0" smtClean="0">
                <a:cs typeface="Times New Roman" pitchFamily="18" charset="0"/>
              </a:rPr>
              <a:t>pportunities </a:t>
            </a:r>
            <a:r>
              <a:rPr lang="en-US" sz="2000" dirty="0">
                <a:cs typeface="Times New Roman" pitchFamily="18" charset="0"/>
              </a:rPr>
              <a:t>and </a:t>
            </a:r>
            <a:r>
              <a:rPr lang="en-US" sz="2000" dirty="0" smtClean="0">
                <a:cs typeface="Times New Roman" pitchFamily="18" charset="0"/>
              </a:rPr>
              <a:t>establish </a:t>
            </a:r>
            <a:r>
              <a:rPr lang="en-US" sz="2000" dirty="0">
                <a:cs typeface="Times New Roman" pitchFamily="18" charset="0"/>
              </a:rPr>
              <a:t>r</a:t>
            </a:r>
            <a:r>
              <a:rPr lang="en-US" sz="2000" dirty="0" smtClean="0">
                <a:cs typeface="Times New Roman" pitchFamily="18" charset="0"/>
              </a:rPr>
              <a:t>esearch agendas</a:t>
            </a:r>
          </a:p>
          <a:p>
            <a:pPr lvl="1">
              <a:buSzPct val="75000"/>
              <a:buFont typeface="Wingdings" pitchFamily="2" charset="2"/>
              <a:buChar char="Ø"/>
            </a:pPr>
            <a:r>
              <a:rPr lang="en-US" sz="2000" dirty="0" smtClean="0">
                <a:cs typeface="Times New Roman" pitchFamily="18" charset="0"/>
              </a:rPr>
              <a:t>Patients + NCATS + NIH ICs + FDA + </a:t>
            </a:r>
            <a:r>
              <a:rPr lang="en-US" sz="2000" dirty="0" err="1" smtClean="0">
                <a:cs typeface="Times New Roman" pitchFamily="18" charset="0"/>
              </a:rPr>
              <a:t>Biopharma</a:t>
            </a:r>
            <a:endParaRPr lang="en-US" sz="2000" dirty="0">
              <a:cs typeface="Times New Roman" pitchFamily="18" charset="0"/>
            </a:endParaRPr>
          </a:p>
          <a:p>
            <a:pPr>
              <a:lnSpc>
                <a:spcPct val="110000"/>
              </a:lnSpc>
            </a:pPr>
            <a:r>
              <a:rPr lang="en-US" sz="2400" b="1" dirty="0" smtClean="0">
                <a:cs typeface="Times New Roman" pitchFamily="18" charset="0"/>
              </a:rPr>
              <a:t>Global Rare Disease Registry (GRDR)</a:t>
            </a:r>
          </a:p>
          <a:p>
            <a:pPr lvl="1">
              <a:buSzPct val="75000"/>
              <a:buFont typeface="Wingdings" pitchFamily="2" charset="2"/>
              <a:buChar char="Ø"/>
            </a:pPr>
            <a:r>
              <a:rPr lang="en-US" sz="2000" dirty="0" smtClean="0">
                <a:cs typeface="Times New Roman" pitchFamily="18" charset="0"/>
              </a:rPr>
              <a:t>15 GRDR patient registries + 19 existing registries</a:t>
            </a:r>
          </a:p>
          <a:p>
            <a:pPr lvl="1">
              <a:buSzPct val="75000"/>
              <a:buFont typeface="Wingdings" pitchFamily="2" charset="2"/>
              <a:buChar char="Ø"/>
            </a:pPr>
            <a:r>
              <a:rPr lang="en-US" sz="2000" dirty="0" smtClean="0">
                <a:cs typeface="Times New Roman" pitchFamily="18" charset="0"/>
              </a:rPr>
              <a:t>Ability to conduct cross-disease analysis and recruitment</a:t>
            </a:r>
          </a:p>
          <a:p>
            <a:pPr marL="457200" lvl="1" indent="0">
              <a:lnSpc>
                <a:spcPct val="70000"/>
              </a:lnSpc>
              <a:buNone/>
            </a:pPr>
            <a:endParaRPr lang="en-US" sz="1600" b="1" dirty="0" smtClean="0">
              <a:cs typeface="Times New Roman" pitchFamily="18" charset="0"/>
            </a:endParaRPr>
          </a:p>
          <a:p>
            <a:pPr marL="457200" lvl="1" indent="0">
              <a:lnSpc>
                <a:spcPct val="70000"/>
              </a:lnSpc>
              <a:buNone/>
            </a:pPr>
            <a:endParaRPr lang="en-US" sz="1600" b="1" dirty="0">
              <a:cs typeface="Times New Roman" pitchFamily="18" charset="0"/>
            </a:endParaRPr>
          </a:p>
          <a:p>
            <a:pPr marL="457200" lvl="1" indent="0">
              <a:lnSpc>
                <a:spcPct val="70000"/>
              </a:lnSpc>
              <a:buNone/>
            </a:pPr>
            <a:endParaRPr lang="en-US" sz="1600" b="1" dirty="0" smtClean="0">
              <a:cs typeface="Times New Roman" pitchFamily="18" charset="0"/>
            </a:endParaRPr>
          </a:p>
          <a:p>
            <a:pPr marL="457200" lvl="1" indent="0">
              <a:lnSpc>
                <a:spcPct val="70000"/>
              </a:lnSpc>
              <a:buNone/>
            </a:pPr>
            <a:endParaRPr lang="en-US" sz="1600" b="1" dirty="0">
              <a:cs typeface="Times New Roman" pitchFamily="18" charset="0"/>
            </a:endParaRPr>
          </a:p>
          <a:p>
            <a:pPr marL="457200" lvl="1" indent="0">
              <a:lnSpc>
                <a:spcPct val="70000"/>
              </a:lnSpc>
              <a:buNone/>
            </a:pPr>
            <a:endParaRPr lang="en-US" sz="1600" b="1" dirty="0" smtClean="0">
              <a:cs typeface="Times New Roman" pitchFamily="18" charset="0"/>
            </a:endParaRPr>
          </a:p>
          <a:p>
            <a:pPr marL="457200" lvl="1" indent="0">
              <a:lnSpc>
                <a:spcPct val="70000"/>
              </a:lnSpc>
              <a:buNone/>
            </a:pPr>
            <a:endParaRPr lang="en-US" sz="1600" b="1" dirty="0">
              <a:cs typeface="Times New Roman" pitchFamily="18" charset="0"/>
            </a:endParaRPr>
          </a:p>
          <a:p>
            <a:pPr marL="457200" lvl="1" indent="0">
              <a:lnSpc>
                <a:spcPct val="70000"/>
              </a:lnSpc>
              <a:buNone/>
            </a:pPr>
            <a:endParaRPr lang="en-US" sz="1600" b="1" dirty="0" smtClean="0">
              <a:cs typeface="Times New Roman" pitchFamily="18" charset="0"/>
            </a:endParaRPr>
          </a:p>
          <a:p>
            <a:pPr marL="457200" lvl="1" indent="0">
              <a:lnSpc>
                <a:spcPct val="70000"/>
              </a:lnSpc>
              <a:buNone/>
            </a:pPr>
            <a:endParaRPr lang="en-US" sz="1000" b="1" dirty="0" smtClean="0">
              <a:cs typeface="Times New Roman" pitchFamily="18" charset="0"/>
            </a:endParaRPr>
          </a:p>
          <a:p>
            <a:pPr marL="457200" lvl="1" indent="0">
              <a:lnSpc>
                <a:spcPct val="70000"/>
              </a:lnSpc>
              <a:buNone/>
            </a:pPr>
            <a:endParaRPr lang="en-US" sz="1000" b="1" dirty="0">
              <a:cs typeface="Times New Roman" pitchFamily="18" charset="0"/>
            </a:endParaRPr>
          </a:p>
          <a:p>
            <a:pPr marL="457200" lvl="1" indent="0">
              <a:lnSpc>
                <a:spcPct val="70000"/>
              </a:lnSpc>
              <a:buNone/>
            </a:pPr>
            <a:endParaRPr lang="en-US" sz="1000" b="1" dirty="0">
              <a:cs typeface="Times New Roman" pitchFamily="18" charset="0"/>
            </a:endParaRPr>
          </a:p>
          <a:p>
            <a:pPr>
              <a:lnSpc>
                <a:spcPct val="70000"/>
              </a:lnSpc>
            </a:pPr>
            <a:endParaRPr lang="en-US" sz="2000" b="1" dirty="0">
              <a:cs typeface="Times New Roman" pitchFamily="18" charset="0"/>
            </a:endParaRPr>
          </a:p>
          <a:p>
            <a:pPr marL="0" indent="0">
              <a:lnSpc>
                <a:spcPct val="70000"/>
              </a:lnSpc>
              <a:buNone/>
            </a:pPr>
            <a:endParaRPr lang="en-US" sz="2000" b="1" dirty="0">
              <a:cs typeface="Times New Roman" pitchFamily="18" charset="0"/>
            </a:endParaRPr>
          </a:p>
          <a:p>
            <a:pPr marL="0" indent="0">
              <a:lnSpc>
                <a:spcPct val="70000"/>
              </a:lnSpc>
              <a:buNone/>
            </a:pPr>
            <a:endParaRPr lang="en-US" sz="1800" b="1" dirty="0">
              <a:cs typeface="Times New Roman" pitchFamily="18" charset="0"/>
            </a:endParaRPr>
          </a:p>
          <a:p>
            <a:pPr lvl="1">
              <a:buNone/>
            </a:pPr>
            <a:endParaRPr lang="en-US" sz="1600" b="1" dirty="0"/>
          </a:p>
          <a:p>
            <a:pPr lvl="1">
              <a:buNone/>
            </a:pPr>
            <a:endParaRPr lang="en-US" sz="1600" b="1" dirty="0"/>
          </a:p>
          <a:p>
            <a:pPr lvl="1">
              <a:buNone/>
            </a:pPr>
            <a:endParaRPr lang="en-US" sz="1600" b="1" dirty="0"/>
          </a:p>
          <a:p>
            <a:pPr lvl="1" eaLnBrk="1" hangingPunct="1">
              <a:buNone/>
            </a:pPr>
            <a:endParaRPr lang="en-US" sz="2000" b="1" dirty="0"/>
          </a:p>
          <a:p>
            <a:pPr lvl="1" eaLnBrk="1" hangingPunct="1">
              <a:buNone/>
            </a:pPr>
            <a:endParaRPr lang="en-US" sz="2000" b="1" dirty="0"/>
          </a:p>
          <a:p>
            <a:pPr lvl="1" eaLnBrk="1" hangingPunct="1">
              <a:buFont typeface="Wingdings" pitchFamily="2" charset="2"/>
              <a:buChar char="q"/>
            </a:pPr>
            <a:endParaRPr lang="en-US" sz="2000" b="1" dirty="0"/>
          </a:p>
        </p:txBody>
      </p:sp>
    </p:spTree>
    <p:extLst>
      <p:ext uri="{BB962C8B-B14F-4D97-AF65-F5344CB8AC3E}">
        <p14:creationId xmlns:p14="http://schemas.microsoft.com/office/powerpoint/2010/main" val="697742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0"/>
            <a:ext cx="8229600" cy="1143000"/>
          </a:xfrm>
        </p:spPr>
        <p:txBody>
          <a:bodyPr>
            <a:normAutofit fontScale="90000"/>
          </a:bodyPr>
          <a:lstStyle/>
          <a:p>
            <a:pPr>
              <a:defRPr/>
            </a:pPr>
            <a:r>
              <a:rPr lang="en-US" dirty="0"/>
              <a:t/>
            </a:r>
            <a:br>
              <a:rPr lang="en-US" dirty="0"/>
            </a:br>
            <a:endParaRPr lang="en-US" dirty="0"/>
          </a:p>
        </p:txBody>
      </p:sp>
      <p:sp>
        <p:nvSpPr>
          <p:cNvPr id="12291" name="Content Placeholder 2"/>
          <p:cNvSpPr>
            <a:spLocks noGrp="1"/>
          </p:cNvSpPr>
          <p:nvPr>
            <p:ph sz="quarter" idx="13"/>
          </p:nvPr>
        </p:nvSpPr>
        <p:spPr>
          <a:xfrm>
            <a:off x="304800" y="762000"/>
            <a:ext cx="8229600" cy="5181600"/>
          </a:xfrm>
        </p:spPr>
        <p:txBody>
          <a:bodyPr/>
          <a:lstStyle/>
          <a:p>
            <a:endParaRPr lang="en-US" altLang="en-US" smtClean="0"/>
          </a:p>
        </p:txBody>
      </p:sp>
      <p:pic>
        <p:nvPicPr>
          <p:cNvPr id="12292" name="Picture 2" descr="C:\Users\gopalr\AppData\Local\Microsoft\Windows\Temporary Internet Files\Content.Outlook\9AUUGZPH\RDCRN_NCATS_logo_tran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838200"/>
            <a:ext cx="7486650"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68939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914400"/>
          </a:xfrm>
        </p:spPr>
        <p:txBody>
          <a:bodyPr>
            <a:normAutofit/>
          </a:bodyPr>
          <a:lstStyle/>
          <a:p>
            <a:r>
              <a:rPr lang="en-US" dirty="0" smtClean="0"/>
              <a:t>The Best of Times, the Worst of Times</a:t>
            </a:r>
            <a:endParaRPr lang="en-US" dirty="0"/>
          </a:p>
        </p:txBody>
      </p:sp>
      <p:sp>
        <p:nvSpPr>
          <p:cNvPr id="3" name="Content Placeholder 2"/>
          <p:cNvSpPr>
            <a:spLocks noGrp="1"/>
          </p:cNvSpPr>
          <p:nvPr>
            <p:ph sz="quarter" idx="13"/>
          </p:nvPr>
        </p:nvSpPr>
        <p:spPr>
          <a:xfrm>
            <a:off x="2362200" y="1752600"/>
            <a:ext cx="4725924" cy="3505200"/>
          </a:xfrm>
        </p:spPr>
        <p:txBody>
          <a:bodyPr>
            <a:normAutofit fontScale="92500" lnSpcReduction="20000"/>
          </a:bodyPr>
          <a:lstStyle/>
          <a:p>
            <a:r>
              <a:rPr lang="en-US" sz="2400" dirty="0" smtClean="0"/>
              <a:t>Poor </a:t>
            </a:r>
            <a:r>
              <a:rPr lang="en-US" sz="2400" dirty="0"/>
              <a:t>transition of </a:t>
            </a:r>
            <a:r>
              <a:rPr lang="en-US" sz="2400" dirty="0" smtClean="0"/>
              <a:t>basic or clinical observations into </a:t>
            </a:r>
            <a:r>
              <a:rPr lang="en-US" sz="2400" dirty="0"/>
              <a:t>interventions that tangibly improve human </a:t>
            </a:r>
            <a:r>
              <a:rPr lang="en-US" sz="2400" dirty="0" smtClean="0"/>
              <a:t>health</a:t>
            </a:r>
          </a:p>
          <a:p>
            <a:endParaRPr lang="en-US" sz="1100" dirty="0"/>
          </a:p>
          <a:p>
            <a:r>
              <a:rPr lang="en-US" sz="2400" dirty="0" smtClean="0"/>
              <a:t>Drug/device/diagnostic </a:t>
            </a:r>
            <a:r>
              <a:rPr lang="en-US" sz="2400" dirty="0"/>
              <a:t>development </a:t>
            </a:r>
            <a:r>
              <a:rPr lang="en-US" sz="2400" dirty="0" smtClean="0"/>
              <a:t>expensive and failure-prone</a:t>
            </a:r>
          </a:p>
          <a:p>
            <a:endParaRPr lang="en-US" sz="1200" dirty="0"/>
          </a:p>
          <a:p>
            <a:r>
              <a:rPr lang="en-US" sz="2400" dirty="0"/>
              <a:t>Clinical trials system </a:t>
            </a:r>
            <a:r>
              <a:rPr lang="en-US" sz="2400" dirty="0" smtClean="0"/>
              <a:t>inefficient</a:t>
            </a:r>
          </a:p>
          <a:p>
            <a:endParaRPr lang="en-US" sz="1200" dirty="0"/>
          </a:p>
          <a:p>
            <a:r>
              <a:rPr lang="en-US" sz="2400" dirty="0"/>
              <a:t>Poor adoption of demonstrably useful interventions</a:t>
            </a:r>
          </a:p>
          <a:p>
            <a:pPr marL="400050" lvl="1" indent="0">
              <a:buNone/>
            </a:pPr>
            <a:endParaRPr lang="en-US" b="1" i="1" dirty="0" smtClean="0">
              <a:solidFill>
                <a:srgbClr val="FF0000"/>
              </a:solidFill>
            </a:endParaRPr>
          </a:p>
          <a:p>
            <a:pPr marL="0" indent="0">
              <a:buNone/>
            </a:pPr>
            <a:endParaRPr lang="en-US" dirty="0"/>
          </a:p>
        </p:txBody>
      </p:sp>
      <p:pic>
        <p:nvPicPr>
          <p:cNvPr id="5" name="Picture 2"/>
          <p:cNvPicPr>
            <a:picLocks noChangeAspect="1" noChangeArrowheads="1"/>
          </p:cNvPicPr>
          <p:nvPr/>
        </p:nvPicPr>
        <p:blipFill>
          <a:blip r:embed="rId3" cstate="print"/>
          <a:srcRect/>
          <a:stretch>
            <a:fillRect/>
          </a:stretch>
        </p:blipFill>
        <p:spPr bwMode="auto">
          <a:xfrm>
            <a:off x="152400" y="1752600"/>
            <a:ext cx="2130552" cy="2876854"/>
          </a:xfrm>
          <a:prstGeom prst="rect">
            <a:avLst/>
          </a:prstGeom>
          <a:noFill/>
          <a:ln w="12700">
            <a:noFill/>
            <a:miter lim="800000"/>
            <a:headEnd type="none" w="sm" len="sm"/>
            <a:tailEnd type="none" w="sm" len="sm"/>
          </a:ln>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1657654"/>
            <a:ext cx="2024680" cy="2971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52400" y="1060102"/>
            <a:ext cx="8882680" cy="523220"/>
          </a:xfrm>
          <a:prstGeom prst="rect">
            <a:avLst/>
          </a:prstGeom>
        </p:spPr>
        <p:txBody>
          <a:bodyPr wrap="square">
            <a:spAutoFit/>
          </a:bodyPr>
          <a:lstStyle/>
          <a:p>
            <a:pPr>
              <a:spcBef>
                <a:spcPct val="20000"/>
              </a:spcBef>
              <a:buClr>
                <a:srgbClr val="4D4D4D"/>
              </a:buClr>
            </a:pPr>
            <a:r>
              <a:rPr lang="en-US" sz="2800" dirty="0">
                <a:solidFill>
                  <a:srgbClr val="106379"/>
                </a:solidFill>
                <a:latin typeface="Trebuchet MS" pitchFamily="34" charset="0"/>
              </a:rPr>
              <a:t>Fundamental science </a:t>
            </a:r>
            <a:r>
              <a:rPr lang="en-US" sz="2800" dirty="0" smtClean="0">
                <a:solidFill>
                  <a:srgbClr val="106379"/>
                </a:solidFill>
                <a:latin typeface="Trebuchet MS" pitchFamily="34" charset="0"/>
              </a:rPr>
              <a:t>unprecedentedly advanced, </a:t>
            </a:r>
            <a:r>
              <a:rPr lang="en-US" sz="2800" dirty="0">
                <a:solidFill>
                  <a:srgbClr val="106379"/>
                </a:solidFill>
                <a:latin typeface="Trebuchet MS" pitchFamily="34" charset="0"/>
              </a:rPr>
              <a:t>but:</a:t>
            </a:r>
          </a:p>
        </p:txBody>
      </p:sp>
      <p:sp>
        <p:nvSpPr>
          <p:cNvPr id="9" name="Rectangle 8"/>
          <p:cNvSpPr/>
          <p:nvPr/>
        </p:nvSpPr>
        <p:spPr>
          <a:xfrm>
            <a:off x="166254" y="5181600"/>
            <a:ext cx="8868825" cy="830997"/>
          </a:xfrm>
          <a:prstGeom prst="rect">
            <a:avLst/>
          </a:prstGeom>
        </p:spPr>
        <p:txBody>
          <a:bodyPr wrap="square">
            <a:spAutoFit/>
          </a:bodyPr>
          <a:lstStyle/>
          <a:p>
            <a:pPr indent="-57150" algn="ctr"/>
            <a:r>
              <a:rPr lang="en-US" sz="2400" b="1" i="1" dirty="0">
                <a:solidFill>
                  <a:srgbClr val="FF0000"/>
                </a:solidFill>
              </a:rPr>
              <a:t>People unhealthier and funders of biomedical research enterprise (public and private) impatient</a:t>
            </a:r>
          </a:p>
        </p:txBody>
      </p:sp>
    </p:spTree>
    <p:extLst>
      <p:ext uri="{BB962C8B-B14F-4D97-AF65-F5344CB8AC3E}">
        <p14:creationId xmlns:p14="http://schemas.microsoft.com/office/powerpoint/2010/main" val="35251106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Oval 2"/>
          <p:cNvSpPr>
            <a:spLocks noChangeArrowheads="1"/>
          </p:cNvSpPr>
          <p:nvPr/>
        </p:nvSpPr>
        <p:spPr bwMode="auto">
          <a:xfrm>
            <a:off x="2667000" y="1752600"/>
            <a:ext cx="3352800" cy="3352800"/>
          </a:xfrm>
          <a:prstGeom prst="ellipse">
            <a:avLst/>
          </a:prstGeom>
          <a:solidFill>
            <a:schemeClr val="bg1"/>
          </a:solidFill>
          <a:ln w="19050">
            <a:solidFill>
              <a:schemeClr val="tx1"/>
            </a:solidFill>
            <a:round/>
            <a:headEnd/>
            <a:tailEnd/>
          </a:ln>
        </p:spPr>
        <p:txBody>
          <a:bodyPr wrap="none" lIns="91431" tIns="45716" rIns="91431" bIns="45716" anchor="ctr"/>
          <a:lstStyle>
            <a:lvl1pPr eaLnBrk="0" hangingPunct="0">
              <a:spcBef>
                <a:spcPct val="20000"/>
              </a:spcBef>
              <a:buClr>
                <a:srgbClr val="4D4D4D"/>
              </a:buClr>
              <a:buFont typeface="Arial" pitchFamily="34" charset="0"/>
              <a:buChar char="•"/>
              <a:defRPr sz="2600">
                <a:solidFill>
                  <a:srgbClr val="106379"/>
                </a:solidFill>
                <a:latin typeface="Trebuchet MS" pitchFamily="34" charset="0"/>
              </a:defRPr>
            </a:lvl1pPr>
            <a:lvl2pPr marL="742950" indent="-285750" eaLnBrk="0" hangingPunct="0">
              <a:spcBef>
                <a:spcPct val="20000"/>
              </a:spcBef>
              <a:buClr>
                <a:srgbClr val="4D4D4D"/>
              </a:buClr>
              <a:buSzPct val="75000"/>
              <a:buFont typeface="Wingdings" pitchFamily="2" charset="2"/>
              <a:buChar char="Ø"/>
              <a:defRPr sz="2200">
                <a:solidFill>
                  <a:srgbClr val="106379"/>
                </a:solidFill>
                <a:latin typeface="Trebuchet MS" pitchFamily="34" charset="0"/>
              </a:defRPr>
            </a:lvl2pPr>
            <a:lvl3pPr marL="1143000" indent="-228600" eaLnBrk="0" hangingPunct="0">
              <a:spcBef>
                <a:spcPct val="20000"/>
              </a:spcBef>
              <a:buClr>
                <a:srgbClr val="4D4D4D"/>
              </a:buClr>
              <a:buFont typeface="Wingdings" pitchFamily="2" charset="2"/>
              <a:buChar char="§"/>
              <a:defRPr sz="2000">
                <a:solidFill>
                  <a:srgbClr val="106379"/>
                </a:solidFill>
                <a:latin typeface="Trebuchet MS" pitchFamily="34" charset="0"/>
              </a:defRPr>
            </a:lvl3pPr>
            <a:lvl4pPr marL="1600200" indent="-228600" eaLnBrk="0" hangingPunct="0">
              <a:spcBef>
                <a:spcPct val="20000"/>
              </a:spcBef>
              <a:buClr>
                <a:srgbClr val="4D4D4D"/>
              </a:buClr>
              <a:buFont typeface="Courier New" pitchFamily="49" charset="0"/>
              <a:buChar char="o"/>
              <a:defRPr>
                <a:solidFill>
                  <a:srgbClr val="106379"/>
                </a:solidFill>
                <a:latin typeface="Trebuchet MS" pitchFamily="34" charset="0"/>
              </a:defRPr>
            </a:lvl4pPr>
            <a:lvl5pPr marL="2057400" indent="-228600" eaLnBrk="0" hangingPunct="0">
              <a:spcBef>
                <a:spcPct val="20000"/>
              </a:spcBef>
              <a:buClr>
                <a:srgbClr val="4D4D4D"/>
              </a:buClr>
              <a:buFont typeface="Arial" pitchFamily="34" charset="0"/>
              <a:buChar char="»"/>
              <a:defRPr sz="1600">
                <a:solidFill>
                  <a:srgbClr val="106379"/>
                </a:solidFill>
                <a:latin typeface="Trebuchet MS" pitchFamily="34" charset="0"/>
              </a:defRPr>
            </a:lvl5pPr>
            <a:lvl6pPr marL="25146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6pPr>
            <a:lvl7pPr marL="29718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7pPr>
            <a:lvl8pPr marL="34290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8pPr>
            <a:lvl9pPr marL="38862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9pPr>
          </a:lstStyle>
          <a:p>
            <a:pPr eaLnBrk="1" fontAlgn="base" hangingPunct="1">
              <a:spcBef>
                <a:spcPct val="0"/>
              </a:spcBef>
              <a:spcAft>
                <a:spcPct val="0"/>
              </a:spcAft>
              <a:buClrTx/>
              <a:buFontTx/>
              <a:buNone/>
            </a:pPr>
            <a:endParaRPr lang="en-US" altLang="en-US" sz="1800" smtClean="0">
              <a:solidFill>
                <a:srgbClr val="FFFFFF"/>
              </a:solidFill>
              <a:latin typeface="Calibri" pitchFamily="34" charset="0"/>
            </a:endParaRPr>
          </a:p>
        </p:txBody>
      </p:sp>
      <p:sp>
        <p:nvSpPr>
          <p:cNvPr id="22531" name="Rectangle 4"/>
          <p:cNvSpPr>
            <a:spLocks noChangeArrowheads="1"/>
          </p:cNvSpPr>
          <p:nvPr/>
        </p:nvSpPr>
        <p:spPr bwMode="auto">
          <a:xfrm>
            <a:off x="42863" y="53975"/>
            <a:ext cx="2214562" cy="1052513"/>
          </a:xfrm>
          <a:prstGeom prst="rect">
            <a:avLst/>
          </a:prstGeom>
          <a:noFill/>
          <a:ln w="9525">
            <a:noFill/>
            <a:miter lim="800000"/>
            <a:headEnd/>
            <a:tailEnd/>
          </a:ln>
        </p:spPr>
        <p:txBody>
          <a:bodyPr lIns="91431" tIns="45716" rIns="91431" bIns="45716" anchor="ctr"/>
          <a:lstStyle/>
          <a:p>
            <a:pPr algn="ctr">
              <a:defRPr/>
            </a:pPr>
            <a:r>
              <a:rPr lang="en-US" altLang="en-US" sz="1600" b="1" i="1" dirty="0">
                <a:solidFill>
                  <a:srgbClr val="660033"/>
                </a:solidFill>
                <a:latin typeface="Gill Sans MT" pitchFamily="34" charset="0"/>
              </a:rPr>
              <a:t>ORDR/NCATS</a:t>
            </a:r>
          </a:p>
          <a:p>
            <a:pPr algn="ctr">
              <a:defRPr/>
            </a:pPr>
            <a:r>
              <a:rPr lang="en-US" altLang="en-US" sz="1050" i="1" dirty="0">
                <a:solidFill>
                  <a:srgbClr val="3366CC"/>
                </a:solidFill>
                <a:latin typeface="Gill Sans MT" pitchFamily="34" charset="0"/>
              </a:rPr>
              <a:t>(NCI, NHLBI, NIAID, NIAMS, NICHD, NIDCR, NIDDK, NIMH, NINDS, ODS)</a:t>
            </a:r>
            <a:endParaRPr lang="en-US" altLang="en-US" sz="1050" i="1" dirty="0">
              <a:solidFill>
                <a:srgbClr val="3366CC"/>
              </a:solidFill>
              <a:latin typeface="Book Antiqua" pitchFamily="18" charset="0"/>
            </a:endParaRPr>
          </a:p>
        </p:txBody>
      </p:sp>
      <p:sp>
        <p:nvSpPr>
          <p:cNvPr id="23556" name="Text Box 5"/>
          <p:cNvSpPr txBox="1">
            <a:spLocks noChangeArrowheads="1"/>
          </p:cNvSpPr>
          <p:nvPr/>
        </p:nvSpPr>
        <p:spPr bwMode="auto">
          <a:xfrm>
            <a:off x="6891338" y="2970213"/>
            <a:ext cx="2257425" cy="46196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xtLst/>
        </p:spPr>
        <p:txBody>
          <a:bodyPr lIns="91431" tIns="45716" rIns="91431" bIns="45716">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defRPr/>
            </a:pPr>
            <a:r>
              <a:rPr lang="en-US" sz="1200" b="1" dirty="0">
                <a:solidFill>
                  <a:srgbClr val="861DA3"/>
                </a:solidFill>
              </a:rPr>
              <a:t>The Data </a:t>
            </a:r>
            <a:r>
              <a:rPr lang="en-US" sz="1200" b="1" dirty="0" smtClean="0">
                <a:solidFill>
                  <a:srgbClr val="861DA3"/>
                </a:solidFill>
              </a:rPr>
              <a:t>Management  and </a:t>
            </a:r>
            <a:r>
              <a:rPr lang="en-US" sz="1200" b="1" dirty="0">
                <a:solidFill>
                  <a:srgbClr val="861DA3"/>
                </a:solidFill>
              </a:rPr>
              <a:t>Coordinating Center</a:t>
            </a:r>
          </a:p>
        </p:txBody>
      </p:sp>
      <p:sp>
        <p:nvSpPr>
          <p:cNvPr id="23557" name="Rectangle 6"/>
          <p:cNvSpPr>
            <a:spLocks noChangeArrowheads="1"/>
          </p:cNvSpPr>
          <p:nvPr/>
        </p:nvSpPr>
        <p:spPr bwMode="auto">
          <a:xfrm>
            <a:off x="3300413" y="217488"/>
            <a:ext cx="1628775" cy="646112"/>
          </a:xfrm>
          <a:prstGeom prst="rect">
            <a:avLst/>
          </a:prstGeom>
          <a:solidFill>
            <a:schemeClr val="accent1">
              <a:lumMod val="40000"/>
              <a:lumOff val="60000"/>
            </a:schemeClr>
          </a:solidFill>
          <a:ln>
            <a:noFill/>
          </a:ln>
          <a:extLst/>
        </p:spPr>
        <p:txBody>
          <a:bodyPr lIns="91431" tIns="45716" rIns="91431" bIns="45716">
            <a:spAutoFit/>
          </a:bodyPr>
          <a:lstStyle/>
          <a:p>
            <a:pPr algn="ctr">
              <a:defRPr/>
            </a:pPr>
            <a:r>
              <a:rPr lang="en-US" sz="1200" b="1" dirty="0">
                <a:solidFill>
                  <a:srgbClr val="F79646">
                    <a:lumMod val="50000"/>
                  </a:srgbClr>
                </a:solidFill>
                <a:cs typeface="Arial" panose="020B0604020202020204" pitchFamily="34" charset="0"/>
              </a:rPr>
              <a:t>Coalition of Patient</a:t>
            </a:r>
          </a:p>
          <a:p>
            <a:pPr algn="ctr">
              <a:defRPr/>
            </a:pPr>
            <a:r>
              <a:rPr lang="en-US" sz="1200" b="1" dirty="0">
                <a:solidFill>
                  <a:srgbClr val="F79646">
                    <a:lumMod val="50000"/>
                  </a:srgbClr>
                </a:solidFill>
                <a:cs typeface="Arial" panose="020B0604020202020204" pitchFamily="34" charset="0"/>
              </a:rPr>
              <a:t>Advocacy Groups</a:t>
            </a:r>
          </a:p>
          <a:p>
            <a:pPr algn="ctr">
              <a:defRPr/>
            </a:pPr>
            <a:r>
              <a:rPr lang="en-US" sz="1200" b="1" dirty="0">
                <a:solidFill>
                  <a:srgbClr val="F79646">
                    <a:lumMod val="50000"/>
                  </a:srgbClr>
                </a:solidFill>
                <a:cs typeface="Arial" panose="020B0604020202020204" pitchFamily="34" charset="0"/>
              </a:rPr>
              <a:t>(CPAG)</a:t>
            </a:r>
          </a:p>
        </p:txBody>
      </p:sp>
      <p:sp>
        <p:nvSpPr>
          <p:cNvPr id="23559" name="Text Box 25"/>
          <p:cNvSpPr txBox="1">
            <a:spLocks noChangeArrowheads="1"/>
          </p:cNvSpPr>
          <p:nvPr/>
        </p:nvSpPr>
        <p:spPr bwMode="auto">
          <a:xfrm>
            <a:off x="2265363" y="552450"/>
            <a:ext cx="908050" cy="46196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xtLst/>
        </p:spPr>
        <p:txBody>
          <a:bodyPr lIns="91431" tIns="45716" rIns="91431" bIns="45716">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1200" b="1" dirty="0">
                <a:solidFill>
                  <a:srgbClr val="1F497D"/>
                </a:solidFill>
              </a:rPr>
              <a:t>Dystonia</a:t>
            </a:r>
          </a:p>
          <a:p>
            <a:pPr eaLnBrk="1" hangingPunct="1">
              <a:defRPr/>
            </a:pPr>
            <a:r>
              <a:rPr lang="en-US" sz="1200" b="1" dirty="0">
                <a:solidFill>
                  <a:srgbClr val="1F497D"/>
                </a:solidFill>
              </a:rPr>
              <a:t>Coalition</a:t>
            </a:r>
          </a:p>
        </p:txBody>
      </p:sp>
      <p:sp>
        <p:nvSpPr>
          <p:cNvPr id="23560" name="Text Box 26"/>
          <p:cNvSpPr txBox="1">
            <a:spLocks noChangeArrowheads="1"/>
          </p:cNvSpPr>
          <p:nvPr/>
        </p:nvSpPr>
        <p:spPr bwMode="auto">
          <a:xfrm>
            <a:off x="6829425" y="4152900"/>
            <a:ext cx="2057400" cy="46196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xtLst/>
        </p:spPr>
        <p:txBody>
          <a:bodyPr wrap="none" lIns="91431" tIns="45716" rIns="91431" bIns="45716">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sz="1200" b="1" dirty="0">
                <a:solidFill>
                  <a:srgbClr val="1F497D"/>
                </a:solidFill>
              </a:rPr>
              <a:t>Brain Vascular</a:t>
            </a:r>
          </a:p>
          <a:p>
            <a:pPr algn="ctr" eaLnBrk="1" hangingPunct="1">
              <a:defRPr/>
            </a:pPr>
            <a:r>
              <a:rPr lang="en-US" sz="1200" b="1" dirty="0">
                <a:solidFill>
                  <a:srgbClr val="1F497D"/>
                </a:solidFill>
              </a:rPr>
              <a:t>Malformation Consortium</a:t>
            </a:r>
          </a:p>
        </p:txBody>
      </p:sp>
      <p:sp>
        <p:nvSpPr>
          <p:cNvPr id="23561" name="Text Box 27"/>
          <p:cNvSpPr txBox="1">
            <a:spLocks noChangeArrowheads="1"/>
          </p:cNvSpPr>
          <p:nvPr/>
        </p:nvSpPr>
        <p:spPr bwMode="auto">
          <a:xfrm>
            <a:off x="76200" y="3014663"/>
            <a:ext cx="1698625" cy="46196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xtLst/>
        </p:spPr>
        <p:txBody>
          <a:bodyPr wrap="none" lIns="91431" tIns="45716" rIns="91431" bIns="45716">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sz="1200" b="1" dirty="0" err="1" smtClean="0">
                <a:solidFill>
                  <a:srgbClr val="1F497D"/>
                </a:solidFill>
              </a:rPr>
              <a:t>Nephrotic</a:t>
            </a:r>
            <a:r>
              <a:rPr lang="en-US" sz="1200" b="1" dirty="0" smtClean="0">
                <a:solidFill>
                  <a:srgbClr val="1F497D"/>
                </a:solidFill>
              </a:rPr>
              <a:t> Syndrome</a:t>
            </a:r>
          </a:p>
          <a:p>
            <a:pPr algn="ctr" eaLnBrk="1" hangingPunct="1">
              <a:defRPr/>
            </a:pPr>
            <a:r>
              <a:rPr lang="en-US" sz="1200" b="1" dirty="0" smtClean="0">
                <a:solidFill>
                  <a:srgbClr val="1F497D"/>
                </a:solidFill>
              </a:rPr>
              <a:t>Study Network</a:t>
            </a:r>
          </a:p>
        </p:txBody>
      </p:sp>
      <p:sp>
        <p:nvSpPr>
          <p:cNvPr id="23562" name="Text Box 28"/>
          <p:cNvSpPr txBox="1">
            <a:spLocks noChangeArrowheads="1"/>
          </p:cNvSpPr>
          <p:nvPr/>
        </p:nvSpPr>
        <p:spPr bwMode="auto">
          <a:xfrm>
            <a:off x="5062538" y="217488"/>
            <a:ext cx="2500312" cy="4603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xtLst/>
        </p:spPr>
        <p:txBody>
          <a:bodyPr wrap="none" lIns="91431" tIns="45716" rIns="91431" bIns="45716">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sz="1200" b="1" dirty="0" smtClean="0">
                <a:solidFill>
                  <a:srgbClr val="1F497D"/>
                </a:solidFill>
              </a:rPr>
              <a:t>Porphyria Rare Disease Clinical</a:t>
            </a:r>
          </a:p>
          <a:p>
            <a:pPr algn="ctr" eaLnBrk="1" hangingPunct="1">
              <a:defRPr/>
            </a:pPr>
            <a:r>
              <a:rPr lang="en-US" sz="1200" b="1" dirty="0" smtClean="0">
                <a:solidFill>
                  <a:srgbClr val="1F497D"/>
                </a:solidFill>
              </a:rPr>
              <a:t>Research Consortium</a:t>
            </a:r>
            <a:endParaRPr lang="en-US" sz="1200" b="1" dirty="0">
              <a:solidFill>
                <a:srgbClr val="1F497D"/>
              </a:solidFill>
            </a:endParaRPr>
          </a:p>
        </p:txBody>
      </p:sp>
      <p:sp>
        <p:nvSpPr>
          <p:cNvPr id="23563" name="Text Box 29"/>
          <p:cNvSpPr txBox="1">
            <a:spLocks noChangeArrowheads="1"/>
          </p:cNvSpPr>
          <p:nvPr/>
        </p:nvSpPr>
        <p:spPr bwMode="auto">
          <a:xfrm>
            <a:off x="100013" y="1795463"/>
            <a:ext cx="2111375" cy="646112"/>
          </a:xfrm>
          <a:prstGeom prst="rect">
            <a:avLst/>
          </a:prstGeom>
          <a:solidFill>
            <a:schemeClr val="accent1">
              <a:lumMod val="40000"/>
              <a:lumOff val="60000"/>
            </a:schemeClr>
          </a:solidFill>
          <a:ln>
            <a:noFill/>
          </a:ln>
          <a:extLst/>
        </p:spPr>
        <p:txBody>
          <a:bodyPr wrap="none" lIns="91431" tIns="45716" rIns="91431" bIns="45716">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sz="1200" b="1" dirty="0" smtClean="0">
                <a:solidFill>
                  <a:srgbClr val="1F497D"/>
                </a:solidFill>
              </a:rPr>
              <a:t>The </a:t>
            </a:r>
            <a:r>
              <a:rPr lang="en-US" sz="1200" b="1" dirty="0" err="1" smtClean="0">
                <a:solidFill>
                  <a:srgbClr val="1F497D"/>
                </a:solidFill>
              </a:rPr>
              <a:t>Frontotemporal</a:t>
            </a:r>
            <a:r>
              <a:rPr lang="en-US" sz="1200" b="1" dirty="0" smtClean="0">
                <a:solidFill>
                  <a:srgbClr val="1F497D"/>
                </a:solidFill>
              </a:rPr>
              <a:t> Lobar</a:t>
            </a:r>
          </a:p>
          <a:p>
            <a:pPr algn="ctr" eaLnBrk="1" hangingPunct="1">
              <a:defRPr/>
            </a:pPr>
            <a:r>
              <a:rPr lang="en-US" sz="1200" b="1" dirty="0" smtClean="0">
                <a:solidFill>
                  <a:srgbClr val="1F497D"/>
                </a:solidFill>
              </a:rPr>
              <a:t>Degeneration Clinical</a:t>
            </a:r>
          </a:p>
          <a:p>
            <a:pPr algn="ctr" eaLnBrk="1" hangingPunct="1">
              <a:defRPr/>
            </a:pPr>
            <a:r>
              <a:rPr lang="en-US" sz="1200" b="1" dirty="0" smtClean="0">
                <a:solidFill>
                  <a:srgbClr val="1F497D"/>
                </a:solidFill>
              </a:rPr>
              <a:t>Research Consortium</a:t>
            </a:r>
            <a:endParaRPr lang="en-US" sz="1200" b="1" dirty="0">
              <a:solidFill>
                <a:srgbClr val="1F497D"/>
              </a:solidFill>
            </a:endParaRPr>
          </a:p>
        </p:txBody>
      </p:sp>
      <p:sp>
        <p:nvSpPr>
          <p:cNvPr id="23564" name="Text Box 30"/>
          <p:cNvSpPr txBox="1">
            <a:spLocks noChangeArrowheads="1"/>
          </p:cNvSpPr>
          <p:nvPr/>
        </p:nvSpPr>
        <p:spPr bwMode="auto">
          <a:xfrm>
            <a:off x="6275388" y="1246188"/>
            <a:ext cx="2198687" cy="46196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xtLst/>
        </p:spPr>
        <p:txBody>
          <a:bodyPr wrap="none" lIns="91431" tIns="45716" rIns="91431" bIns="45716">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sz="1200" b="1" dirty="0">
                <a:solidFill>
                  <a:srgbClr val="1F497D"/>
                </a:solidFill>
              </a:rPr>
              <a:t>Primary Immune Deficiency</a:t>
            </a:r>
          </a:p>
          <a:p>
            <a:pPr algn="ctr" eaLnBrk="1" hangingPunct="1">
              <a:defRPr/>
            </a:pPr>
            <a:r>
              <a:rPr lang="en-US" sz="1200" b="1" dirty="0">
                <a:solidFill>
                  <a:srgbClr val="1F497D"/>
                </a:solidFill>
              </a:rPr>
              <a:t>Treatment Consortium</a:t>
            </a:r>
          </a:p>
        </p:txBody>
      </p:sp>
      <p:sp>
        <p:nvSpPr>
          <p:cNvPr id="23565" name="Text Box 31"/>
          <p:cNvSpPr txBox="1">
            <a:spLocks noChangeArrowheads="1"/>
          </p:cNvSpPr>
          <p:nvPr/>
        </p:nvSpPr>
        <p:spPr bwMode="auto">
          <a:xfrm>
            <a:off x="387350" y="4084638"/>
            <a:ext cx="1412875" cy="461962"/>
          </a:xfrm>
          <a:prstGeom prst="rect">
            <a:avLst/>
          </a:prstGeom>
          <a:solidFill>
            <a:schemeClr val="accent1">
              <a:lumMod val="40000"/>
              <a:lumOff val="60000"/>
            </a:schemeClr>
          </a:solidFill>
          <a:ln>
            <a:noFill/>
          </a:ln>
          <a:extLst/>
        </p:spPr>
        <p:txBody>
          <a:bodyPr wrap="none" lIns="91431" tIns="45716" rIns="91431" bIns="45716">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sz="1200" b="1" dirty="0" err="1">
                <a:solidFill>
                  <a:srgbClr val="1F497D"/>
                </a:solidFill>
              </a:rPr>
              <a:t>Lysosomal</a:t>
            </a:r>
            <a:endParaRPr lang="en-US" sz="1200" b="1" dirty="0">
              <a:solidFill>
                <a:srgbClr val="1F497D"/>
              </a:solidFill>
            </a:endParaRPr>
          </a:p>
          <a:p>
            <a:pPr algn="ctr" eaLnBrk="1" hangingPunct="1">
              <a:defRPr/>
            </a:pPr>
            <a:r>
              <a:rPr lang="en-US" sz="1200" b="1" dirty="0">
                <a:solidFill>
                  <a:srgbClr val="1F497D"/>
                </a:solidFill>
              </a:rPr>
              <a:t>Disease Network</a:t>
            </a:r>
          </a:p>
        </p:txBody>
      </p:sp>
      <p:sp>
        <p:nvSpPr>
          <p:cNvPr id="23566" name="Text Box 32"/>
          <p:cNvSpPr txBox="1">
            <a:spLocks noChangeArrowheads="1"/>
          </p:cNvSpPr>
          <p:nvPr/>
        </p:nvSpPr>
        <p:spPr bwMode="auto">
          <a:xfrm>
            <a:off x="2341563" y="6110288"/>
            <a:ext cx="1793875" cy="46037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xtLst/>
        </p:spPr>
        <p:txBody>
          <a:bodyPr wrap="none" lIns="91431" tIns="45716" rIns="91431" bIns="45716">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sz="1200" b="1" dirty="0">
                <a:solidFill>
                  <a:srgbClr val="1F497D"/>
                </a:solidFill>
              </a:rPr>
              <a:t>Autonomic </a:t>
            </a:r>
            <a:r>
              <a:rPr lang="en-US" sz="1200" b="1" dirty="0" smtClean="0">
                <a:solidFill>
                  <a:srgbClr val="1F497D"/>
                </a:solidFill>
              </a:rPr>
              <a:t>Disorders</a:t>
            </a:r>
            <a:endParaRPr lang="en-US" sz="1200" b="1" dirty="0">
              <a:solidFill>
                <a:srgbClr val="1F497D"/>
              </a:solidFill>
            </a:endParaRPr>
          </a:p>
          <a:p>
            <a:pPr algn="ctr" eaLnBrk="1" hangingPunct="1">
              <a:defRPr/>
            </a:pPr>
            <a:r>
              <a:rPr lang="en-US" sz="1200" b="1" dirty="0" smtClean="0">
                <a:solidFill>
                  <a:srgbClr val="1F497D"/>
                </a:solidFill>
              </a:rPr>
              <a:t>Consortium</a:t>
            </a:r>
            <a:endParaRPr lang="en-US" sz="1200" b="1" dirty="0">
              <a:solidFill>
                <a:srgbClr val="1F497D"/>
              </a:solidFill>
            </a:endParaRPr>
          </a:p>
        </p:txBody>
      </p:sp>
      <p:sp>
        <p:nvSpPr>
          <p:cNvPr id="23567" name="Text Box 33"/>
          <p:cNvSpPr txBox="1">
            <a:spLocks noChangeArrowheads="1"/>
          </p:cNvSpPr>
          <p:nvPr/>
        </p:nvSpPr>
        <p:spPr bwMode="auto">
          <a:xfrm>
            <a:off x="76200" y="2489200"/>
            <a:ext cx="1860550" cy="46196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xtLst/>
        </p:spPr>
        <p:txBody>
          <a:bodyPr wrap="none" lIns="91431" tIns="45716" rIns="91431" bIns="45716">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sz="1200" b="1" dirty="0">
                <a:solidFill>
                  <a:srgbClr val="1F497D"/>
                </a:solidFill>
              </a:rPr>
              <a:t>Inherited Neuropathies</a:t>
            </a:r>
          </a:p>
          <a:p>
            <a:pPr algn="ctr" eaLnBrk="1" hangingPunct="1">
              <a:defRPr/>
            </a:pPr>
            <a:r>
              <a:rPr lang="en-US" sz="1200" b="1" dirty="0">
                <a:solidFill>
                  <a:srgbClr val="1F497D"/>
                </a:solidFill>
              </a:rPr>
              <a:t>Consortium</a:t>
            </a:r>
          </a:p>
        </p:txBody>
      </p:sp>
      <p:sp>
        <p:nvSpPr>
          <p:cNvPr id="23568" name="Text Box 34"/>
          <p:cNvSpPr txBox="1">
            <a:spLocks noChangeArrowheads="1"/>
          </p:cNvSpPr>
          <p:nvPr/>
        </p:nvSpPr>
        <p:spPr bwMode="auto">
          <a:xfrm>
            <a:off x="534988" y="4614863"/>
            <a:ext cx="1520825" cy="46196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xtLst/>
        </p:spPr>
        <p:txBody>
          <a:bodyPr wrap="none" lIns="91431" tIns="45716" rIns="91431" bIns="45716">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sz="1200" b="1" dirty="0">
                <a:solidFill>
                  <a:srgbClr val="1F497D"/>
                </a:solidFill>
              </a:rPr>
              <a:t>Rare Kidney</a:t>
            </a:r>
          </a:p>
          <a:p>
            <a:pPr algn="ctr" eaLnBrk="1" hangingPunct="1">
              <a:defRPr/>
            </a:pPr>
            <a:r>
              <a:rPr lang="en-US" sz="1200" b="1" dirty="0">
                <a:solidFill>
                  <a:srgbClr val="1F497D"/>
                </a:solidFill>
              </a:rPr>
              <a:t>Stone Consortium</a:t>
            </a:r>
          </a:p>
        </p:txBody>
      </p:sp>
      <p:sp>
        <p:nvSpPr>
          <p:cNvPr id="23569" name="Text Box 39"/>
          <p:cNvSpPr txBox="1">
            <a:spLocks noChangeArrowheads="1"/>
          </p:cNvSpPr>
          <p:nvPr/>
        </p:nvSpPr>
        <p:spPr bwMode="auto">
          <a:xfrm>
            <a:off x="7097713" y="3579813"/>
            <a:ext cx="1735137" cy="461962"/>
          </a:xfrm>
          <a:prstGeom prst="rect">
            <a:avLst/>
          </a:prstGeom>
          <a:solidFill>
            <a:schemeClr val="accent1">
              <a:lumMod val="40000"/>
              <a:lumOff val="60000"/>
            </a:schemeClr>
          </a:solidFill>
          <a:ln>
            <a:noFill/>
          </a:ln>
          <a:extLst/>
        </p:spPr>
        <p:txBody>
          <a:bodyPr wrap="none" lIns="91431" tIns="45716" rIns="91431" bIns="45716">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sz="1200" b="1" dirty="0">
                <a:solidFill>
                  <a:srgbClr val="1F497D"/>
                </a:solidFill>
              </a:rPr>
              <a:t>Urea Cycle Disorders</a:t>
            </a:r>
          </a:p>
          <a:p>
            <a:pPr algn="ctr" eaLnBrk="1" hangingPunct="1">
              <a:defRPr/>
            </a:pPr>
            <a:r>
              <a:rPr lang="en-US" sz="1200" b="1" dirty="0">
                <a:solidFill>
                  <a:srgbClr val="1F497D"/>
                </a:solidFill>
              </a:rPr>
              <a:t>Consortium</a:t>
            </a:r>
          </a:p>
        </p:txBody>
      </p:sp>
      <p:sp>
        <p:nvSpPr>
          <p:cNvPr id="23570" name="Text Box 41"/>
          <p:cNvSpPr txBox="1">
            <a:spLocks noChangeArrowheads="1"/>
          </p:cNvSpPr>
          <p:nvPr/>
        </p:nvSpPr>
        <p:spPr bwMode="auto">
          <a:xfrm>
            <a:off x="669925" y="5130800"/>
            <a:ext cx="1781175" cy="46196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xtLst/>
        </p:spPr>
        <p:txBody>
          <a:bodyPr wrap="none" lIns="91431" tIns="45716" rIns="91431" bIns="45716">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sz="1200" b="1" dirty="0" err="1">
                <a:solidFill>
                  <a:srgbClr val="1F497D"/>
                </a:solidFill>
              </a:rPr>
              <a:t>Vasculitis</a:t>
            </a:r>
            <a:r>
              <a:rPr lang="en-US" sz="1200" b="1" dirty="0">
                <a:solidFill>
                  <a:srgbClr val="1F497D"/>
                </a:solidFill>
              </a:rPr>
              <a:t> Clinical</a:t>
            </a:r>
          </a:p>
          <a:p>
            <a:pPr algn="ctr" eaLnBrk="1" hangingPunct="1">
              <a:defRPr/>
            </a:pPr>
            <a:r>
              <a:rPr lang="en-US" sz="1200" b="1" dirty="0">
                <a:solidFill>
                  <a:srgbClr val="1F497D"/>
                </a:solidFill>
              </a:rPr>
              <a:t>Research Consortium</a:t>
            </a:r>
          </a:p>
        </p:txBody>
      </p:sp>
      <p:sp>
        <p:nvSpPr>
          <p:cNvPr id="23571" name="Text Box 42"/>
          <p:cNvSpPr txBox="1">
            <a:spLocks noChangeArrowheads="1"/>
          </p:cNvSpPr>
          <p:nvPr/>
        </p:nvSpPr>
        <p:spPr bwMode="auto">
          <a:xfrm>
            <a:off x="6996113" y="2376488"/>
            <a:ext cx="1724025" cy="46196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xtLst/>
        </p:spPr>
        <p:txBody>
          <a:bodyPr wrap="none" lIns="91431" tIns="45716" rIns="91431" bIns="45716">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sz="1200" b="1" dirty="0" smtClean="0">
                <a:solidFill>
                  <a:srgbClr val="1F497D"/>
                </a:solidFill>
              </a:rPr>
              <a:t>Chronic Graft Versus</a:t>
            </a:r>
          </a:p>
          <a:p>
            <a:pPr algn="ctr" eaLnBrk="1" hangingPunct="1">
              <a:defRPr/>
            </a:pPr>
            <a:r>
              <a:rPr lang="en-US" sz="1200" b="1" dirty="0" smtClean="0">
                <a:solidFill>
                  <a:srgbClr val="1F497D"/>
                </a:solidFill>
              </a:rPr>
              <a:t>Host Disease</a:t>
            </a:r>
            <a:endParaRPr lang="en-US" sz="1200" b="1" dirty="0">
              <a:solidFill>
                <a:srgbClr val="1F497D"/>
              </a:solidFill>
            </a:endParaRPr>
          </a:p>
        </p:txBody>
      </p:sp>
      <p:sp>
        <p:nvSpPr>
          <p:cNvPr id="23572" name="Text Box 43"/>
          <p:cNvSpPr txBox="1">
            <a:spLocks noChangeArrowheads="1"/>
          </p:cNvSpPr>
          <p:nvPr/>
        </p:nvSpPr>
        <p:spPr bwMode="auto">
          <a:xfrm>
            <a:off x="6042025" y="5924550"/>
            <a:ext cx="2066925" cy="64611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xtLst/>
        </p:spPr>
        <p:txBody>
          <a:bodyPr wrap="none" lIns="91431" tIns="45716" rIns="91431" bIns="45716">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sz="1200" b="1" dirty="0" err="1" smtClean="0">
                <a:solidFill>
                  <a:srgbClr val="1F497D"/>
                </a:solidFill>
              </a:rPr>
              <a:t>Rett</a:t>
            </a:r>
            <a:r>
              <a:rPr lang="en-US" sz="1200" b="1" dirty="0" smtClean="0">
                <a:solidFill>
                  <a:srgbClr val="1F497D"/>
                </a:solidFill>
              </a:rPr>
              <a:t>, MECP2 Duplications</a:t>
            </a:r>
          </a:p>
          <a:p>
            <a:pPr algn="ctr" eaLnBrk="1" hangingPunct="1">
              <a:defRPr/>
            </a:pPr>
            <a:r>
              <a:rPr lang="en-US" sz="1200" b="1" dirty="0" smtClean="0">
                <a:solidFill>
                  <a:srgbClr val="1F497D"/>
                </a:solidFill>
              </a:rPr>
              <a:t>and </a:t>
            </a:r>
            <a:r>
              <a:rPr lang="en-US" sz="1200" b="1" dirty="0" err="1" smtClean="0">
                <a:solidFill>
                  <a:srgbClr val="1F497D"/>
                </a:solidFill>
              </a:rPr>
              <a:t>Rett</a:t>
            </a:r>
            <a:r>
              <a:rPr lang="en-US" sz="1200" b="1" dirty="0" smtClean="0">
                <a:solidFill>
                  <a:srgbClr val="1F497D"/>
                </a:solidFill>
              </a:rPr>
              <a:t>-Related</a:t>
            </a:r>
          </a:p>
          <a:p>
            <a:pPr algn="ctr" eaLnBrk="1" hangingPunct="1">
              <a:defRPr/>
            </a:pPr>
            <a:r>
              <a:rPr lang="en-US" sz="1200" b="1" dirty="0" smtClean="0">
                <a:solidFill>
                  <a:srgbClr val="1F497D"/>
                </a:solidFill>
              </a:rPr>
              <a:t>Disorders Consortium</a:t>
            </a:r>
            <a:endParaRPr lang="en-US" sz="1200" b="1" dirty="0">
              <a:solidFill>
                <a:srgbClr val="1F497D"/>
              </a:solidFill>
            </a:endParaRPr>
          </a:p>
        </p:txBody>
      </p:sp>
      <p:sp>
        <p:nvSpPr>
          <p:cNvPr id="23573" name="Text Box 44"/>
          <p:cNvSpPr txBox="1">
            <a:spLocks noChangeArrowheads="1"/>
          </p:cNvSpPr>
          <p:nvPr/>
        </p:nvSpPr>
        <p:spPr bwMode="auto">
          <a:xfrm>
            <a:off x="100013" y="5627688"/>
            <a:ext cx="3073400" cy="461962"/>
          </a:xfrm>
          <a:prstGeom prst="rect">
            <a:avLst/>
          </a:prstGeom>
          <a:solidFill>
            <a:schemeClr val="accent1">
              <a:lumMod val="40000"/>
              <a:lumOff val="60000"/>
            </a:schemeClr>
          </a:solidFill>
          <a:ln>
            <a:noFill/>
          </a:ln>
          <a:extLst/>
        </p:spPr>
        <p:txBody>
          <a:bodyPr wrap="none" lIns="91431" tIns="45716" rIns="91431" bIns="45716">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sz="1200" b="1" dirty="0" smtClean="0">
                <a:solidFill>
                  <a:srgbClr val="1F497D"/>
                </a:solidFill>
              </a:rPr>
              <a:t>Clinical Research in ALS &amp; Related</a:t>
            </a:r>
          </a:p>
          <a:p>
            <a:pPr algn="ctr" eaLnBrk="1" hangingPunct="1">
              <a:defRPr/>
            </a:pPr>
            <a:r>
              <a:rPr lang="en-US" sz="1200" b="1" dirty="0" smtClean="0">
                <a:solidFill>
                  <a:srgbClr val="1F497D"/>
                </a:solidFill>
              </a:rPr>
              <a:t>Disorders for Therapeutic Development</a:t>
            </a:r>
            <a:endParaRPr lang="en-US" sz="1200" b="1" dirty="0">
              <a:solidFill>
                <a:srgbClr val="1F497D"/>
              </a:solidFill>
            </a:endParaRPr>
          </a:p>
        </p:txBody>
      </p:sp>
      <p:sp>
        <p:nvSpPr>
          <p:cNvPr id="23574" name="Text Box 45"/>
          <p:cNvSpPr txBox="1">
            <a:spLocks noChangeArrowheads="1"/>
          </p:cNvSpPr>
          <p:nvPr/>
        </p:nvSpPr>
        <p:spPr bwMode="auto">
          <a:xfrm>
            <a:off x="4154488" y="6110288"/>
            <a:ext cx="1768475" cy="46196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xtLst/>
        </p:spPr>
        <p:txBody>
          <a:bodyPr wrap="none" lIns="91431" tIns="45716" rIns="91431" bIns="45716">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sz="1200" b="1" dirty="0">
                <a:solidFill>
                  <a:srgbClr val="1F497D"/>
                </a:solidFill>
              </a:rPr>
              <a:t>Sterol and </a:t>
            </a:r>
            <a:r>
              <a:rPr lang="en-US" sz="1200" b="1" dirty="0" err="1">
                <a:solidFill>
                  <a:srgbClr val="1F497D"/>
                </a:solidFill>
              </a:rPr>
              <a:t>Isoprenoid</a:t>
            </a:r>
            <a:endParaRPr lang="en-US" sz="1200" b="1" dirty="0">
              <a:solidFill>
                <a:srgbClr val="1F497D"/>
              </a:solidFill>
            </a:endParaRPr>
          </a:p>
          <a:p>
            <a:pPr algn="ctr" eaLnBrk="1" hangingPunct="1">
              <a:defRPr/>
            </a:pPr>
            <a:r>
              <a:rPr lang="en-US" sz="1200" b="1" dirty="0">
                <a:solidFill>
                  <a:srgbClr val="1F497D"/>
                </a:solidFill>
              </a:rPr>
              <a:t>Diseases Consortium</a:t>
            </a:r>
          </a:p>
        </p:txBody>
      </p:sp>
      <p:pic>
        <p:nvPicPr>
          <p:cNvPr id="13334" name="Picture 22" descr="rcdrn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7575" y="2049463"/>
            <a:ext cx="17907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6" name="Text Box 47"/>
          <p:cNvSpPr txBox="1">
            <a:spLocks noChangeArrowheads="1"/>
          </p:cNvSpPr>
          <p:nvPr/>
        </p:nvSpPr>
        <p:spPr bwMode="auto">
          <a:xfrm>
            <a:off x="5583238" y="733425"/>
            <a:ext cx="2292350" cy="461963"/>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xtLst/>
        </p:spPr>
        <p:txBody>
          <a:bodyPr wrap="none" lIns="91431" tIns="45716" rIns="91431" bIns="45716">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sz="1200" b="1" dirty="0">
                <a:solidFill>
                  <a:srgbClr val="1F497D"/>
                </a:solidFill>
              </a:rPr>
              <a:t>North America Mitochondrial</a:t>
            </a:r>
          </a:p>
          <a:p>
            <a:pPr algn="ctr" eaLnBrk="1" hangingPunct="1">
              <a:defRPr/>
            </a:pPr>
            <a:r>
              <a:rPr lang="en-US" sz="1200" b="1" dirty="0">
                <a:solidFill>
                  <a:srgbClr val="1F497D"/>
                </a:solidFill>
              </a:rPr>
              <a:t>Diseases Consortium </a:t>
            </a:r>
          </a:p>
        </p:txBody>
      </p:sp>
      <p:sp>
        <p:nvSpPr>
          <p:cNvPr id="13336" name="AutoShape 8"/>
          <p:cNvSpPr>
            <a:spLocks noChangeArrowheads="1"/>
          </p:cNvSpPr>
          <p:nvPr/>
        </p:nvSpPr>
        <p:spPr bwMode="auto">
          <a:xfrm rot="-6828594">
            <a:off x="3121819" y="1462881"/>
            <a:ext cx="812800" cy="77788"/>
          </a:xfrm>
          <a:prstGeom prst="leftRightArrow">
            <a:avLst>
              <a:gd name="adj1" fmla="val 50000"/>
              <a:gd name="adj2" fmla="val 71111"/>
            </a:avLst>
          </a:prstGeom>
          <a:solidFill>
            <a:srgbClr val="000080"/>
          </a:solidFill>
          <a:ln w="9525">
            <a:solidFill>
              <a:schemeClr val="tx1"/>
            </a:solidFill>
            <a:miter lim="800000"/>
            <a:headEnd/>
            <a:tailEnd/>
          </a:ln>
        </p:spPr>
        <p:txBody>
          <a:bodyPr wrap="none" lIns="91431" tIns="45716" rIns="91431" bIns="45716" anchor="ctr"/>
          <a:lstStyle>
            <a:lvl1pPr eaLnBrk="0" hangingPunct="0">
              <a:spcBef>
                <a:spcPct val="20000"/>
              </a:spcBef>
              <a:buClr>
                <a:srgbClr val="4D4D4D"/>
              </a:buClr>
              <a:buFont typeface="Arial" pitchFamily="34" charset="0"/>
              <a:buChar char="•"/>
              <a:defRPr sz="2600">
                <a:solidFill>
                  <a:srgbClr val="106379"/>
                </a:solidFill>
                <a:latin typeface="Trebuchet MS" pitchFamily="34" charset="0"/>
              </a:defRPr>
            </a:lvl1pPr>
            <a:lvl2pPr marL="742950" indent="-285750" eaLnBrk="0" hangingPunct="0">
              <a:spcBef>
                <a:spcPct val="20000"/>
              </a:spcBef>
              <a:buClr>
                <a:srgbClr val="4D4D4D"/>
              </a:buClr>
              <a:buSzPct val="75000"/>
              <a:buFont typeface="Wingdings" pitchFamily="2" charset="2"/>
              <a:buChar char="Ø"/>
              <a:defRPr sz="2200">
                <a:solidFill>
                  <a:srgbClr val="106379"/>
                </a:solidFill>
                <a:latin typeface="Trebuchet MS" pitchFamily="34" charset="0"/>
              </a:defRPr>
            </a:lvl2pPr>
            <a:lvl3pPr marL="1143000" indent="-228600" eaLnBrk="0" hangingPunct="0">
              <a:spcBef>
                <a:spcPct val="20000"/>
              </a:spcBef>
              <a:buClr>
                <a:srgbClr val="4D4D4D"/>
              </a:buClr>
              <a:buFont typeface="Wingdings" pitchFamily="2" charset="2"/>
              <a:buChar char="§"/>
              <a:defRPr sz="2000">
                <a:solidFill>
                  <a:srgbClr val="106379"/>
                </a:solidFill>
                <a:latin typeface="Trebuchet MS" pitchFamily="34" charset="0"/>
              </a:defRPr>
            </a:lvl3pPr>
            <a:lvl4pPr marL="1600200" indent="-228600" eaLnBrk="0" hangingPunct="0">
              <a:spcBef>
                <a:spcPct val="20000"/>
              </a:spcBef>
              <a:buClr>
                <a:srgbClr val="4D4D4D"/>
              </a:buClr>
              <a:buFont typeface="Courier New" pitchFamily="49" charset="0"/>
              <a:buChar char="o"/>
              <a:defRPr>
                <a:solidFill>
                  <a:srgbClr val="106379"/>
                </a:solidFill>
                <a:latin typeface="Trebuchet MS" pitchFamily="34" charset="0"/>
              </a:defRPr>
            </a:lvl4pPr>
            <a:lvl5pPr marL="2057400" indent="-228600" eaLnBrk="0" hangingPunct="0">
              <a:spcBef>
                <a:spcPct val="20000"/>
              </a:spcBef>
              <a:buClr>
                <a:srgbClr val="4D4D4D"/>
              </a:buClr>
              <a:buFont typeface="Arial" pitchFamily="34" charset="0"/>
              <a:buChar char="»"/>
              <a:defRPr sz="1600">
                <a:solidFill>
                  <a:srgbClr val="106379"/>
                </a:solidFill>
                <a:latin typeface="Trebuchet MS" pitchFamily="34" charset="0"/>
              </a:defRPr>
            </a:lvl5pPr>
            <a:lvl6pPr marL="25146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6pPr>
            <a:lvl7pPr marL="29718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7pPr>
            <a:lvl8pPr marL="34290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8pPr>
            <a:lvl9pPr marL="38862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9pPr>
          </a:lstStyle>
          <a:p>
            <a:pPr eaLnBrk="1" fontAlgn="base" hangingPunct="1">
              <a:spcBef>
                <a:spcPct val="0"/>
              </a:spcBef>
              <a:spcAft>
                <a:spcPct val="0"/>
              </a:spcAft>
              <a:buClrTx/>
              <a:buFontTx/>
              <a:buNone/>
            </a:pPr>
            <a:endParaRPr lang="en-US" altLang="en-US" sz="1800" smtClean="0">
              <a:solidFill>
                <a:srgbClr val="FFFFFF"/>
              </a:solidFill>
              <a:latin typeface="Calibri" pitchFamily="34" charset="0"/>
            </a:endParaRPr>
          </a:p>
        </p:txBody>
      </p:sp>
      <p:sp>
        <p:nvSpPr>
          <p:cNvPr id="13337" name="AutoShape 8"/>
          <p:cNvSpPr>
            <a:spLocks noChangeArrowheads="1"/>
          </p:cNvSpPr>
          <p:nvPr/>
        </p:nvSpPr>
        <p:spPr bwMode="auto">
          <a:xfrm rot="-8334088">
            <a:off x="2638425" y="1782763"/>
            <a:ext cx="812800" cy="77787"/>
          </a:xfrm>
          <a:prstGeom prst="leftRightArrow">
            <a:avLst>
              <a:gd name="adj1" fmla="val 50000"/>
              <a:gd name="adj2" fmla="val 71112"/>
            </a:avLst>
          </a:prstGeom>
          <a:solidFill>
            <a:srgbClr val="000080"/>
          </a:solidFill>
          <a:ln w="9525">
            <a:solidFill>
              <a:schemeClr val="tx1"/>
            </a:solidFill>
            <a:miter lim="800000"/>
            <a:headEnd/>
            <a:tailEnd/>
          </a:ln>
        </p:spPr>
        <p:txBody>
          <a:bodyPr wrap="none" lIns="91431" tIns="45716" rIns="91431" bIns="45716" anchor="ctr"/>
          <a:lstStyle>
            <a:lvl1pPr eaLnBrk="0" hangingPunct="0">
              <a:spcBef>
                <a:spcPct val="20000"/>
              </a:spcBef>
              <a:buClr>
                <a:srgbClr val="4D4D4D"/>
              </a:buClr>
              <a:buFont typeface="Arial" pitchFamily="34" charset="0"/>
              <a:buChar char="•"/>
              <a:defRPr sz="2600">
                <a:solidFill>
                  <a:srgbClr val="106379"/>
                </a:solidFill>
                <a:latin typeface="Trebuchet MS" pitchFamily="34" charset="0"/>
              </a:defRPr>
            </a:lvl1pPr>
            <a:lvl2pPr marL="742950" indent="-285750" eaLnBrk="0" hangingPunct="0">
              <a:spcBef>
                <a:spcPct val="20000"/>
              </a:spcBef>
              <a:buClr>
                <a:srgbClr val="4D4D4D"/>
              </a:buClr>
              <a:buSzPct val="75000"/>
              <a:buFont typeface="Wingdings" pitchFamily="2" charset="2"/>
              <a:buChar char="Ø"/>
              <a:defRPr sz="2200">
                <a:solidFill>
                  <a:srgbClr val="106379"/>
                </a:solidFill>
                <a:latin typeface="Trebuchet MS" pitchFamily="34" charset="0"/>
              </a:defRPr>
            </a:lvl2pPr>
            <a:lvl3pPr marL="1143000" indent="-228600" eaLnBrk="0" hangingPunct="0">
              <a:spcBef>
                <a:spcPct val="20000"/>
              </a:spcBef>
              <a:buClr>
                <a:srgbClr val="4D4D4D"/>
              </a:buClr>
              <a:buFont typeface="Wingdings" pitchFamily="2" charset="2"/>
              <a:buChar char="§"/>
              <a:defRPr sz="2000">
                <a:solidFill>
                  <a:srgbClr val="106379"/>
                </a:solidFill>
                <a:latin typeface="Trebuchet MS" pitchFamily="34" charset="0"/>
              </a:defRPr>
            </a:lvl3pPr>
            <a:lvl4pPr marL="1600200" indent="-228600" eaLnBrk="0" hangingPunct="0">
              <a:spcBef>
                <a:spcPct val="20000"/>
              </a:spcBef>
              <a:buClr>
                <a:srgbClr val="4D4D4D"/>
              </a:buClr>
              <a:buFont typeface="Courier New" pitchFamily="49" charset="0"/>
              <a:buChar char="o"/>
              <a:defRPr>
                <a:solidFill>
                  <a:srgbClr val="106379"/>
                </a:solidFill>
                <a:latin typeface="Trebuchet MS" pitchFamily="34" charset="0"/>
              </a:defRPr>
            </a:lvl4pPr>
            <a:lvl5pPr marL="2057400" indent="-228600" eaLnBrk="0" hangingPunct="0">
              <a:spcBef>
                <a:spcPct val="20000"/>
              </a:spcBef>
              <a:buClr>
                <a:srgbClr val="4D4D4D"/>
              </a:buClr>
              <a:buFont typeface="Arial" pitchFamily="34" charset="0"/>
              <a:buChar char="»"/>
              <a:defRPr sz="1600">
                <a:solidFill>
                  <a:srgbClr val="106379"/>
                </a:solidFill>
                <a:latin typeface="Trebuchet MS" pitchFamily="34" charset="0"/>
              </a:defRPr>
            </a:lvl5pPr>
            <a:lvl6pPr marL="25146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6pPr>
            <a:lvl7pPr marL="29718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7pPr>
            <a:lvl8pPr marL="34290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8pPr>
            <a:lvl9pPr marL="38862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9pPr>
          </a:lstStyle>
          <a:p>
            <a:pPr eaLnBrk="1" fontAlgn="base" hangingPunct="1">
              <a:spcBef>
                <a:spcPct val="0"/>
              </a:spcBef>
              <a:spcAft>
                <a:spcPct val="0"/>
              </a:spcAft>
              <a:buClrTx/>
              <a:buFontTx/>
              <a:buNone/>
            </a:pPr>
            <a:endParaRPr lang="en-US" altLang="en-US" sz="1800" smtClean="0">
              <a:solidFill>
                <a:srgbClr val="FFFFFF"/>
              </a:solidFill>
              <a:latin typeface="Calibri" pitchFamily="34" charset="0"/>
            </a:endParaRPr>
          </a:p>
        </p:txBody>
      </p:sp>
      <p:sp>
        <p:nvSpPr>
          <p:cNvPr id="13338" name="AutoShape 8"/>
          <p:cNvSpPr>
            <a:spLocks noChangeArrowheads="1"/>
          </p:cNvSpPr>
          <p:nvPr/>
        </p:nvSpPr>
        <p:spPr bwMode="auto">
          <a:xfrm rot="-10039044">
            <a:off x="1985963" y="2703513"/>
            <a:ext cx="812800" cy="77787"/>
          </a:xfrm>
          <a:prstGeom prst="leftRightArrow">
            <a:avLst>
              <a:gd name="adj1" fmla="val 50000"/>
              <a:gd name="adj2" fmla="val 71112"/>
            </a:avLst>
          </a:prstGeom>
          <a:solidFill>
            <a:srgbClr val="000080"/>
          </a:solidFill>
          <a:ln w="9525">
            <a:solidFill>
              <a:schemeClr val="tx1"/>
            </a:solidFill>
            <a:miter lim="800000"/>
            <a:headEnd/>
            <a:tailEnd/>
          </a:ln>
        </p:spPr>
        <p:txBody>
          <a:bodyPr wrap="none" lIns="91431" tIns="45716" rIns="91431" bIns="45716" anchor="ctr"/>
          <a:lstStyle>
            <a:lvl1pPr eaLnBrk="0" hangingPunct="0">
              <a:spcBef>
                <a:spcPct val="20000"/>
              </a:spcBef>
              <a:buClr>
                <a:srgbClr val="4D4D4D"/>
              </a:buClr>
              <a:buFont typeface="Arial" pitchFamily="34" charset="0"/>
              <a:buChar char="•"/>
              <a:defRPr sz="2600">
                <a:solidFill>
                  <a:srgbClr val="106379"/>
                </a:solidFill>
                <a:latin typeface="Trebuchet MS" pitchFamily="34" charset="0"/>
              </a:defRPr>
            </a:lvl1pPr>
            <a:lvl2pPr marL="742950" indent="-285750" eaLnBrk="0" hangingPunct="0">
              <a:spcBef>
                <a:spcPct val="20000"/>
              </a:spcBef>
              <a:buClr>
                <a:srgbClr val="4D4D4D"/>
              </a:buClr>
              <a:buSzPct val="75000"/>
              <a:buFont typeface="Wingdings" pitchFamily="2" charset="2"/>
              <a:buChar char="Ø"/>
              <a:defRPr sz="2200">
                <a:solidFill>
                  <a:srgbClr val="106379"/>
                </a:solidFill>
                <a:latin typeface="Trebuchet MS" pitchFamily="34" charset="0"/>
              </a:defRPr>
            </a:lvl2pPr>
            <a:lvl3pPr marL="1143000" indent="-228600" eaLnBrk="0" hangingPunct="0">
              <a:spcBef>
                <a:spcPct val="20000"/>
              </a:spcBef>
              <a:buClr>
                <a:srgbClr val="4D4D4D"/>
              </a:buClr>
              <a:buFont typeface="Wingdings" pitchFamily="2" charset="2"/>
              <a:buChar char="§"/>
              <a:defRPr sz="2000">
                <a:solidFill>
                  <a:srgbClr val="106379"/>
                </a:solidFill>
                <a:latin typeface="Trebuchet MS" pitchFamily="34" charset="0"/>
              </a:defRPr>
            </a:lvl3pPr>
            <a:lvl4pPr marL="1600200" indent="-228600" eaLnBrk="0" hangingPunct="0">
              <a:spcBef>
                <a:spcPct val="20000"/>
              </a:spcBef>
              <a:buClr>
                <a:srgbClr val="4D4D4D"/>
              </a:buClr>
              <a:buFont typeface="Courier New" pitchFamily="49" charset="0"/>
              <a:buChar char="o"/>
              <a:defRPr>
                <a:solidFill>
                  <a:srgbClr val="106379"/>
                </a:solidFill>
                <a:latin typeface="Trebuchet MS" pitchFamily="34" charset="0"/>
              </a:defRPr>
            </a:lvl4pPr>
            <a:lvl5pPr marL="2057400" indent="-228600" eaLnBrk="0" hangingPunct="0">
              <a:spcBef>
                <a:spcPct val="20000"/>
              </a:spcBef>
              <a:buClr>
                <a:srgbClr val="4D4D4D"/>
              </a:buClr>
              <a:buFont typeface="Arial" pitchFamily="34" charset="0"/>
              <a:buChar char="»"/>
              <a:defRPr sz="1600">
                <a:solidFill>
                  <a:srgbClr val="106379"/>
                </a:solidFill>
                <a:latin typeface="Trebuchet MS" pitchFamily="34" charset="0"/>
              </a:defRPr>
            </a:lvl5pPr>
            <a:lvl6pPr marL="25146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6pPr>
            <a:lvl7pPr marL="29718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7pPr>
            <a:lvl8pPr marL="34290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8pPr>
            <a:lvl9pPr marL="38862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9pPr>
          </a:lstStyle>
          <a:p>
            <a:pPr eaLnBrk="1" fontAlgn="base" hangingPunct="1">
              <a:spcBef>
                <a:spcPct val="0"/>
              </a:spcBef>
              <a:spcAft>
                <a:spcPct val="0"/>
              </a:spcAft>
              <a:buClrTx/>
              <a:buFontTx/>
              <a:buNone/>
            </a:pPr>
            <a:endParaRPr lang="en-US" altLang="en-US" sz="1800" smtClean="0">
              <a:solidFill>
                <a:srgbClr val="FFFFFF"/>
              </a:solidFill>
              <a:latin typeface="Calibri" pitchFamily="34" charset="0"/>
            </a:endParaRPr>
          </a:p>
        </p:txBody>
      </p:sp>
      <p:sp>
        <p:nvSpPr>
          <p:cNvPr id="13339" name="AutoShape 8"/>
          <p:cNvSpPr>
            <a:spLocks noChangeArrowheads="1"/>
          </p:cNvSpPr>
          <p:nvPr/>
        </p:nvSpPr>
        <p:spPr bwMode="auto">
          <a:xfrm rot="-10611143">
            <a:off x="1851025" y="3206750"/>
            <a:ext cx="812800" cy="77788"/>
          </a:xfrm>
          <a:prstGeom prst="leftRightArrow">
            <a:avLst>
              <a:gd name="adj1" fmla="val 50000"/>
              <a:gd name="adj2" fmla="val 71111"/>
            </a:avLst>
          </a:prstGeom>
          <a:solidFill>
            <a:srgbClr val="000080"/>
          </a:solidFill>
          <a:ln w="9525">
            <a:solidFill>
              <a:schemeClr val="tx1"/>
            </a:solidFill>
            <a:miter lim="800000"/>
            <a:headEnd/>
            <a:tailEnd/>
          </a:ln>
        </p:spPr>
        <p:txBody>
          <a:bodyPr wrap="none" lIns="91431" tIns="45716" rIns="91431" bIns="45716" anchor="ctr"/>
          <a:lstStyle>
            <a:lvl1pPr eaLnBrk="0" hangingPunct="0">
              <a:spcBef>
                <a:spcPct val="20000"/>
              </a:spcBef>
              <a:buClr>
                <a:srgbClr val="4D4D4D"/>
              </a:buClr>
              <a:buFont typeface="Arial" pitchFamily="34" charset="0"/>
              <a:buChar char="•"/>
              <a:defRPr sz="2600">
                <a:solidFill>
                  <a:srgbClr val="106379"/>
                </a:solidFill>
                <a:latin typeface="Trebuchet MS" pitchFamily="34" charset="0"/>
              </a:defRPr>
            </a:lvl1pPr>
            <a:lvl2pPr marL="742950" indent="-285750" eaLnBrk="0" hangingPunct="0">
              <a:spcBef>
                <a:spcPct val="20000"/>
              </a:spcBef>
              <a:buClr>
                <a:srgbClr val="4D4D4D"/>
              </a:buClr>
              <a:buSzPct val="75000"/>
              <a:buFont typeface="Wingdings" pitchFamily="2" charset="2"/>
              <a:buChar char="Ø"/>
              <a:defRPr sz="2200">
                <a:solidFill>
                  <a:srgbClr val="106379"/>
                </a:solidFill>
                <a:latin typeface="Trebuchet MS" pitchFamily="34" charset="0"/>
              </a:defRPr>
            </a:lvl2pPr>
            <a:lvl3pPr marL="1143000" indent="-228600" eaLnBrk="0" hangingPunct="0">
              <a:spcBef>
                <a:spcPct val="20000"/>
              </a:spcBef>
              <a:buClr>
                <a:srgbClr val="4D4D4D"/>
              </a:buClr>
              <a:buFont typeface="Wingdings" pitchFamily="2" charset="2"/>
              <a:buChar char="§"/>
              <a:defRPr sz="2000">
                <a:solidFill>
                  <a:srgbClr val="106379"/>
                </a:solidFill>
                <a:latin typeface="Trebuchet MS" pitchFamily="34" charset="0"/>
              </a:defRPr>
            </a:lvl3pPr>
            <a:lvl4pPr marL="1600200" indent="-228600" eaLnBrk="0" hangingPunct="0">
              <a:spcBef>
                <a:spcPct val="20000"/>
              </a:spcBef>
              <a:buClr>
                <a:srgbClr val="4D4D4D"/>
              </a:buClr>
              <a:buFont typeface="Courier New" pitchFamily="49" charset="0"/>
              <a:buChar char="o"/>
              <a:defRPr>
                <a:solidFill>
                  <a:srgbClr val="106379"/>
                </a:solidFill>
                <a:latin typeface="Trebuchet MS" pitchFamily="34" charset="0"/>
              </a:defRPr>
            </a:lvl4pPr>
            <a:lvl5pPr marL="2057400" indent="-228600" eaLnBrk="0" hangingPunct="0">
              <a:spcBef>
                <a:spcPct val="20000"/>
              </a:spcBef>
              <a:buClr>
                <a:srgbClr val="4D4D4D"/>
              </a:buClr>
              <a:buFont typeface="Arial" pitchFamily="34" charset="0"/>
              <a:buChar char="»"/>
              <a:defRPr sz="1600">
                <a:solidFill>
                  <a:srgbClr val="106379"/>
                </a:solidFill>
                <a:latin typeface="Trebuchet MS" pitchFamily="34" charset="0"/>
              </a:defRPr>
            </a:lvl5pPr>
            <a:lvl6pPr marL="25146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6pPr>
            <a:lvl7pPr marL="29718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7pPr>
            <a:lvl8pPr marL="34290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8pPr>
            <a:lvl9pPr marL="38862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9pPr>
          </a:lstStyle>
          <a:p>
            <a:pPr eaLnBrk="1" fontAlgn="base" hangingPunct="1">
              <a:spcBef>
                <a:spcPct val="0"/>
              </a:spcBef>
              <a:spcAft>
                <a:spcPct val="0"/>
              </a:spcAft>
              <a:buClrTx/>
              <a:buFontTx/>
              <a:buNone/>
            </a:pPr>
            <a:endParaRPr lang="en-US" altLang="en-US" sz="1800" smtClean="0">
              <a:solidFill>
                <a:srgbClr val="FFFFFF"/>
              </a:solidFill>
              <a:latin typeface="Calibri" pitchFamily="34" charset="0"/>
            </a:endParaRPr>
          </a:p>
        </p:txBody>
      </p:sp>
      <p:sp>
        <p:nvSpPr>
          <p:cNvPr id="13340" name="AutoShape 8"/>
          <p:cNvSpPr>
            <a:spLocks noChangeArrowheads="1"/>
          </p:cNvSpPr>
          <p:nvPr/>
        </p:nvSpPr>
        <p:spPr bwMode="auto">
          <a:xfrm rot="10400335">
            <a:off x="1858963" y="3656013"/>
            <a:ext cx="812800" cy="77787"/>
          </a:xfrm>
          <a:prstGeom prst="leftRightArrow">
            <a:avLst>
              <a:gd name="adj1" fmla="val 50000"/>
              <a:gd name="adj2" fmla="val 71112"/>
            </a:avLst>
          </a:prstGeom>
          <a:solidFill>
            <a:srgbClr val="000080"/>
          </a:solidFill>
          <a:ln w="9525">
            <a:solidFill>
              <a:schemeClr val="tx1"/>
            </a:solidFill>
            <a:miter lim="800000"/>
            <a:headEnd/>
            <a:tailEnd/>
          </a:ln>
        </p:spPr>
        <p:txBody>
          <a:bodyPr wrap="none" lIns="91431" tIns="45716" rIns="91431" bIns="45716" anchor="ctr"/>
          <a:lstStyle>
            <a:lvl1pPr eaLnBrk="0" hangingPunct="0">
              <a:spcBef>
                <a:spcPct val="20000"/>
              </a:spcBef>
              <a:buClr>
                <a:srgbClr val="4D4D4D"/>
              </a:buClr>
              <a:buFont typeface="Arial" pitchFamily="34" charset="0"/>
              <a:buChar char="•"/>
              <a:defRPr sz="2600">
                <a:solidFill>
                  <a:srgbClr val="106379"/>
                </a:solidFill>
                <a:latin typeface="Trebuchet MS" pitchFamily="34" charset="0"/>
              </a:defRPr>
            </a:lvl1pPr>
            <a:lvl2pPr marL="742950" indent="-285750" eaLnBrk="0" hangingPunct="0">
              <a:spcBef>
                <a:spcPct val="20000"/>
              </a:spcBef>
              <a:buClr>
                <a:srgbClr val="4D4D4D"/>
              </a:buClr>
              <a:buSzPct val="75000"/>
              <a:buFont typeface="Wingdings" pitchFamily="2" charset="2"/>
              <a:buChar char="Ø"/>
              <a:defRPr sz="2200">
                <a:solidFill>
                  <a:srgbClr val="106379"/>
                </a:solidFill>
                <a:latin typeface="Trebuchet MS" pitchFamily="34" charset="0"/>
              </a:defRPr>
            </a:lvl2pPr>
            <a:lvl3pPr marL="1143000" indent="-228600" eaLnBrk="0" hangingPunct="0">
              <a:spcBef>
                <a:spcPct val="20000"/>
              </a:spcBef>
              <a:buClr>
                <a:srgbClr val="4D4D4D"/>
              </a:buClr>
              <a:buFont typeface="Wingdings" pitchFamily="2" charset="2"/>
              <a:buChar char="§"/>
              <a:defRPr sz="2000">
                <a:solidFill>
                  <a:srgbClr val="106379"/>
                </a:solidFill>
                <a:latin typeface="Trebuchet MS" pitchFamily="34" charset="0"/>
              </a:defRPr>
            </a:lvl3pPr>
            <a:lvl4pPr marL="1600200" indent="-228600" eaLnBrk="0" hangingPunct="0">
              <a:spcBef>
                <a:spcPct val="20000"/>
              </a:spcBef>
              <a:buClr>
                <a:srgbClr val="4D4D4D"/>
              </a:buClr>
              <a:buFont typeface="Courier New" pitchFamily="49" charset="0"/>
              <a:buChar char="o"/>
              <a:defRPr>
                <a:solidFill>
                  <a:srgbClr val="106379"/>
                </a:solidFill>
                <a:latin typeface="Trebuchet MS" pitchFamily="34" charset="0"/>
              </a:defRPr>
            </a:lvl4pPr>
            <a:lvl5pPr marL="2057400" indent="-228600" eaLnBrk="0" hangingPunct="0">
              <a:spcBef>
                <a:spcPct val="20000"/>
              </a:spcBef>
              <a:buClr>
                <a:srgbClr val="4D4D4D"/>
              </a:buClr>
              <a:buFont typeface="Arial" pitchFamily="34" charset="0"/>
              <a:buChar char="»"/>
              <a:defRPr sz="1600">
                <a:solidFill>
                  <a:srgbClr val="106379"/>
                </a:solidFill>
                <a:latin typeface="Trebuchet MS" pitchFamily="34" charset="0"/>
              </a:defRPr>
            </a:lvl5pPr>
            <a:lvl6pPr marL="25146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6pPr>
            <a:lvl7pPr marL="29718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7pPr>
            <a:lvl8pPr marL="34290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8pPr>
            <a:lvl9pPr marL="38862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9pPr>
          </a:lstStyle>
          <a:p>
            <a:pPr eaLnBrk="1" fontAlgn="base" hangingPunct="1">
              <a:spcBef>
                <a:spcPct val="0"/>
              </a:spcBef>
              <a:spcAft>
                <a:spcPct val="0"/>
              </a:spcAft>
              <a:buClrTx/>
              <a:buFontTx/>
              <a:buNone/>
            </a:pPr>
            <a:endParaRPr lang="en-US" altLang="en-US" sz="1800" smtClean="0">
              <a:solidFill>
                <a:srgbClr val="FFFFFF"/>
              </a:solidFill>
              <a:latin typeface="Calibri" pitchFamily="34" charset="0"/>
            </a:endParaRPr>
          </a:p>
        </p:txBody>
      </p:sp>
      <p:sp>
        <p:nvSpPr>
          <p:cNvPr id="13341" name="AutoShape 8"/>
          <p:cNvSpPr>
            <a:spLocks noChangeArrowheads="1"/>
          </p:cNvSpPr>
          <p:nvPr/>
        </p:nvSpPr>
        <p:spPr bwMode="auto">
          <a:xfrm rot="10000598">
            <a:off x="1989138" y="4144963"/>
            <a:ext cx="812800" cy="77787"/>
          </a:xfrm>
          <a:prstGeom prst="leftRightArrow">
            <a:avLst>
              <a:gd name="adj1" fmla="val 50000"/>
              <a:gd name="adj2" fmla="val 71112"/>
            </a:avLst>
          </a:prstGeom>
          <a:solidFill>
            <a:srgbClr val="000080"/>
          </a:solidFill>
          <a:ln w="9525">
            <a:solidFill>
              <a:schemeClr val="tx1"/>
            </a:solidFill>
            <a:miter lim="800000"/>
            <a:headEnd/>
            <a:tailEnd/>
          </a:ln>
        </p:spPr>
        <p:txBody>
          <a:bodyPr wrap="none" lIns="91431" tIns="45716" rIns="91431" bIns="45716" anchor="ctr"/>
          <a:lstStyle>
            <a:lvl1pPr eaLnBrk="0" hangingPunct="0">
              <a:spcBef>
                <a:spcPct val="20000"/>
              </a:spcBef>
              <a:buClr>
                <a:srgbClr val="4D4D4D"/>
              </a:buClr>
              <a:buFont typeface="Arial" pitchFamily="34" charset="0"/>
              <a:buChar char="•"/>
              <a:defRPr sz="2600">
                <a:solidFill>
                  <a:srgbClr val="106379"/>
                </a:solidFill>
                <a:latin typeface="Trebuchet MS" pitchFamily="34" charset="0"/>
              </a:defRPr>
            </a:lvl1pPr>
            <a:lvl2pPr marL="742950" indent="-285750" eaLnBrk="0" hangingPunct="0">
              <a:spcBef>
                <a:spcPct val="20000"/>
              </a:spcBef>
              <a:buClr>
                <a:srgbClr val="4D4D4D"/>
              </a:buClr>
              <a:buSzPct val="75000"/>
              <a:buFont typeface="Wingdings" pitchFamily="2" charset="2"/>
              <a:buChar char="Ø"/>
              <a:defRPr sz="2200">
                <a:solidFill>
                  <a:srgbClr val="106379"/>
                </a:solidFill>
                <a:latin typeface="Trebuchet MS" pitchFamily="34" charset="0"/>
              </a:defRPr>
            </a:lvl2pPr>
            <a:lvl3pPr marL="1143000" indent="-228600" eaLnBrk="0" hangingPunct="0">
              <a:spcBef>
                <a:spcPct val="20000"/>
              </a:spcBef>
              <a:buClr>
                <a:srgbClr val="4D4D4D"/>
              </a:buClr>
              <a:buFont typeface="Wingdings" pitchFamily="2" charset="2"/>
              <a:buChar char="§"/>
              <a:defRPr sz="2000">
                <a:solidFill>
                  <a:srgbClr val="106379"/>
                </a:solidFill>
                <a:latin typeface="Trebuchet MS" pitchFamily="34" charset="0"/>
              </a:defRPr>
            </a:lvl3pPr>
            <a:lvl4pPr marL="1600200" indent="-228600" eaLnBrk="0" hangingPunct="0">
              <a:spcBef>
                <a:spcPct val="20000"/>
              </a:spcBef>
              <a:buClr>
                <a:srgbClr val="4D4D4D"/>
              </a:buClr>
              <a:buFont typeface="Courier New" pitchFamily="49" charset="0"/>
              <a:buChar char="o"/>
              <a:defRPr>
                <a:solidFill>
                  <a:srgbClr val="106379"/>
                </a:solidFill>
                <a:latin typeface="Trebuchet MS" pitchFamily="34" charset="0"/>
              </a:defRPr>
            </a:lvl4pPr>
            <a:lvl5pPr marL="2057400" indent="-228600" eaLnBrk="0" hangingPunct="0">
              <a:spcBef>
                <a:spcPct val="20000"/>
              </a:spcBef>
              <a:buClr>
                <a:srgbClr val="4D4D4D"/>
              </a:buClr>
              <a:buFont typeface="Arial" pitchFamily="34" charset="0"/>
              <a:buChar char="»"/>
              <a:defRPr sz="1600">
                <a:solidFill>
                  <a:srgbClr val="106379"/>
                </a:solidFill>
                <a:latin typeface="Trebuchet MS" pitchFamily="34" charset="0"/>
              </a:defRPr>
            </a:lvl5pPr>
            <a:lvl6pPr marL="25146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6pPr>
            <a:lvl7pPr marL="29718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7pPr>
            <a:lvl8pPr marL="34290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8pPr>
            <a:lvl9pPr marL="38862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9pPr>
          </a:lstStyle>
          <a:p>
            <a:pPr eaLnBrk="1" fontAlgn="base" hangingPunct="1">
              <a:spcBef>
                <a:spcPct val="0"/>
              </a:spcBef>
              <a:spcAft>
                <a:spcPct val="0"/>
              </a:spcAft>
              <a:buClrTx/>
              <a:buFontTx/>
              <a:buNone/>
            </a:pPr>
            <a:endParaRPr lang="en-US" altLang="en-US" sz="1800" smtClean="0">
              <a:solidFill>
                <a:srgbClr val="FFFFFF"/>
              </a:solidFill>
              <a:latin typeface="Calibri" pitchFamily="34" charset="0"/>
            </a:endParaRPr>
          </a:p>
        </p:txBody>
      </p:sp>
      <p:sp>
        <p:nvSpPr>
          <p:cNvPr id="13342" name="AutoShape 8"/>
          <p:cNvSpPr>
            <a:spLocks noChangeArrowheads="1"/>
          </p:cNvSpPr>
          <p:nvPr/>
        </p:nvSpPr>
        <p:spPr bwMode="auto">
          <a:xfrm rot="8455288">
            <a:off x="2554288" y="4964113"/>
            <a:ext cx="812800" cy="77787"/>
          </a:xfrm>
          <a:prstGeom prst="leftRightArrow">
            <a:avLst>
              <a:gd name="adj1" fmla="val 50000"/>
              <a:gd name="adj2" fmla="val 71112"/>
            </a:avLst>
          </a:prstGeom>
          <a:solidFill>
            <a:srgbClr val="000080"/>
          </a:solidFill>
          <a:ln w="9525">
            <a:solidFill>
              <a:schemeClr val="tx1"/>
            </a:solidFill>
            <a:miter lim="800000"/>
            <a:headEnd/>
            <a:tailEnd/>
          </a:ln>
        </p:spPr>
        <p:txBody>
          <a:bodyPr wrap="none" lIns="91431" tIns="45716" rIns="91431" bIns="45716" anchor="ctr"/>
          <a:lstStyle>
            <a:lvl1pPr eaLnBrk="0" hangingPunct="0">
              <a:spcBef>
                <a:spcPct val="20000"/>
              </a:spcBef>
              <a:buClr>
                <a:srgbClr val="4D4D4D"/>
              </a:buClr>
              <a:buFont typeface="Arial" pitchFamily="34" charset="0"/>
              <a:buChar char="•"/>
              <a:defRPr sz="2600">
                <a:solidFill>
                  <a:srgbClr val="106379"/>
                </a:solidFill>
                <a:latin typeface="Trebuchet MS" pitchFamily="34" charset="0"/>
              </a:defRPr>
            </a:lvl1pPr>
            <a:lvl2pPr marL="742950" indent="-285750" eaLnBrk="0" hangingPunct="0">
              <a:spcBef>
                <a:spcPct val="20000"/>
              </a:spcBef>
              <a:buClr>
                <a:srgbClr val="4D4D4D"/>
              </a:buClr>
              <a:buSzPct val="75000"/>
              <a:buFont typeface="Wingdings" pitchFamily="2" charset="2"/>
              <a:buChar char="Ø"/>
              <a:defRPr sz="2200">
                <a:solidFill>
                  <a:srgbClr val="106379"/>
                </a:solidFill>
                <a:latin typeface="Trebuchet MS" pitchFamily="34" charset="0"/>
              </a:defRPr>
            </a:lvl2pPr>
            <a:lvl3pPr marL="1143000" indent="-228600" eaLnBrk="0" hangingPunct="0">
              <a:spcBef>
                <a:spcPct val="20000"/>
              </a:spcBef>
              <a:buClr>
                <a:srgbClr val="4D4D4D"/>
              </a:buClr>
              <a:buFont typeface="Wingdings" pitchFamily="2" charset="2"/>
              <a:buChar char="§"/>
              <a:defRPr sz="2000">
                <a:solidFill>
                  <a:srgbClr val="106379"/>
                </a:solidFill>
                <a:latin typeface="Trebuchet MS" pitchFamily="34" charset="0"/>
              </a:defRPr>
            </a:lvl3pPr>
            <a:lvl4pPr marL="1600200" indent="-228600" eaLnBrk="0" hangingPunct="0">
              <a:spcBef>
                <a:spcPct val="20000"/>
              </a:spcBef>
              <a:buClr>
                <a:srgbClr val="4D4D4D"/>
              </a:buClr>
              <a:buFont typeface="Courier New" pitchFamily="49" charset="0"/>
              <a:buChar char="o"/>
              <a:defRPr>
                <a:solidFill>
                  <a:srgbClr val="106379"/>
                </a:solidFill>
                <a:latin typeface="Trebuchet MS" pitchFamily="34" charset="0"/>
              </a:defRPr>
            </a:lvl4pPr>
            <a:lvl5pPr marL="2057400" indent="-228600" eaLnBrk="0" hangingPunct="0">
              <a:spcBef>
                <a:spcPct val="20000"/>
              </a:spcBef>
              <a:buClr>
                <a:srgbClr val="4D4D4D"/>
              </a:buClr>
              <a:buFont typeface="Arial" pitchFamily="34" charset="0"/>
              <a:buChar char="»"/>
              <a:defRPr sz="1600">
                <a:solidFill>
                  <a:srgbClr val="106379"/>
                </a:solidFill>
                <a:latin typeface="Trebuchet MS" pitchFamily="34" charset="0"/>
              </a:defRPr>
            </a:lvl5pPr>
            <a:lvl6pPr marL="25146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6pPr>
            <a:lvl7pPr marL="29718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7pPr>
            <a:lvl8pPr marL="34290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8pPr>
            <a:lvl9pPr marL="38862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9pPr>
          </a:lstStyle>
          <a:p>
            <a:pPr eaLnBrk="1" fontAlgn="base" hangingPunct="1">
              <a:spcBef>
                <a:spcPct val="0"/>
              </a:spcBef>
              <a:spcAft>
                <a:spcPct val="0"/>
              </a:spcAft>
              <a:buClrTx/>
              <a:buFontTx/>
              <a:buNone/>
            </a:pPr>
            <a:endParaRPr lang="en-US" altLang="en-US" sz="1800" smtClean="0">
              <a:solidFill>
                <a:srgbClr val="FFFFFF"/>
              </a:solidFill>
              <a:latin typeface="Calibri" pitchFamily="34" charset="0"/>
            </a:endParaRPr>
          </a:p>
        </p:txBody>
      </p:sp>
      <p:sp>
        <p:nvSpPr>
          <p:cNvPr id="13343" name="AutoShape 8"/>
          <p:cNvSpPr>
            <a:spLocks noChangeArrowheads="1"/>
          </p:cNvSpPr>
          <p:nvPr/>
        </p:nvSpPr>
        <p:spPr bwMode="auto">
          <a:xfrm rot="-3076211">
            <a:off x="2993232" y="5247481"/>
            <a:ext cx="812800" cy="77787"/>
          </a:xfrm>
          <a:prstGeom prst="leftRightArrow">
            <a:avLst>
              <a:gd name="adj1" fmla="val 50000"/>
              <a:gd name="adj2" fmla="val 71112"/>
            </a:avLst>
          </a:prstGeom>
          <a:solidFill>
            <a:srgbClr val="000080"/>
          </a:solidFill>
          <a:ln w="9525">
            <a:solidFill>
              <a:schemeClr val="tx1"/>
            </a:solidFill>
            <a:miter lim="800000"/>
            <a:headEnd/>
            <a:tailEnd/>
          </a:ln>
        </p:spPr>
        <p:txBody>
          <a:bodyPr wrap="none" lIns="91431" tIns="45716" rIns="91431" bIns="45716" anchor="ctr"/>
          <a:lstStyle>
            <a:lvl1pPr eaLnBrk="0" hangingPunct="0">
              <a:spcBef>
                <a:spcPct val="20000"/>
              </a:spcBef>
              <a:buClr>
                <a:srgbClr val="4D4D4D"/>
              </a:buClr>
              <a:buFont typeface="Arial" pitchFamily="34" charset="0"/>
              <a:buChar char="•"/>
              <a:defRPr sz="2600">
                <a:solidFill>
                  <a:srgbClr val="106379"/>
                </a:solidFill>
                <a:latin typeface="Trebuchet MS" pitchFamily="34" charset="0"/>
              </a:defRPr>
            </a:lvl1pPr>
            <a:lvl2pPr marL="742950" indent="-285750" eaLnBrk="0" hangingPunct="0">
              <a:spcBef>
                <a:spcPct val="20000"/>
              </a:spcBef>
              <a:buClr>
                <a:srgbClr val="4D4D4D"/>
              </a:buClr>
              <a:buSzPct val="75000"/>
              <a:buFont typeface="Wingdings" pitchFamily="2" charset="2"/>
              <a:buChar char="Ø"/>
              <a:defRPr sz="2200">
                <a:solidFill>
                  <a:srgbClr val="106379"/>
                </a:solidFill>
                <a:latin typeface="Trebuchet MS" pitchFamily="34" charset="0"/>
              </a:defRPr>
            </a:lvl2pPr>
            <a:lvl3pPr marL="1143000" indent="-228600" eaLnBrk="0" hangingPunct="0">
              <a:spcBef>
                <a:spcPct val="20000"/>
              </a:spcBef>
              <a:buClr>
                <a:srgbClr val="4D4D4D"/>
              </a:buClr>
              <a:buFont typeface="Wingdings" pitchFamily="2" charset="2"/>
              <a:buChar char="§"/>
              <a:defRPr sz="2000">
                <a:solidFill>
                  <a:srgbClr val="106379"/>
                </a:solidFill>
                <a:latin typeface="Trebuchet MS" pitchFamily="34" charset="0"/>
              </a:defRPr>
            </a:lvl3pPr>
            <a:lvl4pPr marL="1600200" indent="-228600" eaLnBrk="0" hangingPunct="0">
              <a:spcBef>
                <a:spcPct val="20000"/>
              </a:spcBef>
              <a:buClr>
                <a:srgbClr val="4D4D4D"/>
              </a:buClr>
              <a:buFont typeface="Courier New" pitchFamily="49" charset="0"/>
              <a:buChar char="o"/>
              <a:defRPr>
                <a:solidFill>
                  <a:srgbClr val="106379"/>
                </a:solidFill>
                <a:latin typeface="Trebuchet MS" pitchFamily="34" charset="0"/>
              </a:defRPr>
            </a:lvl4pPr>
            <a:lvl5pPr marL="2057400" indent="-228600" eaLnBrk="0" hangingPunct="0">
              <a:spcBef>
                <a:spcPct val="20000"/>
              </a:spcBef>
              <a:buClr>
                <a:srgbClr val="4D4D4D"/>
              </a:buClr>
              <a:buFont typeface="Arial" pitchFamily="34" charset="0"/>
              <a:buChar char="»"/>
              <a:defRPr sz="1600">
                <a:solidFill>
                  <a:srgbClr val="106379"/>
                </a:solidFill>
                <a:latin typeface="Trebuchet MS" pitchFamily="34" charset="0"/>
              </a:defRPr>
            </a:lvl5pPr>
            <a:lvl6pPr marL="25146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6pPr>
            <a:lvl7pPr marL="29718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7pPr>
            <a:lvl8pPr marL="34290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8pPr>
            <a:lvl9pPr marL="38862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9pPr>
          </a:lstStyle>
          <a:p>
            <a:pPr eaLnBrk="1" fontAlgn="base" hangingPunct="1">
              <a:spcBef>
                <a:spcPct val="0"/>
              </a:spcBef>
              <a:spcAft>
                <a:spcPct val="0"/>
              </a:spcAft>
              <a:buClrTx/>
              <a:buFontTx/>
              <a:buNone/>
            </a:pPr>
            <a:endParaRPr lang="en-US" altLang="en-US" sz="1800" smtClean="0">
              <a:solidFill>
                <a:srgbClr val="FFFFFF"/>
              </a:solidFill>
              <a:latin typeface="Calibri" pitchFamily="34" charset="0"/>
            </a:endParaRPr>
          </a:p>
        </p:txBody>
      </p:sp>
      <p:sp>
        <p:nvSpPr>
          <p:cNvPr id="13344" name="AutoShape 8"/>
          <p:cNvSpPr>
            <a:spLocks noChangeArrowheads="1"/>
          </p:cNvSpPr>
          <p:nvPr/>
        </p:nvSpPr>
        <p:spPr bwMode="auto">
          <a:xfrm rot="-4275340">
            <a:off x="3598069" y="5458619"/>
            <a:ext cx="812800" cy="77788"/>
          </a:xfrm>
          <a:prstGeom prst="leftRightArrow">
            <a:avLst>
              <a:gd name="adj1" fmla="val 50000"/>
              <a:gd name="adj2" fmla="val 71111"/>
            </a:avLst>
          </a:prstGeom>
          <a:solidFill>
            <a:srgbClr val="000080"/>
          </a:solidFill>
          <a:ln w="9525">
            <a:solidFill>
              <a:schemeClr val="tx1"/>
            </a:solidFill>
            <a:miter lim="800000"/>
            <a:headEnd/>
            <a:tailEnd/>
          </a:ln>
        </p:spPr>
        <p:txBody>
          <a:bodyPr wrap="none" lIns="91431" tIns="45716" rIns="91431" bIns="45716" anchor="ctr"/>
          <a:lstStyle>
            <a:lvl1pPr eaLnBrk="0" hangingPunct="0">
              <a:spcBef>
                <a:spcPct val="20000"/>
              </a:spcBef>
              <a:buClr>
                <a:srgbClr val="4D4D4D"/>
              </a:buClr>
              <a:buFont typeface="Arial" pitchFamily="34" charset="0"/>
              <a:buChar char="•"/>
              <a:defRPr sz="2600">
                <a:solidFill>
                  <a:srgbClr val="106379"/>
                </a:solidFill>
                <a:latin typeface="Trebuchet MS" pitchFamily="34" charset="0"/>
              </a:defRPr>
            </a:lvl1pPr>
            <a:lvl2pPr marL="742950" indent="-285750" eaLnBrk="0" hangingPunct="0">
              <a:spcBef>
                <a:spcPct val="20000"/>
              </a:spcBef>
              <a:buClr>
                <a:srgbClr val="4D4D4D"/>
              </a:buClr>
              <a:buSzPct val="75000"/>
              <a:buFont typeface="Wingdings" pitchFamily="2" charset="2"/>
              <a:buChar char="Ø"/>
              <a:defRPr sz="2200">
                <a:solidFill>
                  <a:srgbClr val="106379"/>
                </a:solidFill>
                <a:latin typeface="Trebuchet MS" pitchFamily="34" charset="0"/>
              </a:defRPr>
            </a:lvl2pPr>
            <a:lvl3pPr marL="1143000" indent="-228600" eaLnBrk="0" hangingPunct="0">
              <a:spcBef>
                <a:spcPct val="20000"/>
              </a:spcBef>
              <a:buClr>
                <a:srgbClr val="4D4D4D"/>
              </a:buClr>
              <a:buFont typeface="Wingdings" pitchFamily="2" charset="2"/>
              <a:buChar char="§"/>
              <a:defRPr sz="2000">
                <a:solidFill>
                  <a:srgbClr val="106379"/>
                </a:solidFill>
                <a:latin typeface="Trebuchet MS" pitchFamily="34" charset="0"/>
              </a:defRPr>
            </a:lvl3pPr>
            <a:lvl4pPr marL="1600200" indent="-228600" eaLnBrk="0" hangingPunct="0">
              <a:spcBef>
                <a:spcPct val="20000"/>
              </a:spcBef>
              <a:buClr>
                <a:srgbClr val="4D4D4D"/>
              </a:buClr>
              <a:buFont typeface="Courier New" pitchFamily="49" charset="0"/>
              <a:buChar char="o"/>
              <a:defRPr>
                <a:solidFill>
                  <a:srgbClr val="106379"/>
                </a:solidFill>
                <a:latin typeface="Trebuchet MS" pitchFamily="34" charset="0"/>
              </a:defRPr>
            </a:lvl4pPr>
            <a:lvl5pPr marL="2057400" indent="-228600" eaLnBrk="0" hangingPunct="0">
              <a:spcBef>
                <a:spcPct val="20000"/>
              </a:spcBef>
              <a:buClr>
                <a:srgbClr val="4D4D4D"/>
              </a:buClr>
              <a:buFont typeface="Arial" pitchFamily="34" charset="0"/>
              <a:buChar char="»"/>
              <a:defRPr sz="1600">
                <a:solidFill>
                  <a:srgbClr val="106379"/>
                </a:solidFill>
                <a:latin typeface="Trebuchet MS" pitchFamily="34" charset="0"/>
              </a:defRPr>
            </a:lvl5pPr>
            <a:lvl6pPr marL="25146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6pPr>
            <a:lvl7pPr marL="29718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7pPr>
            <a:lvl8pPr marL="34290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8pPr>
            <a:lvl9pPr marL="38862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9pPr>
          </a:lstStyle>
          <a:p>
            <a:pPr eaLnBrk="1" fontAlgn="base" hangingPunct="1">
              <a:spcBef>
                <a:spcPct val="0"/>
              </a:spcBef>
              <a:spcAft>
                <a:spcPct val="0"/>
              </a:spcAft>
              <a:buClrTx/>
              <a:buFontTx/>
              <a:buNone/>
            </a:pPr>
            <a:endParaRPr lang="en-US" altLang="en-US" sz="1800" smtClean="0">
              <a:solidFill>
                <a:srgbClr val="FFFFFF"/>
              </a:solidFill>
              <a:latin typeface="Calibri" pitchFamily="34" charset="0"/>
            </a:endParaRPr>
          </a:p>
        </p:txBody>
      </p:sp>
      <p:sp>
        <p:nvSpPr>
          <p:cNvPr id="13345" name="AutoShape 8"/>
          <p:cNvSpPr>
            <a:spLocks noChangeArrowheads="1"/>
          </p:cNvSpPr>
          <p:nvPr/>
        </p:nvSpPr>
        <p:spPr bwMode="auto">
          <a:xfrm rot="-6157162">
            <a:off x="4241007" y="5458619"/>
            <a:ext cx="812800" cy="77787"/>
          </a:xfrm>
          <a:prstGeom prst="leftRightArrow">
            <a:avLst>
              <a:gd name="adj1" fmla="val 50000"/>
              <a:gd name="adj2" fmla="val 71112"/>
            </a:avLst>
          </a:prstGeom>
          <a:solidFill>
            <a:srgbClr val="000080"/>
          </a:solidFill>
          <a:ln w="9525">
            <a:solidFill>
              <a:schemeClr val="tx1"/>
            </a:solidFill>
            <a:miter lim="800000"/>
            <a:headEnd/>
            <a:tailEnd/>
          </a:ln>
        </p:spPr>
        <p:txBody>
          <a:bodyPr wrap="none" lIns="91431" tIns="45716" rIns="91431" bIns="45716" anchor="ctr"/>
          <a:lstStyle>
            <a:lvl1pPr eaLnBrk="0" hangingPunct="0">
              <a:spcBef>
                <a:spcPct val="20000"/>
              </a:spcBef>
              <a:buClr>
                <a:srgbClr val="4D4D4D"/>
              </a:buClr>
              <a:buFont typeface="Arial" pitchFamily="34" charset="0"/>
              <a:buChar char="•"/>
              <a:defRPr sz="2600">
                <a:solidFill>
                  <a:srgbClr val="106379"/>
                </a:solidFill>
                <a:latin typeface="Trebuchet MS" pitchFamily="34" charset="0"/>
              </a:defRPr>
            </a:lvl1pPr>
            <a:lvl2pPr marL="742950" indent="-285750" eaLnBrk="0" hangingPunct="0">
              <a:spcBef>
                <a:spcPct val="20000"/>
              </a:spcBef>
              <a:buClr>
                <a:srgbClr val="4D4D4D"/>
              </a:buClr>
              <a:buSzPct val="75000"/>
              <a:buFont typeface="Wingdings" pitchFamily="2" charset="2"/>
              <a:buChar char="Ø"/>
              <a:defRPr sz="2200">
                <a:solidFill>
                  <a:srgbClr val="106379"/>
                </a:solidFill>
                <a:latin typeface="Trebuchet MS" pitchFamily="34" charset="0"/>
              </a:defRPr>
            </a:lvl2pPr>
            <a:lvl3pPr marL="1143000" indent="-228600" eaLnBrk="0" hangingPunct="0">
              <a:spcBef>
                <a:spcPct val="20000"/>
              </a:spcBef>
              <a:buClr>
                <a:srgbClr val="4D4D4D"/>
              </a:buClr>
              <a:buFont typeface="Wingdings" pitchFamily="2" charset="2"/>
              <a:buChar char="§"/>
              <a:defRPr sz="2000">
                <a:solidFill>
                  <a:srgbClr val="106379"/>
                </a:solidFill>
                <a:latin typeface="Trebuchet MS" pitchFamily="34" charset="0"/>
              </a:defRPr>
            </a:lvl3pPr>
            <a:lvl4pPr marL="1600200" indent="-228600" eaLnBrk="0" hangingPunct="0">
              <a:spcBef>
                <a:spcPct val="20000"/>
              </a:spcBef>
              <a:buClr>
                <a:srgbClr val="4D4D4D"/>
              </a:buClr>
              <a:buFont typeface="Courier New" pitchFamily="49" charset="0"/>
              <a:buChar char="o"/>
              <a:defRPr>
                <a:solidFill>
                  <a:srgbClr val="106379"/>
                </a:solidFill>
                <a:latin typeface="Trebuchet MS" pitchFamily="34" charset="0"/>
              </a:defRPr>
            </a:lvl4pPr>
            <a:lvl5pPr marL="2057400" indent="-228600" eaLnBrk="0" hangingPunct="0">
              <a:spcBef>
                <a:spcPct val="20000"/>
              </a:spcBef>
              <a:buClr>
                <a:srgbClr val="4D4D4D"/>
              </a:buClr>
              <a:buFont typeface="Arial" pitchFamily="34" charset="0"/>
              <a:buChar char="»"/>
              <a:defRPr sz="1600">
                <a:solidFill>
                  <a:srgbClr val="106379"/>
                </a:solidFill>
                <a:latin typeface="Trebuchet MS" pitchFamily="34" charset="0"/>
              </a:defRPr>
            </a:lvl5pPr>
            <a:lvl6pPr marL="25146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6pPr>
            <a:lvl7pPr marL="29718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7pPr>
            <a:lvl8pPr marL="34290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8pPr>
            <a:lvl9pPr marL="38862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9pPr>
          </a:lstStyle>
          <a:p>
            <a:pPr eaLnBrk="1" fontAlgn="base" hangingPunct="1">
              <a:spcBef>
                <a:spcPct val="0"/>
              </a:spcBef>
              <a:spcAft>
                <a:spcPct val="0"/>
              </a:spcAft>
              <a:buClrTx/>
              <a:buFontTx/>
              <a:buNone/>
            </a:pPr>
            <a:endParaRPr lang="en-US" altLang="en-US" sz="1800" smtClean="0">
              <a:solidFill>
                <a:srgbClr val="FFFFFF"/>
              </a:solidFill>
              <a:latin typeface="Calibri" pitchFamily="34" charset="0"/>
            </a:endParaRPr>
          </a:p>
        </p:txBody>
      </p:sp>
      <p:sp>
        <p:nvSpPr>
          <p:cNvPr id="13346" name="AutoShape 8"/>
          <p:cNvSpPr>
            <a:spLocks noChangeArrowheads="1"/>
          </p:cNvSpPr>
          <p:nvPr/>
        </p:nvSpPr>
        <p:spPr bwMode="auto">
          <a:xfrm rot="-7925522">
            <a:off x="5337969" y="4925219"/>
            <a:ext cx="812800" cy="77788"/>
          </a:xfrm>
          <a:prstGeom prst="leftRightArrow">
            <a:avLst>
              <a:gd name="adj1" fmla="val 50000"/>
              <a:gd name="adj2" fmla="val 71111"/>
            </a:avLst>
          </a:prstGeom>
          <a:solidFill>
            <a:srgbClr val="000080"/>
          </a:solidFill>
          <a:ln w="9525">
            <a:solidFill>
              <a:schemeClr val="tx1"/>
            </a:solidFill>
            <a:miter lim="800000"/>
            <a:headEnd/>
            <a:tailEnd/>
          </a:ln>
        </p:spPr>
        <p:txBody>
          <a:bodyPr wrap="none" lIns="91431" tIns="45716" rIns="91431" bIns="45716" anchor="ctr"/>
          <a:lstStyle>
            <a:lvl1pPr eaLnBrk="0" hangingPunct="0">
              <a:spcBef>
                <a:spcPct val="20000"/>
              </a:spcBef>
              <a:buClr>
                <a:srgbClr val="4D4D4D"/>
              </a:buClr>
              <a:buFont typeface="Arial" pitchFamily="34" charset="0"/>
              <a:buChar char="•"/>
              <a:defRPr sz="2600">
                <a:solidFill>
                  <a:srgbClr val="106379"/>
                </a:solidFill>
                <a:latin typeface="Trebuchet MS" pitchFamily="34" charset="0"/>
              </a:defRPr>
            </a:lvl1pPr>
            <a:lvl2pPr marL="742950" indent="-285750" eaLnBrk="0" hangingPunct="0">
              <a:spcBef>
                <a:spcPct val="20000"/>
              </a:spcBef>
              <a:buClr>
                <a:srgbClr val="4D4D4D"/>
              </a:buClr>
              <a:buSzPct val="75000"/>
              <a:buFont typeface="Wingdings" pitchFamily="2" charset="2"/>
              <a:buChar char="Ø"/>
              <a:defRPr sz="2200">
                <a:solidFill>
                  <a:srgbClr val="106379"/>
                </a:solidFill>
                <a:latin typeface="Trebuchet MS" pitchFamily="34" charset="0"/>
              </a:defRPr>
            </a:lvl2pPr>
            <a:lvl3pPr marL="1143000" indent="-228600" eaLnBrk="0" hangingPunct="0">
              <a:spcBef>
                <a:spcPct val="20000"/>
              </a:spcBef>
              <a:buClr>
                <a:srgbClr val="4D4D4D"/>
              </a:buClr>
              <a:buFont typeface="Wingdings" pitchFamily="2" charset="2"/>
              <a:buChar char="§"/>
              <a:defRPr sz="2000">
                <a:solidFill>
                  <a:srgbClr val="106379"/>
                </a:solidFill>
                <a:latin typeface="Trebuchet MS" pitchFamily="34" charset="0"/>
              </a:defRPr>
            </a:lvl3pPr>
            <a:lvl4pPr marL="1600200" indent="-228600" eaLnBrk="0" hangingPunct="0">
              <a:spcBef>
                <a:spcPct val="20000"/>
              </a:spcBef>
              <a:buClr>
                <a:srgbClr val="4D4D4D"/>
              </a:buClr>
              <a:buFont typeface="Courier New" pitchFamily="49" charset="0"/>
              <a:buChar char="o"/>
              <a:defRPr>
                <a:solidFill>
                  <a:srgbClr val="106379"/>
                </a:solidFill>
                <a:latin typeface="Trebuchet MS" pitchFamily="34" charset="0"/>
              </a:defRPr>
            </a:lvl4pPr>
            <a:lvl5pPr marL="2057400" indent="-228600" eaLnBrk="0" hangingPunct="0">
              <a:spcBef>
                <a:spcPct val="20000"/>
              </a:spcBef>
              <a:buClr>
                <a:srgbClr val="4D4D4D"/>
              </a:buClr>
              <a:buFont typeface="Arial" pitchFamily="34" charset="0"/>
              <a:buChar char="»"/>
              <a:defRPr sz="1600">
                <a:solidFill>
                  <a:srgbClr val="106379"/>
                </a:solidFill>
                <a:latin typeface="Trebuchet MS" pitchFamily="34" charset="0"/>
              </a:defRPr>
            </a:lvl5pPr>
            <a:lvl6pPr marL="25146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6pPr>
            <a:lvl7pPr marL="29718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7pPr>
            <a:lvl8pPr marL="34290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8pPr>
            <a:lvl9pPr marL="38862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9pPr>
          </a:lstStyle>
          <a:p>
            <a:pPr eaLnBrk="1" fontAlgn="base" hangingPunct="1">
              <a:spcBef>
                <a:spcPct val="0"/>
              </a:spcBef>
              <a:spcAft>
                <a:spcPct val="0"/>
              </a:spcAft>
              <a:buClrTx/>
              <a:buFontTx/>
              <a:buNone/>
            </a:pPr>
            <a:endParaRPr lang="en-US" altLang="en-US" sz="1800" smtClean="0">
              <a:solidFill>
                <a:srgbClr val="FFFFFF"/>
              </a:solidFill>
              <a:latin typeface="Calibri" pitchFamily="34" charset="0"/>
            </a:endParaRPr>
          </a:p>
        </p:txBody>
      </p:sp>
      <p:sp>
        <p:nvSpPr>
          <p:cNvPr id="13347" name="AutoShape 8"/>
          <p:cNvSpPr>
            <a:spLocks noChangeArrowheads="1"/>
          </p:cNvSpPr>
          <p:nvPr/>
        </p:nvSpPr>
        <p:spPr bwMode="auto">
          <a:xfrm rot="-8566327">
            <a:off x="5638800" y="4562475"/>
            <a:ext cx="812800" cy="77788"/>
          </a:xfrm>
          <a:prstGeom prst="leftRightArrow">
            <a:avLst>
              <a:gd name="adj1" fmla="val 50000"/>
              <a:gd name="adj2" fmla="val 71111"/>
            </a:avLst>
          </a:prstGeom>
          <a:solidFill>
            <a:srgbClr val="000080"/>
          </a:solidFill>
          <a:ln w="9525">
            <a:solidFill>
              <a:schemeClr val="tx1"/>
            </a:solidFill>
            <a:miter lim="800000"/>
            <a:headEnd/>
            <a:tailEnd/>
          </a:ln>
        </p:spPr>
        <p:txBody>
          <a:bodyPr wrap="none" lIns="91431" tIns="45716" rIns="91431" bIns="45716" anchor="ctr"/>
          <a:lstStyle>
            <a:lvl1pPr eaLnBrk="0" hangingPunct="0">
              <a:spcBef>
                <a:spcPct val="20000"/>
              </a:spcBef>
              <a:buClr>
                <a:srgbClr val="4D4D4D"/>
              </a:buClr>
              <a:buFont typeface="Arial" pitchFamily="34" charset="0"/>
              <a:buChar char="•"/>
              <a:defRPr sz="2600">
                <a:solidFill>
                  <a:srgbClr val="106379"/>
                </a:solidFill>
                <a:latin typeface="Trebuchet MS" pitchFamily="34" charset="0"/>
              </a:defRPr>
            </a:lvl1pPr>
            <a:lvl2pPr marL="742950" indent="-285750" eaLnBrk="0" hangingPunct="0">
              <a:spcBef>
                <a:spcPct val="20000"/>
              </a:spcBef>
              <a:buClr>
                <a:srgbClr val="4D4D4D"/>
              </a:buClr>
              <a:buSzPct val="75000"/>
              <a:buFont typeface="Wingdings" pitchFamily="2" charset="2"/>
              <a:buChar char="Ø"/>
              <a:defRPr sz="2200">
                <a:solidFill>
                  <a:srgbClr val="106379"/>
                </a:solidFill>
                <a:latin typeface="Trebuchet MS" pitchFamily="34" charset="0"/>
              </a:defRPr>
            </a:lvl2pPr>
            <a:lvl3pPr marL="1143000" indent="-228600" eaLnBrk="0" hangingPunct="0">
              <a:spcBef>
                <a:spcPct val="20000"/>
              </a:spcBef>
              <a:buClr>
                <a:srgbClr val="4D4D4D"/>
              </a:buClr>
              <a:buFont typeface="Wingdings" pitchFamily="2" charset="2"/>
              <a:buChar char="§"/>
              <a:defRPr sz="2000">
                <a:solidFill>
                  <a:srgbClr val="106379"/>
                </a:solidFill>
                <a:latin typeface="Trebuchet MS" pitchFamily="34" charset="0"/>
              </a:defRPr>
            </a:lvl3pPr>
            <a:lvl4pPr marL="1600200" indent="-228600" eaLnBrk="0" hangingPunct="0">
              <a:spcBef>
                <a:spcPct val="20000"/>
              </a:spcBef>
              <a:buClr>
                <a:srgbClr val="4D4D4D"/>
              </a:buClr>
              <a:buFont typeface="Courier New" pitchFamily="49" charset="0"/>
              <a:buChar char="o"/>
              <a:defRPr>
                <a:solidFill>
                  <a:srgbClr val="106379"/>
                </a:solidFill>
                <a:latin typeface="Trebuchet MS" pitchFamily="34" charset="0"/>
              </a:defRPr>
            </a:lvl4pPr>
            <a:lvl5pPr marL="2057400" indent="-228600" eaLnBrk="0" hangingPunct="0">
              <a:spcBef>
                <a:spcPct val="20000"/>
              </a:spcBef>
              <a:buClr>
                <a:srgbClr val="4D4D4D"/>
              </a:buClr>
              <a:buFont typeface="Arial" pitchFamily="34" charset="0"/>
              <a:buChar char="»"/>
              <a:defRPr sz="1600">
                <a:solidFill>
                  <a:srgbClr val="106379"/>
                </a:solidFill>
                <a:latin typeface="Trebuchet MS" pitchFamily="34" charset="0"/>
              </a:defRPr>
            </a:lvl5pPr>
            <a:lvl6pPr marL="25146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6pPr>
            <a:lvl7pPr marL="29718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7pPr>
            <a:lvl8pPr marL="34290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8pPr>
            <a:lvl9pPr marL="38862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9pPr>
          </a:lstStyle>
          <a:p>
            <a:pPr eaLnBrk="1" fontAlgn="base" hangingPunct="1">
              <a:spcBef>
                <a:spcPct val="0"/>
              </a:spcBef>
              <a:spcAft>
                <a:spcPct val="0"/>
              </a:spcAft>
              <a:buClrTx/>
              <a:buFontTx/>
              <a:buNone/>
            </a:pPr>
            <a:endParaRPr lang="en-US" altLang="en-US" sz="1800" smtClean="0">
              <a:solidFill>
                <a:srgbClr val="FFFFFF"/>
              </a:solidFill>
              <a:latin typeface="Calibri" pitchFamily="34" charset="0"/>
            </a:endParaRPr>
          </a:p>
        </p:txBody>
      </p:sp>
      <p:sp>
        <p:nvSpPr>
          <p:cNvPr id="13348" name="AutoShape 8"/>
          <p:cNvSpPr>
            <a:spLocks noChangeArrowheads="1"/>
          </p:cNvSpPr>
          <p:nvPr/>
        </p:nvSpPr>
        <p:spPr bwMode="auto">
          <a:xfrm rot="-4319259">
            <a:off x="4360069" y="1364456"/>
            <a:ext cx="812800" cy="77788"/>
          </a:xfrm>
          <a:prstGeom prst="leftRightArrow">
            <a:avLst>
              <a:gd name="adj1" fmla="val 50000"/>
              <a:gd name="adj2" fmla="val 71111"/>
            </a:avLst>
          </a:prstGeom>
          <a:solidFill>
            <a:srgbClr val="000080"/>
          </a:solidFill>
          <a:ln w="9525">
            <a:solidFill>
              <a:schemeClr val="tx1"/>
            </a:solidFill>
            <a:miter lim="800000"/>
            <a:headEnd/>
            <a:tailEnd/>
          </a:ln>
        </p:spPr>
        <p:txBody>
          <a:bodyPr wrap="none" lIns="91431" tIns="45716" rIns="91431" bIns="45716" anchor="ctr"/>
          <a:lstStyle>
            <a:lvl1pPr eaLnBrk="0" hangingPunct="0">
              <a:spcBef>
                <a:spcPct val="20000"/>
              </a:spcBef>
              <a:buClr>
                <a:srgbClr val="4D4D4D"/>
              </a:buClr>
              <a:buFont typeface="Arial" pitchFamily="34" charset="0"/>
              <a:buChar char="•"/>
              <a:defRPr sz="2600">
                <a:solidFill>
                  <a:srgbClr val="106379"/>
                </a:solidFill>
                <a:latin typeface="Trebuchet MS" pitchFamily="34" charset="0"/>
              </a:defRPr>
            </a:lvl1pPr>
            <a:lvl2pPr marL="742950" indent="-285750" eaLnBrk="0" hangingPunct="0">
              <a:spcBef>
                <a:spcPct val="20000"/>
              </a:spcBef>
              <a:buClr>
                <a:srgbClr val="4D4D4D"/>
              </a:buClr>
              <a:buSzPct val="75000"/>
              <a:buFont typeface="Wingdings" pitchFamily="2" charset="2"/>
              <a:buChar char="Ø"/>
              <a:defRPr sz="2200">
                <a:solidFill>
                  <a:srgbClr val="106379"/>
                </a:solidFill>
                <a:latin typeface="Trebuchet MS" pitchFamily="34" charset="0"/>
              </a:defRPr>
            </a:lvl2pPr>
            <a:lvl3pPr marL="1143000" indent="-228600" eaLnBrk="0" hangingPunct="0">
              <a:spcBef>
                <a:spcPct val="20000"/>
              </a:spcBef>
              <a:buClr>
                <a:srgbClr val="4D4D4D"/>
              </a:buClr>
              <a:buFont typeface="Wingdings" pitchFamily="2" charset="2"/>
              <a:buChar char="§"/>
              <a:defRPr sz="2000">
                <a:solidFill>
                  <a:srgbClr val="106379"/>
                </a:solidFill>
                <a:latin typeface="Trebuchet MS" pitchFamily="34" charset="0"/>
              </a:defRPr>
            </a:lvl3pPr>
            <a:lvl4pPr marL="1600200" indent="-228600" eaLnBrk="0" hangingPunct="0">
              <a:spcBef>
                <a:spcPct val="20000"/>
              </a:spcBef>
              <a:buClr>
                <a:srgbClr val="4D4D4D"/>
              </a:buClr>
              <a:buFont typeface="Courier New" pitchFamily="49" charset="0"/>
              <a:buChar char="o"/>
              <a:defRPr>
                <a:solidFill>
                  <a:srgbClr val="106379"/>
                </a:solidFill>
                <a:latin typeface="Trebuchet MS" pitchFamily="34" charset="0"/>
              </a:defRPr>
            </a:lvl4pPr>
            <a:lvl5pPr marL="2057400" indent="-228600" eaLnBrk="0" hangingPunct="0">
              <a:spcBef>
                <a:spcPct val="20000"/>
              </a:spcBef>
              <a:buClr>
                <a:srgbClr val="4D4D4D"/>
              </a:buClr>
              <a:buFont typeface="Arial" pitchFamily="34" charset="0"/>
              <a:buChar char="»"/>
              <a:defRPr sz="1600">
                <a:solidFill>
                  <a:srgbClr val="106379"/>
                </a:solidFill>
                <a:latin typeface="Trebuchet MS" pitchFamily="34" charset="0"/>
              </a:defRPr>
            </a:lvl5pPr>
            <a:lvl6pPr marL="25146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6pPr>
            <a:lvl7pPr marL="29718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7pPr>
            <a:lvl8pPr marL="34290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8pPr>
            <a:lvl9pPr marL="38862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9pPr>
          </a:lstStyle>
          <a:p>
            <a:pPr eaLnBrk="1" fontAlgn="base" hangingPunct="1">
              <a:spcBef>
                <a:spcPct val="0"/>
              </a:spcBef>
              <a:spcAft>
                <a:spcPct val="0"/>
              </a:spcAft>
              <a:buClrTx/>
              <a:buFontTx/>
              <a:buNone/>
            </a:pPr>
            <a:endParaRPr lang="en-US" altLang="en-US" sz="1800" smtClean="0">
              <a:solidFill>
                <a:srgbClr val="FFFFFF"/>
              </a:solidFill>
              <a:latin typeface="Calibri" pitchFamily="34" charset="0"/>
            </a:endParaRPr>
          </a:p>
        </p:txBody>
      </p:sp>
      <p:sp>
        <p:nvSpPr>
          <p:cNvPr id="13349" name="AutoShape 8"/>
          <p:cNvSpPr>
            <a:spLocks noChangeArrowheads="1"/>
          </p:cNvSpPr>
          <p:nvPr/>
        </p:nvSpPr>
        <p:spPr bwMode="auto">
          <a:xfrm rot="-2621540">
            <a:off x="5353050" y="1851025"/>
            <a:ext cx="812800" cy="77788"/>
          </a:xfrm>
          <a:prstGeom prst="leftRightArrow">
            <a:avLst>
              <a:gd name="adj1" fmla="val 50000"/>
              <a:gd name="adj2" fmla="val 71111"/>
            </a:avLst>
          </a:prstGeom>
          <a:solidFill>
            <a:srgbClr val="000080"/>
          </a:solidFill>
          <a:ln w="9525">
            <a:solidFill>
              <a:schemeClr val="tx1"/>
            </a:solidFill>
            <a:miter lim="800000"/>
            <a:headEnd/>
            <a:tailEnd/>
          </a:ln>
        </p:spPr>
        <p:txBody>
          <a:bodyPr wrap="none" lIns="91431" tIns="45716" rIns="91431" bIns="45716" anchor="ctr"/>
          <a:lstStyle>
            <a:lvl1pPr eaLnBrk="0" hangingPunct="0">
              <a:spcBef>
                <a:spcPct val="20000"/>
              </a:spcBef>
              <a:buClr>
                <a:srgbClr val="4D4D4D"/>
              </a:buClr>
              <a:buFont typeface="Arial" pitchFamily="34" charset="0"/>
              <a:buChar char="•"/>
              <a:defRPr sz="2600">
                <a:solidFill>
                  <a:srgbClr val="106379"/>
                </a:solidFill>
                <a:latin typeface="Trebuchet MS" pitchFamily="34" charset="0"/>
              </a:defRPr>
            </a:lvl1pPr>
            <a:lvl2pPr marL="742950" indent="-285750" eaLnBrk="0" hangingPunct="0">
              <a:spcBef>
                <a:spcPct val="20000"/>
              </a:spcBef>
              <a:buClr>
                <a:srgbClr val="4D4D4D"/>
              </a:buClr>
              <a:buSzPct val="75000"/>
              <a:buFont typeface="Wingdings" pitchFamily="2" charset="2"/>
              <a:buChar char="Ø"/>
              <a:defRPr sz="2200">
                <a:solidFill>
                  <a:srgbClr val="106379"/>
                </a:solidFill>
                <a:latin typeface="Trebuchet MS" pitchFamily="34" charset="0"/>
              </a:defRPr>
            </a:lvl2pPr>
            <a:lvl3pPr marL="1143000" indent="-228600" eaLnBrk="0" hangingPunct="0">
              <a:spcBef>
                <a:spcPct val="20000"/>
              </a:spcBef>
              <a:buClr>
                <a:srgbClr val="4D4D4D"/>
              </a:buClr>
              <a:buFont typeface="Wingdings" pitchFamily="2" charset="2"/>
              <a:buChar char="§"/>
              <a:defRPr sz="2000">
                <a:solidFill>
                  <a:srgbClr val="106379"/>
                </a:solidFill>
                <a:latin typeface="Trebuchet MS" pitchFamily="34" charset="0"/>
              </a:defRPr>
            </a:lvl3pPr>
            <a:lvl4pPr marL="1600200" indent="-228600" eaLnBrk="0" hangingPunct="0">
              <a:spcBef>
                <a:spcPct val="20000"/>
              </a:spcBef>
              <a:buClr>
                <a:srgbClr val="4D4D4D"/>
              </a:buClr>
              <a:buFont typeface="Courier New" pitchFamily="49" charset="0"/>
              <a:buChar char="o"/>
              <a:defRPr>
                <a:solidFill>
                  <a:srgbClr val="106379"/>
                </a:solidFill>
                <a:latin typeface="Trebuchet MS" pitchFamily="34" charset="0"/>
              </a:defRPr>
            </a:lvl4pPr>
            <a:lvl5pPr marL="2057400" indent="-228600" eaLnBrk="0" hangingPunct="0">
              <a:spcBef>
                <a:spcPct val="20000"/>
              </a:spcBef>
              <a:buClr>
                <a:srgbClr val="4D4D4D"/>
              </a:buClr>
              <a:buFont typeface="Arial" pitchFamily="34" charset="0"/>
              <a:buChar char="»"/>
              <a:defRPr sz="1600">
                <a:solidFill>
                  <a:srgbClr val="106379"/>
                </a:solidFill>
                <a:latin typeface="Trebuchet MS" pitchFamily="34" charset="0"/>
              </a:defRPr>
            </a:lvl5pPr>
            <a:lvl6pPr marL="25146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6pPr>
            <a:lvl7pPr marL="29718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7pPr>
            <a:lvl8pPr marL="34290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8pPr>
            <a:lvl9pPr marL="38862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9pPr>
          </a:lstStyle>
          <a:p>
            <a:pPr eaLnBrk="1" fontAlgn="base" hangingPunct="1">
              <a:spcBef>
                <a:spcPct val="0"/>
              </a:spcBef>
              <a:spcAft>
                <a:spcPct val="0"/>
              </a:spcAft>
              <a:buClrTx/>
              <a:buFontTx/>
              <a:buNone/>
            </a:pPr>
            <a:endParaRPr lang="en-US" altLang="en-US" sz="1800" smtClean="0">
              <a:solidFill>
                <a:srgbClr val="FFFFFF"/>
              </a:solidFill>
              <a:latin typeface="Calibri" pitchFamily="34" charset="0"/>
            </a:endParaRPr>
          </a:p>
        </p:txBody>
      </p:sp>
      <p:sp>
        <p:nvSpPr>
          <p:cNvPr id="13350" name="AutoShape 8"/>
          <p:cNvSpPr>
            <a:spLocks noChangeArrowheads="1"/>
          </p:cNvSpPr>
          <p:nvPr/>
        </p:nvSpPr>
        <p:spPr bwMode="auto">
          <a:xfrm rot="-1082656">
            <a:off x="5886450" y="2681288"/>
            <a:ext cx="812800" cy="77787"/>
          </a:xfrm>
          <a:prstGeom prst="leftRightArrow">
            <a:avLst>
              <a:gd name="adj1" fmla="val 50000"/>
              <a:gd name="adj2" fmla="val 71112"/>
            </a:avLst>
          </a:prstGeom>
          <a:solidFill>
            <a:srgbClr val="000080"/>
          </a:solidFill>
          <a:ln w="9525">
            <a:solidFill>
              <a:schemeClr val="tx1"/>
            </a:solidFill>
            <a:miter lim="800000"/>
            <a:headEnd/>
            <a:tailEnd/>
          </a:ln>
        </p:spPr>
        <p:txBody>
          <a:bodyPr wrap="none" lIns="91431" tIns="45716" rIns="91431" bIns="45716" anchor="ctr"/>
          <a:lstStyle>
            <a:lvl1pPr eaLnBrk="0" hangingPunct="0">
              <a:spcBef>
                <a:spcPct val="20000"/>
              </a:spcBef>
              <a:buClr>
                <a:srgbClr val="4D4D4D"/>
              </a:buClr>
              <a:buFont typeface="Arial" pitchFamily="34" charset="0"/>
              <a:buChar char="•"/>
              <a:defRPr sz="2600">
                <a:solidFill>
                  <a:srgbClr val="106379"/>
                </a:solidFill>
                <a:latin typeface="Trebuchet MS" pitchFamily="34" charset="0"/>
              </a:defRPr>
            </a:lvl1pPr>
            <a:lvl2pPr marL="742950" indent="-285750" eaLnBrk="0" hangingPunct="0">
              <a:spcBef>
                <a:spcPct val="20000"/>
              </a:spcBef>
              <a:buClr>
                <a:srgbClr val="4D4D4D"/>
              </a:buClr>
              <a:buSzPct val="75000"/>
              <a:buFont typeface="Wingdings" pitchFamily="2" charset="2"/>
              <a:buChar char="Ø"/>
              <a:defRPr sz="2200">
                <a:solidFill>
                  <a:srgbClr val="106379"/>
                </a:solidFill>
                <a:latin typeface="Trebuchet MS" pitchFamily="34" charset="0"/>
              </a:defRPr>
            </a:lvl2pPr>
            <a:lvl3pPr marL="1143000" indent="-228600" eaLnBrk="0" hangingPunct="0">
              <a:spcBef>
                <a:spcPct val="20000"/>
              </a:spcBef>
              <a:buClr>
                <a:srgbClr val="4D4D4D"/>
              </a:buClr>
              <a:buFont typeface="Wingdings" pitchFamily="2" charset="2"/>
              <a:buChar char="§"/>
              <a:defRPr sz="2000">
                <a:solidFill>
                  <a:srgbClr val="106379"/>
                </a:solidFill>
                <a:latin typeface="Trebuchet MS" pitchFamily="34" charset="0"/>
              </a:defRPr>
            </a:lvl3pPr>
            <a:lvl4pPr marL="1600200" indent="-228600" eaLnBrk="0" hangingPunct="0">
              <a:spcBef>
                <a:spcPct val="20000"/>
              </a:spcBef>
              <a:buClr>
                <a:srgbClr val="4D4D4D"/>
              </a:buClr>
              <a:buFont typeface="Courier New" pitchFamily="49" charset="0"/>
              <a:buChar char="o"/>
              <a:defRPr>
                <a:solidFill>
                  <a:srgbClr val="106379"/>
                </a:solidFill>
                <a:latin typeface="Trebuchet MS" pitchFamily="34" charset="0"/>
              </a:defRPr>
            </a:lvl4pPr>
            <a:lvl5pPr marL="2057400" indent="-228600" eaLnBrk="0" hangingPunct="0">
              <a:spcBef>
                <a:spcPct val="20000"/>
              </a:spcBef>
              <a:buClr>
                <a:srgbClr val="4D4D4D"/>
              </a:buClr>
              <a:buFont typeface="Arial" pitchFamily="34" charset="0"/>
              <a:buChar char="»"/>
              <a:defRPr sz="1600">
                <a:solidFill>
                  <a:srgbClr val="106379"/>
                </a:solidFill>
                <a:latin typeface="Trebuchet MS" pitchFamily="34" charset="0"/>
              </a:defRPr>
            </a:lvl5pPr>
            <a:lvl6pPr marL="25146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6pPr>
            <a:lvl7pPr marL="29718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7pPr>
            <a:lvl8pPr marL="34290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8pPr>
            <a:lvl9pPr marL="38862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9pPr>
          </a:lstStyle>
          <a:p>
            <a:pPr eaLnBrk="1" fontAlgn="base" hangingPunct="1">
              <a:spcBef>
                <a:spcPct val="0"/>
              </a:spcBef>
              <a:spcAft>
                <a:spcPct val="0"/>
              </a:spcAft>
              <a:buClrTx/>
              <a:buFontTx/>
              <a:buNone/>
            </a:pPr>
            <a:endParaRPr lang="en-US" altLang="en-US" sz="1800" smtClean="0">
              <a:solidFill>
                <a:srgbClr val="FFFFFF"/>
              </a:solidFill>
              <a:latin typeface="Calibri" pitchFamily="34" charset="0"/>
            </a:endParaRPr>
          </a:p>
        </p:txBody>
      </p:sp>
      <p:sp>
        <p:nvSpPr>
          <p:cNvPr id="13351" name="AutoShape 8"/>
          <p:cNvSpPr>
            <a:spLocks noChangeArrowheads="1"/>
          </p:cNvSpPr>
          <p:nvPr/>
        </p:nvSpPr>
        <p:spPr bwMode="auto">
          <a:xfrm rot="-10125346">
            <a:off x="6018213" y="3687763"/>
            <a:ext cx="812800" cy="77787"/>
          </a:xfrm>
          <a:prstGeom prst="leftRightArrow">
            <a:avLst>
              <a:gd name="adj1" fmla="val 50000"/>
              <a:gd name="adj2" fmla="val 71112"/>
            </a:avLst>
          </a:prstGeom>
          <a:solidFill>
            <a:srgbClr val="000080"/>
          </a:solidFill>
          <a:ln w="9525">
            <a:solidFill>
              <a:schemeClr val="tx1"/>
            </a:solidFill>
            <a:miter lim="800000"/>
            <a:headEnd/>
            <a:tailEnd/>
          </a:ln>
        </p:spPr>
        <p:txBody>
          <a:bodyPr wrap="none" lIns="91431" tIns="45716" rIns="91431" bIns="45716" anchor="ctr"/>
          <a:lstStyle>
            <a:lvl1pPr eaLnBrk="0" hangingPunct="0">
              <a:spcBef>
                <a:spcPct val="20000"/>
              </a:spcBef>
              <a:buClr>
                <a:srgbClr val="4D4D4D"/>
              </a:buClr>
              <a:buFont typeface="Arial" pitchFamily="34" charset="0"/>
              <a:buChar char="•"/>
              <a:defRPr sz="2600">
                <a:solidFill>
                  <a:srgbClr val="106379"/>
                </a:solidFill>
                <a:latin typeface="Trebuchet MS" pitchFamily="34" charset="0"/>
              </a:defRPr>
            </a:lvl1pPr>
            <a:lvl2pPr marL="742950" indent="-285750" eaLnBrk="0" hangingPunct="0">
              <a:spcBef>
                <a:spcPct val="20000"/>
              </a:spcBef>
              <a:buClr>
                <a:srgbClr val="4D4D4D"/>
              </a:buClr>
              <a:buSzPct val="75000"/>
              <a:buFont typeface="Wingdings" pitchFamily="2" charset="2"/>
              <a:buChar char="Ø"/>
              <a:defRPr sz="2200">
                <a:solidFill>
                  <a:srgbClr val="106379"/>
                </a:solidFill>
                <a:latin typeface="Trebuchet MS" pitchFamily="34" charset="0"/>
              </a:defRPr>
            </a:lvl2pPr>
            <a:lvl3pPr marL="1143000" indent="-228600" eaLnBrk="0" hangingPunct="0">
              <a:spcBef>
                <a:spcPct val="20000"/>
              </a:spcBef>
              <a:buClr>
                <a:srgbClr val="4D4D4D"/>
              </a:buClr>
              <a:buFont typeface="Wingdings" pitchFamily="2" charset="2"/>
              <a:buChar char="§"/>
              <a:defRPr sz="2000">
                <a:solidFill>
                  <a:srgbClr val="106379"/>
                </a:solidFill>
                <a:latin typeface="Trebuchet MS" pitchFamily="34" charset="0"/>
              </a:defRPr>
            </a:lvl3pPr>
            <a:lvl4pPr marL="1600200" indent="-228600" eaLnBrk="0" hangingPunct="0">
              <a:spcBef>
                <a:spcPct val="20000"/>
              </a:spcBef>
              <a:buClr>
                <a:srgbClr val="4D4D4D"/>
              </a:buClr>
              <a:buFont typeface="Courier New" pitchFamily="49" charset="0"/>
              <a:buChar char="o"/>
              <a:defRPr>
                <a:solidFill>
                  <a:srgbClr val="106379"/>
                </a:solidFill>
                <a:latin typeface="Trebuchet MS" pitchFamily="34" charset="0"/>
              </a:defRPr>
            </a:lvl4pPr>
            <a:lvl5pPr marL="2057400" indent="-228600" eaLnBrk="0" hangingPunct="0">
              <a:spcBef>
                <a:spcPct val="20000"/>
              </a:spcBef>
              <a:buClr>
                <a:srgbClr val="4D4D4D"/>
              </a:buClr>
              <a:buFont typeface="Arial" pitchFamily="34" charset="0"/>
              <a:buChar char="»"/>
              <a:defRPr sz="1600">
                <a:solidFill>
                  <a:srgbClr val="106379"/>
                </a:solidFill>
                <a:latin typeface="Trebuchet MS" pitchFamily="34" charset="0"/>
              </a:defRPr>
            </a:lvl5pPr>
            <a:lvl6pPr marL="25146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6pPr>
            <a:lvl7pPr marL="29718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7pPr>
            <a:lvl8pPr marL="34290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8pPr>
            <a:lvl9pPr marL="38862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9pPr>
          </a:lstStyle>
          <a:p>
            <a:pPr eaLnBrk="1" fontAlgn="base" hangingPunct="1">
              <a:spcBef>
                <a:spcPct val="0"/>
              </a:spcBef>
              <a:spcAft>
                <a:spcPct val="0"/>
              </a:spcAft>
              <a:buClrTx/>
              <a:buFontTx/>
              <a:buNone/>
            </a:pPr>
            <a:endParaRPr lang="en-US" altLang="en-US" sz="1800" smtClean="0">
              <a:solidFill>
                <a:srgbClr val="FFFFFF"/>
              </a:solidFill>
              <a:latin typeface="Calibri" pitchFamily="34" charset="0"/>
            </a:endParaRPr>
          </a:p>
        </p:txBody>
      </p:sp>
      <p:sp>
        <p:nvSpPr>
          <p:cNvPr id="13352" name="AutoShape 8"/>
          <p:cNvSpPr>
            <a:spLocks noChangeArrowheads="1"/>
          </p:cNvSpPr>
          <p:nvPr/>
        </p:nvSpPr>
        <p:spPr bwMode="auto">
          <a:xfrm rot="-9324305">
            <a:off x="5911850" y="4132263"/>
            <a:ext cx="812800" cy="77787"/>
          </a:xfrm>
          <a:prstGeom prst="leftRightArrow">
            <a:avLst>
              <a:gd name="adj1" fmla="val 50000"/>
              <a:gd name="adj2" fmla="val 71112"/>
            </a:avLst>
          </a:prstGeom>
          <a:solidFill>
            <a:srgbClr val="000080"/>
          </a:solidFill>
          <a:ln w="9525">
            <a:solidFill>
              <a:schemeClr val="tx1"/>
            </a:solidFill>
            <a:miter lim="800000"/>
            <a:headEnd/>
            <a:tailEnd/>
          </a:ln>
        </p:spPr>
        <p:txBody>
          <a:bodyPr wrap="none" lIns="91431" tIns="45716" rIns="91431" bIns="45716" anchor="ctr"/>
          <a:lstStyle>
            <a:lvl1pPr eaLnBrk="0" hangingPunct="0">
              <a:spcBef>
                <a:spcPct val="20000"/>
              </a:spcBef>
              <a:buClr>
                <a:srgbClr val="4D4D4D"/>
              </a:buClr>
              <a:buFont typeface="Arial" pitchFamily="34" charset="0"/>
              <a:buChar char="•"/>
              <a:defRPr sz="2600">
                <a:solidFill>
                  <a:srgbClr val="106379"/>
                </a:solidFill>
                <a:latin typeface="Trebuchet MS" pitchFamily="34" charset="0"/>
              </a:defRPr>
            </a:lvl1pPr>
            <a:lvl2pPr marL="742950" indent="-285750" eaLnBrk="0" hangingPunct="0">
              <a:spcBef>
                <a:spcPct val="20000"/>
              </a:spcBef>
              <a:buClr>
                <a:srgbClr val="4D4D4D"/>
              </a:buClr>
              <a:buSzPct val="75000"/>
              <a:buFont typeface="Wingdings" pitchFamily="2" charset="2"/>
              <a:buChar char="Ø"/>
              <a:defRPr sz="2200">
                <a:solidFill>
                  <a:srgbClr val="106379"/>
                </a:solidFill>
                <a:latin typeface="Trebuchet MS" pitchFamily="34" charset="0"/>
              </a:defRPr>
            </a:lvl2pPr>
            <a:lvl3pPr marL="1143000" indent="-228600" eaLnBrk="0" hangingPunct="0">
              <a:spcBef>
                <a:spcPct val="20000"/>
              </a:spcBef>
              <a:buClr>
                <a:srgbClr val="4D4D4D"/>
              </a:buClr>
              <a:buFont typeface="Wingdings" pitchFamily="2" charset="2"/>
              <a:buChar char="§"/>
              <a:defRPr sz="2000">
                <a:solidFill>
                  <a:srgbClr val="106379"/>
                </a:solidFill>
                <a:latin typeface="Trebuchet MS" pitchFamily="34" charset="0"/>
              </a:defRPr>
            </a:lvl3pPr>
            <a:lvl4pPr marL="1600200" indent="-228600" eaLnBrk="0" hangingPunct="0">
              <a:spcBef>
                <a:spcPct val="20000"/>
              </a:spcBef>
              <a:buClr>
                <a:srgbClr val="4D4D4D"/>
              </a:buClr>
              <a:buFont typeface="Courier New" pitchFamily="49" charset="0"/>
              <a:buChar char="o"/>
              <a:defRPr>
                <a:solidFill>
                  <a:srgbClr val="106379"/>
                </a:solidFill>
                <a:latin typeface="Trebuchet MS" pitchFamily="34" charset="0"/>
              </a:defRPr>
            </a:lvl4pPr>
            <a:lvl5pPr marL="2057400" indent="-228600" eaLnBrk="0" hangingPunct="0">
              <a:spcBef>
                <a:spcPct val="20000"/>
              </a:spcBef>
              <a:buClr>
                <a:srgbClr val="4D4D4D"/>
              </a:buClr>
              <a:buFont typeface="Arial" pitchFamily="34" charset="0"/>
              <a:buChar char="»"/>
              <a:defRPr sz="1600">
                <a:solidFill>
                  <a:srgbClr val="106379"/>
                </a:solidFill>
                <a:latin typeface="Trebuchet MS" pitchFamily="34" charset="0"/>
              </a:defRPr>
            </a:lvl5pPr>
            <a:lvl6pPr marL="25146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6pPr>
            <a:lvl7pPr marL="29718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7pPr>
            <a:lvl8pPr marL="34290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8pPr>
            <a:lvl9pPr marL="38862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9pPr>
          </a:lstStyle>
          <a:p>
            <a:pPr eaLnBrk="1" fontAlgn="base" hangingPunct="1">
              <a:spcBef>
                <a:spcPct val="0"/>
              </a:spcBef>
              <a:spcAft>
                <a:spcPct val="0"/>
              </a:spcAft>
              <a:buClrTx/>
              <a:buFontTx/>
              <a:buNone/>
            </a:pPr>
            <a:endParaRPr lang="en-US" altLang="en-US" sz="1800" smtClean="0">
              <a:solidFill>
                <a:srgbClr val="FFFFFF"/>
              </a:solidFill>
              <a:latin typeface="Calibri" pitchFamily="34" charset="0"/>
            </a:endParaRPr>
          </a:p>
        </p:txBody>
      </p:sp>
      <p:sp>
        <p:nvSpPr>
          <p:cNvPr id="13353" name="AutoShape 8"/>
          <p:cNvSpPr>
            <a:spLocks noChangeArrowheads="1"/>
          </p:cNvSpPr>
          <p:nvPr/>
        </p:nvSpPr>
        <p:spPr bwMode="auto">
          <a:xfrm rot="-1918369">
            <a:off x="5673725" y="2259013"/>
            <a:ext cx="812800" cy="77787"/>
          </a:xfrm>
          <a:prstGeom prst="leftRightArrow">
            <a:avLst>
              <a:gd name="adj1" fmla="val 50000"/>
              <a:gd name="adj2" fmla="val 71112"/>
            </a:avLst>
          </a:prstGeom>
          <a:solidFill>
            <a:srgbClr val="000080"/>
          </a:solidFill>
          <a:ln w="9525">
            <a:solidFill>
              <a:schemeClr val="tx1"/>
            </a:solidFill>
            <a:miter lim="800000"/>
            <a:headEnd/>
            <a:tailEnd/>
          </a:ln>
        </p:spPr>
        <p:txBody>
          <a:bodyPr wrap="none" lIns="91431" tIns="45716" rIns="91431" bIns="45716" anchor="ctr"/>
          <a:lstStyle>
            <a:lvl1pPr eaLnBrk="0" hangingPunct="0">
              <a:spcBef>
                <a:spcPct val="20000"/>
              </a:spcBef>
              <a:buClr>
                <a:srgbClr val="4D4D4D"/>
              </a:buClr>
              <a:buFont typeface="Arial" pitchFamily="34" charset="0"/>
              <a:buChar char="•"/>
              <a:defRPr sz="2600">
                <a:solidFill>
                  <a:srgbClr val="106379"/>
                </a:solidFill>
                <a:latin typeface="Trebuchet MS" pitchFamily="34" charset="0"/>
              </a:defRPr>
            </a:lvl1pPr>
            <a:lvl2pPr marL="742950" indent="-285750" eaLnBrk="0" hangingPunct="0">
              <a:spcBef>
                <a:spcPct val="20000"/>
              </a:spcBef>
              <a:buClr>
                <a:srgbClr val="4D4D4D"/>
              </a:buClr>
              <a:buSzPct val="75000"/>
              <a:buFont typeface="Wingdings" pitchFamily="2" charset="2"/>
              <a:buChar char="Ø"/>
              <a:defRPr sz="2200">
                <a:solidFill>
                  <a:srgbClr val="106379"/>
                </a:solidFill>
                <a:latin typeface="Trebuchet MS" pitchFamily="34" charset="0"/>
              </a:defRPr>
            </a:lvl2pPr>
            <a:lvl3pPr marL="1143000" indent="-228600" eaLnBrk="0" hangingPunct="0">
              <a:spcBef>
                <a:spcPct val="20000"/>
              </a:spcBef>
              <a:buClr>
                <a:srgbClr val="4D4D4D"/>
              </a:buClr>
              <a:buFont typeface="Wingdings" pitchFamily="2" charset="2"/>
              <a:buChar char="§"/>
              <a:defRPr sz="2000">
                <a:solidFill>
                  <a:srgbClr val="106379"/>
                </a:solidFill>
                <a:latin typeface="Trebuchet MS" pitchFamily="34" charset="0"/>
              </a:defRPr>
            </a:lvl3pPr>
            <a:lvl4pPr marL="1600200" indent="-228600" eaLnBrk="0" hangingPunct="0">
              <a:spcBef>
                <a:spcPct val="20000"/>
              </a:spcBef>
              <a:buClr>
                <a:srgbClr val="4D4D4D"/>
              </a:buClr>
              <a:buFont typeface="Courier New" pitchFamily="49" charset="0"/>
              <a:buChar char="o"/>
              <a:defRPr>
                <a:solidFill>
                  <a:srgbClr val="106379"/>
                </a:solidFill>
                <a:latin typeface="Trebuchet MS" pitchFamily="34" charset="0"/>
              </a:defRPr>
            </a:lvl4pPr>
            <a:lvl5pPr marL="2057400" indent="-228600" eaLnBrk="0" hangingPunct="0">
              <a:spcBef>
                <a:spcPct val="20000"/>
              </a:spcBef>
              <a:buClr>
                <a:srgbClr val="4D4D4D"/>
              </a:buClr>
              <a:buFont typeface="Arial" pitchFamily="34" charset="0"/>
              <a:buChar char="»"/>
              <a:defRPr sz="1600">
                <a:solidFill>
                  <a:srgbClr val="106379"/>
                </a:solidFill>
                <a:latin typeface="Trebuchet MS" pitchFamily="34" charset="0"/>
              </a:defRPr>
            </a:lvl5pPr>
            <a:lvl6pPr marL="25146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6pPr>
            <a:lvl7pPr marL="29718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7pPr>
            <a:lvl8pPr marL="34290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8pPr>
            <a:lvl9pPr marL="38862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9pPr>
          </a:lstStyle>
          <a:p>
            <a:pPr eaLnBrk="1" fontAlgn="base" hangingPunct="1">
              <a:spcBef>
                <a:spcPct val="0"/>
              </a:spcBef>
              <a:spcAft>
                <a:spcPct val="0"/>
              </a:spcAft>
              <a:buClrTx/>
              <a:buFontTx/>
              <a:buNone/>
            </a:pPr>
            <a:endParaRPr lang="en-US" altLang="en-US" sz="1800" smtClean="0">
              <a:solidFill>
                <a:srgbClr val="FFFFFF"/>
              </a:solidFill>
              <a:latin typeface="Calibri" pitchFamily="34" charset="0"/>
            </a:endParaRPr>
          </a:p>
        </p:txBody>
      </p:sp>
      <p:sp>
        <p:nvSpPr>
          <p:cNvPr id="13354" name="AutoShape 8"/>
          <p:cNvSpPr>
            <a:spLocks noChangeArrowheads="1"/>
          </p:cNvSpPr>
          <p:nvPr/>
        </p:nvSpPr>
        <p:spPr bwMode="auto">
          <a:xfrm rot="-3344305">
            <a:off x="4898232" y="1539081"/>
            <a:ext cx="812800" cy="77787"/>
          </a:xfrm>
          <a:prstGeom prst="leftRightArrow">
            <a:avLst>
              <a:gd name="adj1" fmla="val 50000"/>
              <a:gd name="adj2" fmla="val 71112"/>
            </a:avLst>
          </a:prstGeom>
          <a:solidFill>
            <a:srgbClr val="000080"/>
          </a:solidFill>
          <a:ln w="9525">
            <a:solidFill>
              <a:schemeClr val="tx1"/>
            </a:solidFill>
            <a:miter lim="800000"/>
            <a:headEnd/>
            <a:tailEnd/>
          </a:ln>
        </p:spPr>
        <p:txBody>
          <a:bodyPr wrap="none" lIns="91431" tIns="45716" rIns="91431" bIns="45716" anchor="ctr"/>
          <a:lstStyle>
            <a:lvl1pPr eaLnBrk="0" hangingPunct="0">
              <a:spcBef>
                <a:spcPct val="20000"/>
              </a:spcBef>
              <a:buClr>
                <a:srgbClr val="4D4D4D"/>
              </a:buClr>
              <a:buFont typeface="Arial" pitchFamily="34" charset="0"/>
              <a:buChar char="•"/>
              <a:defRPr sz="2600">
                <a:solidFill>
                  <a:srgbClr val="106379"/>
                </a:solidFill>
                <a:latin typeface="Trebuchet MS" pitchFamily="34" charset="0"/>
              </a:defRPr>
            </a:lvl1pPr>
            <a:lvl2pPr marL="742950" indent="-285750" eaLnBrk="0" hangingPunct="0">
              <a:spcBef>
                <a:spcPct val="20000"/>
              </a:spcBef>
              <a:buClr>
                <a:srgbClr val="4D4D4D"/>
              </a:buClr>
              <a:buSzPct val="75000"/>
              <a:buFont typeface="Wingdings" pitchFamily="2" charset="2"/>
              <a:buChar char="Ø"/>
              <a:defRPr sz="2200">
                <a:solidFill>
                  <a:srgbClr val="106379"/>
                </a:solidFill>
                <a:latin typeface="Trebuchet MS" pitchFamily="34" charset="0"/>
              </a:defRPr>
            </a:lvl2pPr>
            <a:lvl3pPr marL="1143000" indent="-228600" eaLnBrk="0" hangingPunct="0">
              <a:spcBef>
                <a:spcPct val="20000"/>
              </a:spcBef>
              <a:buClr>
                <a:srgbClr val="4D4D4D"/>
              </a:buClr>
              <a:buFont typeface="Wingdings" pitchFamily="2" charset="2"/>
              <a:buChar char="§"/>
              <a:defRPr sz="2000">
                <a:solidFill>
                  <a:srgbClr val="106379"/>
                </a:solidFill>
                <a:latin typeface="Trebuchet MS" pitchFamily="34" charset="0"/>
              </a:defRPr>
            </a:lvl3pPr>
            <a:lvl4pPr marL="1600200" indent="-228600" eaLnBrk="0" hangingPunct="0">
              <a:spcBef>
                <a:spcPct val="20000"/>
              </a:spcBef>
              <a:buClr>
                <a:srgbClr val="4D4D4D"/>
              </a:buClr>
              <a:buFont typeface="Courier New" pitchFamily="49" charset="0"/>
              <a:buChar char="o"/>
              <a:defRPr>
                <a:solidFill>
                  <a:srgbClr val="106379"/>
                </a:solidFill>
                <a:latin typeface="Trebuchet MS" pitchFamily="34" charset="0"/>
              </a:defRPr>
            </a:lvl4pPr>
            <a:lvl5pPr marL="2057400" indent="-228600" eaLnBrk="0" hangingPunct="0">
              <a:spcBef>
                <a:spcPct val="20000"/>
              </a:spcBef>
              <a:buClr>
                <a:srgbClr val="4D4D4D"/>
              </a:buClr>
              <a:buFont typeface="Arial" pitchFamily="34" charset="0"/>
              <a:buChar char="»"/>
              <a:defRPr sz="1600">
                <a:solidFill>
                  <a:srgbClr val="106379"/>
                </a:solidFill>
                <a:latin typeface="Trebuchet MS" pitchFamily="34" charset="0"/>
              </a:defRPr>
            </a:lvl5pPr>
            <a:lvl6pPr marL="25146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6pPr>
            <a:lvl7pPr marL="29718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7pPr>
            <a:lvl8pPr marL="34290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8pPr>
            <a:lvl9pPr marL="38862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9pPr>
          </a:lstStyle>
          <a:p>
            <a:pPr eaLnBrk="1" fontAlgn="base" hangingPunct="1">
              <a:spcBef>
                <a:spcPct val="0"/>
              </a:spcBef>
              <a:spcAft>
                <a:spcPct val="0"/>
              </a:spcAft>
              <a:buClrTx/>
              <a:buFontTx/>
              <a:buNone/>
            </a:pPr>
            <a:endParaRPr lang="en-US" altLang="en-US" sz="1800" smtClean="0">
              <a:solidFill>
                <a:srgbClr val="FFFFFF"/>
              </a:solidFill>
              <a:latin typeface="Calibri" pitchFamily="34" charset="0"/>
            </a:endParaRPr>
          </a:p>
        </p:txBody>
      </p:sp>
      <p:sp>
        <p:nvSpPr>
          <p:cNvPr id="13355" name="AutoShape 8"/>
          <p:cNvSpPr>
            <a:spLocks noChangeArrowheads="1"/>
          </p:cNvSpPr>
          <p:nvPr/>
        </p:nvSpPr>
        <p:spPr bwMode="auto">
          <a:xfrm>
            <a:off x="6016625" y="3189288"/>
            <a:ext cx="812800" cy="77787"/>
          </a:xfrm>
          <a:prstGeom prst="leftRightArrow">
            <a:avLst>
              <a:gd name="adj1" fmla="val 50000"/>
              <a:gd name="adj2" fmla="val 71112"/>
            </a:avLst>
          </a:prstGeom>
          <a:solidFill>
            <a:srgbClr val="000080"/>
          </a:solidFill>
          <a:ln w="9525">
            <a:solidFill>
              <a:schemeClr val="tx1"/>
            </a:solidFill>
            <a:miter lim="800000"/>
            <a:headEnd/>
            <a:tailEnd/>
          </a:ln>
        </p:spPr>
        <p:txBody>
          <a:bodyPr wrap="none" lIns="91431" tIns="45716" rIns="91431" bIns="45716" anchor="ctr"/>
          <a:lstStyle>
            <a:lvl1pPr eaLnBrk="0" hangingPunct="0">
              <a:spcBef>
                <a:spcPct val="20000"/>
              </a:spcBef>
              <a:buClr>
                <a:srgbClr val="4D4D4D"/>
              </a:buClr>
              <a:buFont typeface="Arial" pitchFamily="34" charset="0"/>
              <a:buChar char="•"/>
              <a:defRPr sz="2600">
                <a:solidFill>
                  <a:srgbClr val="106379"/>
                </a:solidFill>
                <a:latin typeface="Trebuchet MS" pitchFamily="34" charset="0"/>
              </a:defRPr>
            </a:lvl1pPr>
            <a:lvl2pPr marL="742950" indent="-285750" eaLnBrk="0" hangingPunct="0">
              <a:spcBef>
                <a:spcPct val="20000"/>
              </a:spcBef>
              <a:buClr>
                <a:srgbClr val="4D4D4D"/>
              </a:buClr>
              <a:buSzPct val="75000"/>
              <a:buFont typeface="Wingdings" pitchFamily="2" charset="2"/>
              <a:buChar char="Ø"/>
              <a:defRPr sz="2200">
                <a:solidFill>
                  <a:srgbClr val="106379"/>
                </a:solidFill>
                <a:latin typeface="Trebuchet MS" pitchFamily="34" charset="0"/>
              </a:defRPr>
            </a:lvl2pPr>
            <a:lvl3pPr marL="1143000" indent="-228600" eaLnBrk="0" hangingPunct="0">
              <a:spcBef>
                <a:spcPct val="20000"/>
              </a:spcBef>
              <a:buClr>
                <a:srgbClr val="4D4D4D"/>
              </a:buClr>
              <a:buFont typeface="Wingdings" pitchFamily="2" charset="2"/>
              <a:buChar char="§"/>
              <a:defRPr sz="2000">
                <a:solidFill>
                  <a:srgbClr val="106379"/>
                </a:solidFill>
                <a:latin typeface="Trebuchet MS" pitchFamily="34" charset="0"/>
              </a:defRPr>
            </a:lvl3pPr>
            <a:lvl4pPr marL="1600200" indent="-228600" eaLnBrk="0" hangingPunct="0">
              <a:spcBef>
                <a:spcPct val="20000"/>
              </a:spcBef>
              <a:buClr>
                <a:srgbClr val="4D4D4D"/>
              </a:buClr>
              <a:buFont typeface="Courier New" pitchFamily="49" charset="0"/>
              <a:buChar char="o"/>
              <a:defRPr>
                <a:solidFill>
                  <a:srgbClr val="106379"/>
                </a:solidFill>
                <a:latin typeface="Trebuchet MS" pitchFamily="34" charset="0"/>
              </a:defRPr>
            </a:lvl4pPr>
            <a:lvl5pPr marL="2057400" indent="-228600" eaLnBrk="0" hangingPunct="0">
              <a:spcBef>
                <a:spcPct val="20000"/>
              </a:spcBef>
              <a:buClr>
                <a:srgbClr val="4D4D4D"/>
              </a:buClr>
              <a:buFont typeface="Arial" pitchFamily="34" charset="0"/>
              <a:buChar char="»"/>
              <a:defRPr sz="1600">
                <a:solidFill>
                  <a:srgbClr val="106379"/>
                </a:solidFill>
                <a:latin typeface="Trebuchet MS" pitchFamily="34" charset="0"/>
              </a:defRPr>
            </a:lvl5pPr>
            <a:lvl6pPr marL="25146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6pPr>
            <a:lvl7pPr marL="29718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7pPr>
            <a:lvl8pPr marL="34290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8pPr>
            <a:lvl9pPr marL="38862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9pPr>
          </a:lstStyle>
          <a:p>
            <a:pPr eaLnBrk="1" fontAlgn="base" hangingPunct="1">
              <a:spcBef>
                <a:spcPct val="0"/>
              </a:spcBef>
              <a:spcAft>
                <a:spcPct val="0"/>
              </a:spcAft>
              <a:buClrTx/>
              <a:buFontTx/>
              <a:buNone/>
            </a:pPr>
            <a:endParaRPr lang="en-US" altLang="en-US" sz="1800" smtClean="0">
              <a:solidFill>
                <a:srgbClr val="FFFFFF"/>
              </a:solidFill>
              <a:latin typeface="Calibri" pitchFamily="34" charset="0"/>
            </a:endParaRPr>
          </a:p>
        </p:txBody>
      </p:sp>
      <p:sp>
        <p:nvSpPr>
          <p:cNvPr id="13356" name="AutoShape 8"/>
          <p:cNvSpPr>
            <a:spLocks noChangeArrowheads="1"/>
          </p:cNvSpPr>
          <p:nvPr/>
        </p:nvSpPr>
        <p:spPr bwMode="auto">
          <a:xfrm rot="3244528">
            <a:off x="4837113" y="5318125"/>
            <a:ext cx="969962" cy="58738"/>
          </a:xfrm>
          <a:prstGeom prst="leftRightArrow">
            <a:avLst>
              <a:gd name="adj1" fmla="val 50000"/>
              <a:gd name="adj2" fmla="val 70258"/>
            </a:avLst>
          </a:prstGeom>
          <a:solidFill>
            <a:srgbClr val="000080"/>
          </a:solidFill>
          <a:ln w="9525">
            <a:solidFill>
              <a:schemeClr val="tx1"/>
            </a:solidFill>
            <a:miter lim="800000"/>
            <a:headEnd/>
            <a:tailEnd/>
          </a:ln>
        </p:spPr>
        <p:txBody>
          <a:bodyPr wrap="none" lIns="91431" tIns="45716" rIns="91431" bIns="45716" anchor="ctr"/>
          <a:lstStyle>
            <a:lvl1pPr eaLnBrk="0" hangingPunct="0">
              <a:spcBef>
                <a:spcPct val="20000"/>
              </a:spcBef>
              <a:buClr>
                <a:srgbClr val="4D4D4D"/>
              </a:buClr>
              <a:buFont typeface="Arial" pitchFamily="34" charset="0"/>
              <a:buChar char="•"/>
              <a:defRPr sz="2600">
                <a:solidFill>
                  <a:srgbClr val="106379"/>
                </a:solidFill>
                <a:latin typeface="Trebuchet MS" pitchFamily="34" charset="0"/>
              </a:defRPr>
            </a:lvl1pPr>
            <a:lvl2pPr marL="742950" indent="-285750" eaLnBrk="0" hangingPunct="0">
              <a:spcBef>
                <a:spcPct val="20000"/>
              </a:spcBef>
              <a:buClr>
                <a:srgbClr val="4D4D4D"/>
              </a:buClr>
              <a:buSzPct val="75000"/>
              <a:buFont typeface="Wingdings" pitchFamily="2" charset="2"/>
              <a:buChar char="Ø"/>
              <a:defRPr sz="2200">
                <a:solidFill>
                  <a:srgbClr val="106379"/>
                </a:solidFill>
                <a:latin typeface="Trebuchet MS" pitchFamily="34" charset="0"/>
              </a:defRPr>
            </a:lvl2pPr>
            <a:lvl3pPr marL="1143000" indent="-228600" eaLnBrk="0" hangingPunct="0">
              <a:spcBef>
                <a:spcPct val="20000"/>
              </a:spcBef>
              <a:buClr>
                <a:srgbClr val="4D4D4D"/>
              </a:buClr>
              <a:buFont typeface="Wingdings" pitchFamily="2" charset="2"/>
              <a:buChar char="§"/>
              <a:defRPr sz="2000">
                <a:solidFill>
                  <a:srgbClr val="106379"/>
                </a:solidFill>
                <a:latin typeface="Trebuchet MS" pitchFamily="34" charset="0"/>
              </a:defRPr>
            </a:lvl3pPr>
            <a:lvl4pPr marL="1600200" indent="-228600" eaLnBrk="0" hangingPunct="0">
              <a:spcBef>
                <a:spcPct val="20000"/>
              </a:spcBef>
              <a:buClr>
                <a:srgbClr val="4D4D4D"/>
              </a:buClr>
              <a:buFont typeface="Courier New" pitchFamily="49" charset="0"/>
              <a:buChar char="o"/>
              <a:defRPr>
                <a:solidFill>
                  <a:srgbClr val="106379"/>
                </a:solidFill>
                <a:latin typeface="Trebuchet MS" pitchFamily="34" charset="0"/>
              </a:defRPr>
            </a:lvl4pPr>
            <a:lvl5pPr marL="2057400" indent="-228600" eaLnBrk="0" hangingPunct="0">
              <a:spcBef>
                <a:spcPct val="20000"/>
              </a:spcBef>
              <a:buClr>
                <a:srgbClr val="4D4D4D"/>
              </a:buClr>
              <a:buFont typeface="Arial" pitchFamily="34" charset="0"/>
              <a:buChar char="»"/>
              <a:defRPr sz="1600">
                <a:solidFill>
                  <a:srgbClr val="106379"/>
                </a:solidFill>
                <a:latin typeface="Trebuchet MS" pitchFamily="34" charset="0"/>
              </a:defRPr>
            </a:lvl5pPr>
            <a:lvl6pPr marL="25146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6pPr>
            <a:lvl7pPr marL="29718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7pPr>
            <a:lvl8pPr marL="34290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8pPr>
            <a:lvl9pPr marL="38862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9pPr>
          </a:lstStyle>
          <a:p>
            <a:pPr eaLnBrk="1" fontAlgn="base" hangingPunct="1">
              <a:spcBef>
                <a:spcPct val="0"/>
              </a:spcBef>
              <a:spcAft>
                <a:spcPct val="0"/>
              </a:spcAft>
              <a:buClrTx/>
              <a:buFontTx/>
              <a:buNone/>
            </a:pPr>
            <a:endParaRPr lang="en-US" altLang="en-US" sz="1800" smtClean="0">
              <a:solidFill>
                <a:srgbClr val="FFFFFF"/>
              </a:solidFill>
              <a:latin typeface="Calibri" pitchFamily="34" charset="0"/>
            </a:endParaRPr>
          </a:p>
        </p:txBody>
      </p:sp>
      <p:sp>
        <p:nvSpPr>
          <p:cNvPr id="13357" name="AutoShape 8"/>
          <p:cNvSpPr>
            <a:spLocks noChangeArrowheads="1"/>
          </p:cNvSpPr>
          <p:nvPr/>
        </p:nvSpPr>
        <p:spPr bwMode="auto">
          <a:xfrm rot="-1618102">
            <a:off x="2217738" y="4579938"/>
            <a:ext cx="812800" cy="77787"/>
          </a:xfrm>
          <a:prstGeom prst="leftRightArrow">
            <a:avLst>
              <a:gd name="adj1" fmla="val 50000"/>
              <a:gd name="adj2" fmla="val 71112"/>
            </a:avLst>
          </a:prstGeom>
          <a:solidFill>
            <a:srgbClr val="000080"/>
          </a:solidFill>
          <a:ln w="9525">
            <a:solidFill>
              <a:schemeClr val="tx1"/>
            </a:solidFill>
            <a:miter lim="800000"/>
            <a:headEnd/>
            <a:tailEnd/>
          </a:ln>
        </p:spPr>
        <p:txBody>
          <a:bodyPr wrap="none" lIns="91431" tIns="45716" rIns="91431" bIns="45716" anchor="ctr"/>
          <a:lstStyle>
            <a:lvl1pPr eaLnBrk="0" hangingPunct="0">
              <a:spcBef>
                <a:spcPct val="20000"/>
              </a:spcBef>
              <a:buClr>
                <a:srgbClr val="4D4D4D"/>
              </a:buClr>
              <a:buFont typeface="Arial" pitchFamily="34" charset="0"/>
              <a:buChar char="•"/>
              <a:defRPr sz="2600">
                <a:solidFill>
                  <a:srgbClr val="106379"/>
                </a:solidFill>
                <a:latin typeface="Trebuchet MS" pitchFamily="34" charset="0"/>
              </a:defRPr>
            </a:lvl1pPr>
            <a:lvl2pPr marL="742950" indent="-285750" eaLnBrk="0" hangingPunct="0">
              <a:spcBef>
                <a:spcPct val="20000"/>
              </a:spcBef>
              <a:buClr>
                <a:srgbClr val="4D4D4D"/>
              </a:buClr>
              <a:buSzPct val="75000"/>
              <a:buFont typeface="Wingdings" pitchFamily="2" charset="2"/>
              <a:buChar char="Ø"/>
              <a:defRPr sz="2200">
                <a:solidFill>
                  <a:srgbClr val="106379"/>
                </a:solidFill>
                <a:latin typeface="Trebuchet MS" pitchFamily="34" charset="0"/>
              </a:defRPr>
            </a:lvl2pPr>
            <a:lvl3pPr marL="1143000" indent="-228600" eaLnBrk="0" hangingPunct="0">
              <a:spcBef>
                <a:spcPct val="20000"/>
              </a:spcBef>
              <a:buClr>
                <a:srgbClr val="4D4D4D"/>
              </a:buClr>
              <a:buFont typeface="Wingdings" pitchFamily="2" charset="2"/>
              <a:buChar char="§"/>
              <a:defRPr sz="2000">
                <a:solidFill>
                  <a:srgbClr val="106379"/>
                </a:solidFill>
                <a:latin typeface="Trebuchet MS" pitchFamily="34" charset="0"/>
              </a:defRPr>
            </a:lvl3pPr>
            <a:lvl4pPr marL="1600200" indent="-228600" eaLnBrk="0" hangingPunct="0">
              <a:spcBef>
                <a:spcPct val="20000"/>
              </a:spcBef>
              <a:buClr>
                <a:srgbClr val="4D4D4D"/>
              </a:buClr>
              <a:buFont typeface="Courier New" pitchFamily="49" charset="0"/>
              <a:buChar char="o"/>
              <a:defRPr>
                <a:solidFill>
                  <a:srgbClr val="106379"/>
                </a:solidFill>
                <a:latin typeface="Trebuchet MS" pitchFamily="34" charset="0"/>
              </a:defRPr>
            </a:lvl4pPr>
            <a:lvl5pPr marL="2057400" indent="-228600" eaLnBrk="0" hangingPunct="0">
              <a:spcBef>
                <a:spcPct val="20000"/>
              </a:spcBef>
              <a:buClr>
                <a:srgbClr val="4D4D4D"/>
              </a:buClr>
              <a:buFont typeface="Arial" pitchFamily="34" charset="0"/>
              <a:buChar char="»"/>
              <a:defRPr sz="1600">
                <a:solidFill>
                  <a:srgbClr val="106379"/>
                </a:solidFill>
                <a:latin typeface="Trebuchet MS" pitchFamily="34" charset="0"/>
              </a:defRPr>
            </a:lvl5pPr>
            <a:lvl6pPr marL="25146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6pPr>
            <a:lvl7pPr marL="29718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7pPr>
            <a:lvl8pPr marL="34290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8pPr>
            <a:lvl9pPr marL="38862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9pPr>
          </a:lstStyle>
          <a:p>
            <a:pPr eaLnBrk="1" fontAlgn="base" hangingPunct="1">
              <a:spcBef>
                <a:spcPct val="0"/>
              </a:spcBef>
              <a:spcAft>
                <a:spcPct val="0"/>
              </a:spcAft>
              <a:buClrTx/>
              <a:buFontTx/>
              <a:buNone/>
            </a:pPr>
            <a:endParaRPr lang="en-US" altLang="en-US" sz="1800" smtClean="0">
              <a:solidFill>
                <a:srgbClr val="FFFFFF"/>
              </a:solidFill>
              <a:latin typeface="Calibri" pitchFamily="34" charset="0"/>
            </a:endParaRPr>
          </a:p>
        </p:txBody>
      </p:sp>
      <p:sp>
        <p:nvSpPr>
          <p:cNvPr id="13358" name="AutoShape 8"/>
          <p:cNvSpPr>
            <a:spLocks noChangeArrowheads="1"/>
          </p:cNvSpPr>
          <p:nvPr/>
        </p:nvSpPr>
        <p:spPr bwMode="auto">
          <a:xfrm rot="1654212">
            <a:off x="2225675" y="2203450"/>
            <a:ext cx="812800" cy="77788"/>
          </a:xfrm>
          <a:prstGeom prst="leftRightArrow">
            <a:avLst>
              <a:gd name="adj1" fmla="val 50000"/>
              <a:gd name="adj2" fmla="val 71111"/>
            </a:avLst>
          </a:prstGeom>
          <a:solidFill>
            <a:srgbClr val="000080"/>
          </a:solidFill>
          <a:ln w="9525">
            <a:solidFill>
              <a:schemeClr val="tx1"/>
            </a:solidFill>
            <a:miter lim="800000"/>
            <a:headEnd/>
            <a:tailEnd/>
          </a:ln>
        </p:spPr>
        <p:txBody>
          <a:bodyPr wrap="none" lIns="91431" tIns="45716" rIns="91431" bIns="45716" anchor="ctr"/>
          <a:lstStyle>
            <a:lvl1pPr eaLnBrk="0" hangingPunct="0">
              <a:spcBef>
                <a:spcPct val="20000"/>
              </a:spcBef>
              <a:buClr>
                <a:srgbClr val="4D4D4D"/>
              </a:buClr>
              <a:buFont typeface="Arial" pitchFamily="34" charset="0"/>
              <a:buChar char="•"/>
              <a:defRPr sz="2600">
                <a:solidFill>
                  <a:srgbClr val="106379"/>
                </a:solidFill>
                <a:latin typeface="Trebuchet MS" pitchFamily="34" charset="0"/>
              </a:defRPr>
            </a:lvl1pPr>
            <a:lvl2pPr marL="742950" indent="-285750" eaLnBrk="0" hangingPunct="0">
              <a:spcBef>
                <a:spcPct val="20000"/>
              </a:spcBef>
              <a:buClr>
                <a:srgbClr val="4D4D4D"/>
              </a:buClr>
              <a:buSzPct val="75000"/>
              <a:buFont typeface="Wingdings" pitchFamily="2" charset="2"/>
              <a:buChar char="Ø"/>
              <a:defRPr sz="2200">
                <a:solidFill>
                  <a:srgbClr val="106379"/>
                </a:solidFill>
                <a:latin typeface="Trebuchet MS" pitchFamily="34" charset="0"/>
              </a:defRPr>
            </a:lvl2pPr>
            <a:lvl3pPr marL="1143000" indent="-228600" eaLnBrk="0" hangingPunct="0">
              <a:spcBef>
                <a:spcPct val="20000"/>
              </a:spcBef>
              <a:buClr>
                <a:srgbClr val="4D4D4D"/>
              </a:buClr>
              <a:buFont typeface="Wingdings" pitchFamily="2" charset="2"/>
              <a:buChar char="§"/>
              <a:defRPr sz="2000">
                <a:solidFill>
                  <a:srgbClr val="106379"/>
                </a:solidFill>
                <a:latin typeface="Trebuchet MS" pitchFamily="34" charset="0"/>
              </a:defRPr>
            </a:lvl3pPr>
            <a:lvl4pPr marL="1600200" indent="-228600" eaLnBrk="0" hangingPunct="0">
              <a:spcBef>
                <a:spcPct val="20000"/>
              </a:spcBef>
              <a:buClr>
                <a:srgbClr val="4D4D4D"/>
              </a:buClr>
              <a:buFont typeface="Courier New" pitchFamily="49" charset="0"/>
              <a:buChar char="o"/>
              <a:defRPr>
                <a:solidFill>
                  <a:srgbClr val="106379"/>
                </a:solidFill>
                <a:latin typeface="Trebuchet MS" pitchFamily="34" charset="0"/>
              </a:defRPr>
            </a:lvl4pPr>
            <a:lvl5pPr marL="2057400" indent="-228600" eaLnBrk="0" hangingPunct="0">
              <a:spcBef>
                <a:spcPct val="20000"/>
              </a:spcBef>
              <a:buClr>
                <a:srgbClr val="4D4D4D"/>
              </a:buClr>
              <a:buFont typeface="Arial" pitchFamily="34" charset="0"/>
              <a:buChar char="»"/>
              <a:defRPr sz="1600">
                <a:solidFill>
                  <a:srgbClr val="106379"/>
                </a:solidFill>
                <a:latin typeface="Trebuchet MS" pitchFamily="34" charset="0"/>
              </a:defRPr>
            </a:lvl5pPr>
            <a:lvl6pPr marL="25146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6pPr>
            <a:lvl7pPr marL="29718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7pPr>
            <a:lvl8pPr marL="34290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8pPr>
            <a:lvl9pPr marL="38862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9pPr>
          </a:lstStyle>
          <a:p>
            <a:pPr eaLnBrk="1" fontAlgn="base" hangingPunct="1">
              <a:spcBef>
                <a:spcPct val="0"/>
              </a:spcBef>
              <a:spcAft>
                <a:spcPct val="0"/>
              </a:spcAft>
              <a:buClrTx/>
              <a:buFontTx/>
              <a:buNone/>
            </a:pPr>
            <a:endParaRPr lang="en-US" altLang="en-US" sz="1800" smtClean="0">
              <a:solidFill>
                <a:srgbClr val="FFFFFF"/>
              </a:solidFill>
              <a:latin typeface="Calibri" pitchFamily="34" charset="0"/>
            </a:endParaRPr>
          </a:p>
        </p:txBody>
      </p:sp>
      <p:sp>
        <p:nvSpPr>
          <p:cNvPr id="13359" name="AutoShape 8"/>
          <p:cNvSpPr>
            <a:spLocks noChangeArrowheads="1"/>
          </p:cNvSpPr>
          <p:nvPr/>
        </p:nvSpPr>
        <p:spPr bwMode="auto">
          <a:xfrm rot="-5980763">
            <a:off x="3702844" y="1327944"/>
            <a:ext cx="812800" cy="77788"/>
          </a:xfrm>
          <a:prstGeom prst="leftRightArrow">
            <a:avLst>
              <a:gd name="adj1" fmla="val 50000"/>
              <a:gd name="adj2" fmla="val 71111"/>
            </a:avLst>
          </a:prstGeom>
          <a:solidFill>
            <a:srgbClr val="000080"/>
          </a:solidFill>
          <a:ln w="9525">
            <a:solidFill>
              <a:schemeClr val="tx1"/>
            </a:solidFill>
            <a:miter lim="800000"/>
            <a:headEnd/>
            <a:tailEnd/>
          </a:ln>
        </p:spPr>
        <p:txBody>
          <a:bodyPr wrap="none" lIns="91431" tIns="45716" rIns="91431" bIns="45716" anchor="ctr"/>
          <a:lstStyle>
            <a:lvl1pPr eaLnBrk="0" hangingPunct="0">
              <a:spcBef>
                <a:spcPct val="20000"/>
              </a:spcBef>
              <a:buClr>
                <a:srgbClr val="4D4D4D"/>
              </a:buClr>
              <a:buFont typeface="Arial" pitchFamily="34" charset="0"/>
              <a:buChar char="•"/>
              <a:defRPr sz="2600">
                <a:solidFill>
                  <a:srgbClr val="106379"/>
                </a:solidFill>
                <a:latin typeface="Trebuchet MS" pitchFamily="34" charset="0"/>
              </a:defRPr>
            </a:lvl1pPr>
            <a:lvl2pPr marL="742950" indent="-285750" eaLnBrk="0" hangingPunct="0">
              <a:spcBef>
                <a:spcPct val="20000"/>
              </a:spcBef>
              <a:buClr>
                <a:srgbClr val="4D4D4D"/>
              </a:buClr>
              <a:buSzPct val="75000"/>
              <a:buFont typeface="Wingdings" pitchFamily="2" charset="2"/>
              <a:buChar char="Ø"/>
              <a:defRPr sz="2200">
                <a:solidFill>
                  <a:srgbClr val="106379"/>
                </a:solidFill>
                <a:latin typeface="Trebuchet MS" pitchFamily="34" charset="0"/>
              </a:defRPr>
            </a:lvl2pPr>
            <a:lvl3pPr marL="1143000" indent="-228600" eaLnBrk="0" hangingPunct="0">
              <a:spcBef>
                <a:spcPct val="20000"/>
              </a:spcBef>
              <a:buClr>
                <a:srgbClr val="4D4D4D"/>
              </a:buClr>
              <a:buFont typeface="Wingdings" pitchFamily="2" charset="2"/>
              <a:buChar char="§"/>
              <a:defRPr sz="2000">
                <a:solidFill>
                  <a:srgbClr val="106379"/>
                </a:solidFill>
                <a:latin typeface="Trebuchet MS" pitchFamily="34" charset="0"/>
              </a:defRPr>
            </a:lvl3pPr>
            <a:lvl4pPr marL="1600200" indent="-228600" eaLnBrk="0" hangingPunct="0">
              <a:spcBef>
                <a:spcPct val="20000"/>
              </a:spcBef>
              <a:buClr>
                <a:srgbClr val="4D4D4D"/>
              </a:buClr>
              <a:buFont typeface="Courier New" pitchFamily="49" charset="0"/>
              <a:buChar char="o"/>
              <a:defRPr>
                <a:solidFill>
                  <a:srgbClr val="106379"/>
                </a:solidFill>
                <a:latin typeface="Trebuchet MS" pitchFamily="34" charset="0"/>
              </a:defRPr>
            </a:lvl4pPr>
            <a:lvl5pPr marL="2057400" indent="-228600" eaLnBrk="0" hangingPunct="0">
              <a:spcBef>
                <a:spcPct val="20000"/>
              </a:spcBef>
              <a:buClr>
                <a:srgbClr val="4D4D4D"/>
              </a:buClr>
              <a:buFont typeface="Arial" pitchFamily="34" charset="0"/>
              <a:buChar char="»"/>
              <a:defRPr sz="1600">
                <a:solidFill>
                  <a:srgbClr val="106379"/>
                </a:solidFill>
                <a:latin typeface="Trebuchet MS" pitchFamily="34" charset="0"/>
              </a:defRPr>
            </a:lvl5pPr>
            <a:lvl6pPr marL="25146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6pPr>
            <a:lvl7pPr marL="29718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7pPr>
            <a:lvl8pPr marL="34290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8pPr>
            <a:lvl9pPr marL="3886200" indent="-228600" eaLnBrk="0" fontAlgn="base" hangingPunct="0">
              <a:spcBef>
                <a:spcPct val="20000"/>
              </a:spcBef>
              <a:spcAft>
                <a:spcPct val="0"/>
              </a:spcAft>
              <a:buClr>
                <a:srgbClr val="4D4D4D"/>
              </a:buClr>
              <a:buFont typeface="Arial" pitchFamily="34" charset="0"/>
              <a:buChar char="»"/>
              <a:defRPr sz="1600">
                <a:solidFill>
                  <a:srgbClr val="106379"/>
                </a:solidFill>
                <a:latin typeface="Trebuchet MS" pitchFamily="34" charset="0"/>
              </a:defRPr>
            </a:lvl9pPr>
          </a:lstStyle>
          <a:p>
            <a:pPr eaLnBrk="1" fontAlgn="base" hangingPunct="1">
              <a:spcBef>
                <a:spcPct val="0"/>
              </a:spcBef>
              <a:spcAft>
                <a:spcPct val="0"/>
              </a:spcAft>
              <a:buClrTx/>
              <a:buFontTx/>
              <a:buNone/>
            </a:pPr>
            <a:endParaRPr lang="en-US" altLang="en-US" sz="1800" smtClean="0">
              <a:solidFill>
                <a:srgbClr val="FFFFFF"/>
              </a:solidFill>
              <a:latin typeface="Calibri" pitchFamily="34" charset="0"/>
            </a:endParaRPr>
          </a:p>
        </p:txBody>
      </p:sp>
      <p:sp>
        <p:nvSpPr>
          <p:cNvPr id="50" name="Text Box 28"/>
          <p:cNvSpPr txBox="1">
            <a:spLocks noChangeArrowheads="1"/>
          </p:cNvSpPr>
          <p:nvPr/>
        </p:nvSpPr>
        <p:spPr bwMode="auto">
          <a:xfrm>
            <a:off x="263525" y="1106488"/>
            <a:ext cx="2466975" cy="646112"/>
          </a:xfrm>
          <a:prstGeom prst="rect">
            <a:avLst/>
          </a:prstGeom>
          <a:solidFill>
            <a:schemeClr val="accent1">
              <a:lumMod val="40000"/>
              <a:lumOff val="60000"/>
            </a:schemeClr>
          </a:solidFill>
          <a:ln>
            <a:noFill/>
          </a:ln>
          <a:extLst/>
        </p:spPr>
        <p:txBody>
          <a:bodyPr wrap="none" lIns="91431" tIns="45716" rIns="91431" bIns="45716">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sz="1200" b="1" dirty="0" smtClean="0">
                <a:solidFill>
                  <a:srgbClr val="1F497D"/>
                </a:solidFill>
              </a:rPr>
              <a:t>Developmental </a:t>
            </a:r>
            <a:r>
              <a:rPr lang="en-US" sz="1200" b="1" dirty="0" err="1" smtClean="0">
                <a:solidFill>
                  <a:srgbClr val="1F497D"/>
                </a:solidFill>
              </a:rPr>
              <a:t>Synaptopathies</a:t>
            </a:r>
            <a:endParaRPr lang="en-US" sz="1200" b="1" dirty="0">
              <a:solidFill>
                <a:srgbClr val="1F497D"/>
              </a:solidFill>
            </a:endParaRPr>
          </a:p>
          <a:p>
            <a:pPr algn="ctr" eaLnBrk="1" hangingPunct="1">
              <a:defRPr/>
            </a:pPr>
            <a:r>
              <a:rPr lang="en-US" sz="1200" b="1" dirty="0" smtClean="0">
                <a:solidFill>
                  <a:srgbClr val="1F497D"/>
                </a:solidFill>
              </a:rPr>
              <a:t>Associated with TSC, PTEN</a:t>
            </a:r>
          </a:p>
          <a:p>
            <a:pPr algn="ctr" eaLnBrk="1" hangingPunct="1">
              <a:defRPr/>
            </a:pPr>
            <a:r>
              <a:rPr lang="en-US" sz="1200" b="1" dirty="0" smtClean="0">
                <a:solidFill>
                  <a:srgbClr val="1F497D"/>
                </a:solidFill>
              </a:rPr>
              <a:t>And SHANK3 Mutations</a:t>
            </a:r>
            <a:endParaRPr lang="en-US" sz="1200" b="1" dirty="0">
              <a:solidFill>
                <a:srgbClr val="1F497D"/>
              </a:solidFill>
            </a:endParaRPr>
          </a:p>
        </p:txBody>
      </p:sp>
      <p:sp>
        <p:nvSpPr>
          <p:cNvPr id="51" name="Text Box 28"/>
          <p:cNvSpPr txBox="1">
            <a:spLocks noChangeArrowheads="1"/>
          </p:cNvSpPr>
          <p:nvPr/>
        </p:nvSpPr>
        <p:spPr bwMode="auto">
          <a:xfrm>
            <a:off x="100013" y="3549650"/>
            <a:ext cx="1652587" cy="461963"/>
          </a:xfrm>
          <a:prstGeom prst="rect">
            <a:avLst/>
          </a:prstGeom>
          <a:solidFill>
            <a:schemeClr val="accent6">
              <a:lumMod val="20000"/>
              <a:lumOff val="80000"/>
            </a:schemeClr>
          </a:solidFill>
          <a:ln>
            <a:noFill/>
          </a:ln>
          <a:extLst/>
        </p:spPr>
        <p:txBody>
          <a:bodyPr wrap="none" lIns="91431" tIns="45716" rIns="91431" bIns="45716">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sz="1200" b="1" dirty="0" smtClean="0">
                <a:solidFill>
                  <a:srgbClr val="1F497D"/>
                </a:solidFill>
              </a:rPr>
              <a:t>Rare Lung Diseases</a:t>
            </a:r>
          </a:p>
          <a:p>
            <a:pPr algn="ctr" eaLnBrk="1" hangingPunct="1">
              <a:defRPr/>
            </a:pPr>
            <a:r>
              <a:rPr lang="en-US" sz="1200" b="1" dirty="0" smtClean="0">
                <a:solidFill>
                  <a:srgbClr val="1F497D"/>
                </a:solidFill>
              </a:rPr>
              <a:t>Consortium</a:t>
            </a:r>
            <a:endParaRPr lang="en-US" sz="1200" b="1" dirty="0">
              <a:solidFill>
                <a:srgbClr val="1F497D"/>
              </a:solidFill>
            </a:endParaRPr>
          </a:p>
        </p:txBody>
      </p:sp>
      <p:sp>
        <p:nvSpPr>
          <p:cNvPr id="52" name="Text Box 28"/>
          <p:cNvSpPr txBox="1">
            <a:spLocks noChangeArrowheads="1"/>
          </p:cNvSpPr>
          <p:nvPr/>
        </p:nvSpPr>
        <p:spPr bwMode="auto">
          <a:xfrm>
            <a:off x="6048375" y="5286375"/>
            <a:ext cx="2940050" cy="461963"/>
          </a:xfrm>
          <a:prstGeom prst="rect">
            <a:avLst/>
          </a:prstGeom>
          <a:solidFill>
            <a:schemeClr val="accent1">
              <a:lumMod val="40000"/>
              <a:lumOff val="60000"/>
            </a:schemeClr>
          </a:solidFill>
          <a:ln>
            <a:noFill/>
          </a:ln>
          <a:extLst/>
        </p:spPr>
        <p:txBody>
          <a:bodyPr wrap="none" lIns="91431" tIns="45716" rIns="91431" bIns="45716">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sz="1200" b="1" dirty="0" smtClean="0">
                <a:solidFill>
                  <a:srgbClr val="1F497D"/>
                </a:solidFill>
              </a:rPr>
              <a:t>Consortium of </a:t>
            </a:r>
            <a:r>
              <a:rPr lang="en-US" sz="1200" b="1" dirty="0" err="1" smtClean="0">
                <a:solidFill>
                  <a:srgbClr val="1F497D"/>
                </a:solidFill>
              </a:rPr>
              <a:t>Eosinophilic</a:t>
            </a:r>
            <a:endParaRPr lang="en-US" sz="1200" b="1" dirty="0">
              <a:solidFill>
                <a:srgbClr val="1F497D"/>
              </a:solidFill>
            </a:endParaRPr>
          </a:p>
          <a:p>
            <a:pPr algn="ctr" eaLnBrk="1" hangingPunct="1">
              <a:defRPr/>
            </a:pPr>
            <a:r>
              <a:rPr lang="en-US" sz="1200" b="1" dirty="0" smtClean="0">
                <a:solidFill>
                  <a:srgbClr val="1F497D"/>
                </a:solidFill>
              </a:rPr>
              <a:t>Gastrointestinal Disease Researchers</a:t>
            </a:r>
            <a:endParaRPr lang="en-US" sz="1200" b="1" dirty="0">
              <a:solidFill>
                <a:srgbClr val="1F497D"/>
              </a:solidFill>
            </a:endParaRPr>
          </a:p>
        </p:txBody>
      </p:sp>
      <p:sp>
        <p:nvSpPr>
          <p:cNvPr id="53" name="Text Box 39"/>
          <p:cNvSpPr txBox="1">
            <a:spLocks noChangeArrowheads="1"/>
          </p:cNvSpPr>
          <p:nvPr/>
        </p:nvSpPr>
        <p:spPr bwMode="auto">
          <a:xfrm>
            <a:off x="6715125" y="1789113"/>
            <a:ext cx="1816100" cy="461962"/>
          </a:xfrm>
          <a:prstGeom prst="rect">
            <a:avLst/>
          </a:prstGeom>
          <a:solidFill>
            <a:schemeClr val="accent1">
              <a:lumMod val="40000"/>
              <a:lumOff val="60000"/>
            </a:schemeClr>
          </a:solidFill>
          <a:ln>
            <a:noFill/>
          </a:ln>
          <a:extLst/>
        </p:spPr>
        <p:txBody>
          <a:bodyPr wrap="none" lIns="91431" tIns="45716" rIns="91431" bIns="45716">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sz="1200" b="1" dirty="0" smtClean="0">
                <a:solidFill>
                  <a:srgbClr val="1F497D"/>
                </a:solidFill>
              </a:rPr>
              <a:t>Brittle Bone Disorders</a:t>
            </a:r>
          </a:p>
          <a:p>
            <a:pPr algn="ctr" eaLnBrk="1" hangingPunct="1">
              <a:defRPr/>
            </a:pPr>
            <a:r>
              <a:rPr lang="en-US" sz="1200" b="1" dirty="0" smtClean="0">
                <a:solidFill>
                  <a:srgbClr val="1F497D"/>
                </a:solidFill>
              </a:rPr>
              <a:t>Consortium</a:t>
            </a:r>
            <a:endParaRPr lang="en-US" sz="1200" b="1" dirty="0">
              <a:solidFill>
                <a:srgbClr val="1F497D"/>
              </a:solidFill>
            </a:endParaRPr>
          </a:p>
        </p:txBody>
      </p:sp>
      <p:sp>
        <p:nvSpPr>
          <p:cNvPr id="54" name="Text Box 39"/>
          <p:cNvSpPr txBox="1">
            <a:spLocks noChangeArrowheads="1"/>
          </p:cNvSpPr>
          <p:nvPr/>
        </p:nvSpPr>
        <p:spPr bwMode="auto">
          <a:xfrm>
            <a:off x="6691313" y="4713288"/>
            <a:ext cx="1806575" cy="461962"/>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noFill/>
          </a:ln>
          <a:extLst/>
        </p:spPr>
        <p:txBody>
          <a:bodyPr wrap="none" lIns="91431" tIns="45716" rIns="91431" bIns="45716">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defRPr/>
            </a:pPr>
            <a:r>
              <a:rPr lang="en-US" sz="1200" b="1" dirty="0" smtClean="0">
                <a:solidFill>
                  <a:srgbClr val="1F497D"/>
                </a:solidFill>
              </a:rPr>
              <a:t>Genetic Disorders of</a:t>
            </a:r>
          </a:p>
          <a:p>
            <a:pPr algn="ctr" eaLnBrk="1" hangingPunct="1">
              <a:defRPr/>
            </a:pPr>
            <a:r>
              <a:rPr lang="en-US" sz="1200" b="1" dirty="0" err="1" smtClean="0">
                <a:solidFill>
                  <a:srgbClr val="1F497D"/>
                </a:solidFill>
              </a:rPr>
              <a:t>Mucociliary</a:t>
            </a:r>
            <a:r>
              <a:rPr lang="en-US" sz="1200" b="1" dirty="0" smtClean="0">
                <a:solidFill>
                  <a:srgbClr val="1F497D"/>
                </a:solidFill>
              </a:rPr>
              <a:t> Clearance</a:t>
            </a:r>
            <a:endParaRPr lang="en-US" sz="1200" b="1" dirty="0">
              <a:solidFill>
                <a:srgbClr val="1F497D"/>
              </a:solidFill>
            </a:endParaRPr>
          </a:p>
        </p:txBody>
      </p:sp>
      <p:sp>
        <p:nvSpPr>
          <p:cNvPr id="4" name="Oval 3"/>
          <p:cNvSpPr/>
          <p:nvPr/>
        </p:nvSpPr>
        <p:spPr>
          <a:xfrm>
            <a:off x="3115514" y="3246140"/>
            <a:ext cx="2459342" cy="1676715"/>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115888" indent="-115888" algn="ctr">
              <a:spcBef>
                <a:spcPct val="50000"/>
              </a:spcBef>
              <a:buFontTx/>
              <a:buChar char="•"/>
              <a:defRPr/>
            </a:pPr>
            <a:r>
              <a:rPr lang="en-US" sz="1000" b="1" dirty="0">
                <a:solidFill>
                  <a:prstClr val="black"/>
                </a:solidFill>
                <a:latin typeface="Arial Narrow" panose="020B0606020202030204" pitchFamily="34" charset="0"/>
              </a:rPr>
              <a:t>Collaborative Clinical Research</a:t>
            </a:r>
          </a:p>
          <a:p>
            <a:pPr marL="115888" indent="-115888" algn="ctr">
              <a:spcBef>
                <a:spcPct val="50000"/>
              </a:spcBef>
              <a:buFontTx/>
              <a:buChar char="•"/>
              <a:defRPr/>
            </a:pPr>
            <a:r>
              <a:rPr lang="en-US" sz="1000" b="1" dirty="0">
                <a:solidFill>
                  <a:prstClr val="black"/>
                </a:solidFill>
                <a:latin typeface="Arial Narrow" panose="020B0606020202030204" pitchFamily="34" charset="0"/>
              </a:rPr>
              <a:t>Centralized Data Coordination and Technology Development</a:t>
            </a:r>
          </a:p>
          <a:p>
            <a:pPr marL="115888" indent="-115888" algn="ctr">
              <a:spcBef>
                <a:spcPct val="50000"/>
              </a:spcBef>
              <a:buFontTx/>
              <a:buChar char="•"/>
              <a:defRPr/>
            </a:pPr>
            <a:r>
              <a:rPr lang="en-US" sz="1000" b="1" dirty="0">
                <a:solidFill>
                  <a:prstClr val="black"/>
                </a:solidFill>
                <a:latin typeface="Arial Narrow" panose="020B0606020202030204" pitchFamily="34" charset="0"/>
              </a:rPr>
              <a:t>Public Resources and Education</a:t>
            </a:r>
          </a:p>
          <a:p>
            <a:pPr marL="115888" indent="-115888" algn="ctr">
              <a:spcBef>
                <a:spcPct val="50000"/>
              </a:spcBef>
              <a:buFontTx/>
              <a:buChar char="•"/>
              <a:defRPr/>
            </a:pPr>
            <a:r>
              <a:rPr lang="en-US" sz="1000" b="1" dirty="0">
                <a:solidFill>
                  <a:prstClr val="black"/>
                </a:solidFill>
                <a:latin typeface="Arial Narrow" panose="020B0606020202030204" pitchFamily="34" charset="0"/>
              </a:rPr>
              <a:t>Training</a:t>
            </a:r>
          </a:p>
        </p:txBody>
      </p:sp>
      <p:sp>
        <p:nvSpPr>
          <p:cNvPr id="2" name="Oval 1"/>
          <p:cNvSpPr/>
          <p:nvPr/>
        </p:nvSpPr>
        <p:spPr>
          <a:xfrm>
            <a:off x="4953000" y="762000"/>
            <a:ext cx="460375" cy="233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dirty="0">
                <a:solidFill>
                  <a:prstClr val="white"/>
                </a:solidFill>
              </a:rPr>
              <a:t>PAG</a:t>
            </a:r>
          </a:p>
        </p:txBody>
      </p:sp>
      <p:sp>
        <p:nvSpPr>
          <p:cNvPr id="55" name="Oval 54"/>
          <p:cNvSpPr/>
          <p:nvPr/>
        </p:nvSpPr>
        <p:spPr>
          <a:xfrm>
            <a:off x="5581650" y="1114425"/>
            <a:ext cx="460375" cy="233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dirty="0">
                <a:solidFill>
                  <a:prstClr val="white"/>
                </a:solidFill>
              </a:rPr>
              <a:t>PAG</a:t>
            </a:r>
          </a:p>
        </p:txBody>
      </p:sp>
      <p:sp>
        <p:nvSpPr>
          <p:cNvPr id="56" name="Oval 55"/>
          <p:cNvSpPr/>
          <p:nvPr/>
        </p:nvSpPr>
        <p:spPr>
          <a:xfrm>
            <a:off x="2878138" y="960438"/>
            <a:ext cx="460375" cy="2333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dirty="0">
                <a:solidFill>
                  <a:prstClr val="white"/>
                </a:solidFill>
              </a:rPr>
              <a:t>PAG</a:t>
            </a:r>
          </a:p>
        </p:txBody>
      </p:sp>
      <p:sp>
        <p:nvSpPr>
          <p:cNvPr id="57" name="Oval 56"/>
          <p:cNvSpPr/>
          <p:nvPr/>
        </p:nvSpPr>
        <p:spPr>
          <a:xfrm>
            <a:off x="2276475" y="1657350"/>
            <a:ext cx="461963" cy="233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dirty="0">
                <a:solidFill>
                  <a:prstClr val="white"/>
                </a:solidFill>
              </a:rPr>
              <a:t>PAG</a:t>
            </a:r>
          </a:p>
        </p:txBody>
      </p:sp>
      <p:sp>
        <p:nvSpPr>
          <p:cNvPr id="58" name="Oval 57"/>
          <p:cNvSpPr/>
          <p:nvPr/>
        </p:nvSpPr>
        <p:spPr>
          <a:xfrm>
            <a:off x="1905000" y="2133600"/>
            <a:ext cx="460375" cy="2317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dirty="0">
                <a:solidFill>
                  <a:prstClr val="white"/>
                </a:solidFill>
              </a:rPr>
              <a:t>PAG</a:t>
            </a:r>
          </a:p>
        </p:txBody>
      </p:sp>
      <p:sp>
        <p:nvSpPr>
          <p:cNvPr id="60" name="Oval 59"/>
          <p:cNvSpPr/>
          <p:nvPr/>
        </p:nvSpPr>
        <p:spPr>
          <a:xfrm>
            <a:off x="6162675" y="1600200"/>
            <a:ext cx="460375" cy="233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dirty="0">
                <a:solidFill>
                  <a:prstClr val="white"/>
                </a:solidFill>
              </a:rPr>
              <a:t>PAG</a:t>
            </a:r>
          </a:p>
        </p:txBody>
      </p:sp>
      <p:sp>
        <p:nvSpPr>
          <p:cNvPr id="61" name="Oval 60"/>
          <p:cNvSpPr/>
          <p:nvPr/>
        </p:nvSpPr>
        <p:spPr>
          <a:xfrm>
            <a:off x="2395538" y="5359400"/>
            <a:ext cx="461962" cy="233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dirty="0">
                <a:solidFill>
                  <a:prstClr val="white"/>
                </a:solidFill>
              </a:rPr>
              <a:t>PAG</a:t>
            </a:r>
          </a:p>
        </p:txBody>
      </p:sp>
      <p:sp>
        <p:nvSpPr>
          <p:cNvPr id="62" name="Oval 61"/>
          <p:cNvSpPr/>
          <p:nvPr/>
        </p:nvSpPr>
        <p:spPr>
          <a:xfrm>
            <a:off x="1981200" y="4837113"/>
            <a:ext cx="460375" cy="2333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dirty="0">
                <a:solidFill>
                  <a:prstClr val="white"/>
                </a:solidFill>
              </a:rPr>
              <a:t>PAG</a:t>
            </a:r>
          </a:p>
        </p:txBody>
      </p:sp>
      <p:sp>
        <p:nvSpPr>
          <p:cNvPr id="63" name="Oval 62"/>
          <p:cNvSpPr/>
          <p:nvPr/>
        </p:nvSpPr>
        <p:spPr>
          <a:xfrm>
            <a:off x="1752600" y="4324350"/>
            <a:ext cx="460375" cy="233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dirty="0">
                <a:solidFill>
                  <a:prstClr val="white"/>
                </a:solidFill>
              </a:rPr>
              <a:t>PAG</a:t>
            </a:r>
          </a:p>
        </p:txBody>
      </p:sp>
      <p:sp>
        <p:nvSpPr>
          <p:cNvPr id="64" name="Oval 63"/>
          <p:cNvSpPr/>
          <p:nvPr/>
        </p:nvSpPr>
        <p:spPr>
          <a:xfrm>
            <a:off x="1476375" y="3808413"/>
            <a:ext cx="460375" cy="2333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dirty="0">
                <a:solidFill>
                  <a:prstClr val="white"/>
                </a:solidFill>
              </a:rPr>
              <a:t>PAG</a:t>
            </a:r>
          </a:p>
        </p:txBody>
      </p:sp>
      <p:sp>
        <p:nvSpPr>
          <p:cNvPr id="65" name="Oval 64"/>
          <p:cNvSpPr/>
          <p:nvPr/>
        </p:nvSpPr>
        <p:spPr>
          <a:xfrm>
            <a:off x="1447800" y="3276600"/>
            <a:ext cx="461963" cy="233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dirty="0">
                <a:solidFill>
                  <a:prstClr val="white"/>
                </a:solidFill>
              </a:rPr>
              <a:t>PAG</a:t>
            </a:r>
          </a:p>
        </p:txBody>
      </p:sp>
      <p:sp>
        <p:nvSpPr>
          <p:cNvPr id="66" name="Oval 65"/>
          <p:cNvSpPr/>
          <p:nvPr/>
        </p:nvSpPr>
        <p:spPr>
          <a:xfrm>
            <a:off x="1476375" y="2752725"/>
            <a:ext cx="460375" cy="233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dirty="0">
                <a:solidFill>
                  <a:prstClr val="white"/>
                </a:solidFill>
              </a:rPr>
              <a:t>PAG</a:t>
            </a:r>
          </a:p>
        </p:txBody>
      </p:sp>
      <p:sp>
        <p:nvSpPr>
          <p:cNvPr id="67" name="Oval 66"/>
          <p:cNvSpPr/>
          <p:nvPr/>
        </p:nvSpPr>
        <p:spPr>
          <a:xfrm>
            <a:off x="6324600" y="4953000"/>
            <a:ext cx="460375" cy="233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dirty="0">
                <a:solidFill>
                  <a:prstClr val="white"/>
                </a:solidFill>
              </a:rPr>
              <a:t>PAG</a:t>
            </a:r>
          </a:p>
        </p:txBody>
      </p:sp>
      <p:sp>
        <p:nvSpPr>
          <p:cNvPr id="68" name="Oval 67"/>
          <p:cNvSpPr/>
          <p:nvPr/>
        </p:nvSpPr>
        <p:spPr>
          <a:xfrm>
            <a:off x="6477000" y="4495800"/>
            <a:ext cx="461963" cy="233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dirty="0">
                <a:solidFill>
                  <a:prstClr val="white"/>
                </a:solidFill>
              </a:rPr>
              <a:t>PAG</a:t>
            </a:r>
          </a:p>
        </p:txBody>
      </p:sp>
      <p:sp>
        <p:nvSpPr>
          <p:cNvPr id="69" name="Oval 68"/>
          <p:cNvSpPr/>
          <p:nvPr/>
        </p:nvSpPr>
        <p:spPr>
          <a:xfrm>
            <a:off x="6858000" y="3810000"/>
            <a:ext cx="461963" cy="233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dirty="0">
                <a:solidFill>
                  <a:prstClr val="white"/>
                </a:solidFill>
              </a:rPr>
              <a:t>PAG</a:t>
            </a:r>
          </a:p>
        </p:txBody>
      </p:sp>
      <p:sp>
        <p:nvSpPr>
          <p:cNvPr id="71" name="Oval 70"/>
          <p:cNvSpPr/>
          <p:nvPr/>
        </p:nvSpPr>
        <p:spPr>
          <a:xfrm>
            <a:off x="6845300" y="2649538"/>
            <a:ext cx="460375" cy="2333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dirty="0">
                <a:solidFill>
                  <a:prstClr val="white"/>
                </a:solidFill>
              </a:rPr>
              <a:t>PAG</a:t>
            </a:r>
          </a:p>
        </p:txBody>
      </p:sp>
      <p:sp>
        <p:nvSpPr>
          <p:cNvPr id="72" name="Oval 71"/>
          <p:cNvSpPr/>
          <p:nvPr/>
        </p:nvSpPr>
        <p:spPr>
          <a:xfrm>
            <a:off x="6702425" y="2082800"/>
            <a:ext cx="460375" cy="233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dirty="0">
                <a:solidFill>
                  <a:prstClr val="white"/>
                </a:solidFill>
              </a:rPr>
              <a:t>PAG</a:t>
            </a:r>
          </a:p>
        </p:txBody>
      </p:sp>
      <p:sp>
        <p:nvSpPr>
          <p:cNvPr id="73" name="Oval 72"/>
          <p:cNvSpPr/>
          <p:nvPr/>
        </p:nvSpPr>
        <p:spPr>
          <a:xfrm>
            <a:off x="3009900" y="5640388"/>
            <a:ext cx="461963" cy="2333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dirty="0">
                <a:solidFill>
                  <a:prstClr val="white"/>
                </a:solidFill>
              </a:rPr>
              <a:t>PAG</a:t>
            </a:r>
          </a:p>
        </p:txBody>
      </p:sp>
      <p:sp>
        <p:nvSpPr>
          <p:cNvPr id="74" name="Oval 73"/>
          <p:cNvSpPr/>
          <p:nvPr/>
        </p:nvSpPr>
        <p:spPr>
          <a:xfrm>
            <a:off x="6019800" y="5257800"/>
            <a:ext cx="460375" cy="233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dirty="0">
                <a:solidFill>
                  <a:prstClr val="white"/>
                </a:solidFill>
              </a:rPr>
              <a:t>PAG</a:t>
            </a:r>
          </a:p>
        </p:txBody>
      </p:sp>
      <p:sp>
        <p:nvSpPr>
          <p:cNvPr id="75" name="Oval 74"/>
          <p:cNvSpPr/>
          <p:nvPr/>
        </p:nvSpPr>
        <p:spPr>
          <a:xfrm>
            <a:off x="5562600" y="5791200"/>
            <a:ext cx="460375" cy="233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dirty="0">
                <a:solidFill>
                  <a:prstClr val="white"/>
                </a:solidFill>
              </a:rPr>
              <a:t>PAG</a:t>
            </a:r>
          </a:p>
        </p:txBody>
      </p:sp>
      <p:sp>
        <p:nvSpPr>
          <p:cNvPr id="76" name="Oval 75"/>
          <p:cNvSpPr/>
          <p:nvPr/>
        </p:nvSpPr>
        <p:spPr>
          <a:xfrm>
            <a:off x="4495800" y="5867400"/>
            <a:ext cx="461963" cy="233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dirty="0">
                <a:solidFill>
                  <a:prstClr val="white"/>
                </a:solidFill>
              </a:rPr>
              <a:t>PAG</a:t>
            </a:r>
          </a:p>
        </p:txBody>
      </p:sp>
      <p:sp>
        <p:nvSpPr>
          <p:cNvPr id="77" name="Oval 76"/>
          <p:cNvSpPr/>
          <p:nvPr/>
        </p:nvSpPr>
        <p:spPr>
          <a:xfrm>
            <a:off x="3643313" y="5883275"/>
            <a:ext cx="460375" cy="2333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dirty="0">
                <a:solidFill>
                  <a:prstClr val="white"/>
                </a:solidFill>
              </a:rPr>
              <a:t>PAG</a:t>
            </a:r>
          </a:p>
        </p:txBody>
      </p:sp>
      <p:sp>
        <p:nvSpPr>
          <p:cNvPr id="78" name="Oval 77"/>
          <p:cNvSpPr/>
          <p:nvPr/>
        </p:nvSpPr>
        <p:spPr>
          <a:xfrm>
            <a:off x="8051800" y="173038"/>
            <a:ext cx="836613" cy="385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dirty="0">
                <a:solidFill>
                  <a:prstClr val="white"/>
                </a:solidFill>
              </a:rPr>
              <a:t>PAG</a:t>
            </a:r>
          </a:p>
        </p:txBody>
      </p:sp>
      <p:sp>
        <p:nvSpPr>
          <p:cNvPr id="79" name="5-Point Star 78"/>
          <p:cNvSpPr/>
          <p:nvPr/>
        </p:nvSpPr>
        <p:spPr>
          <a:xfrm>
            <a:off x="8458200" y="1752600"/>
            <a:ext cx="152400" cy="152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0" name="5-Point Star 79"/>
          <p:cNvSpPr/>
          <p:nvPr/>
        </p:nvSpPr>
        <p:spPr>
          <a:xfrm>
            <a:off x="8839200" y="5257800"/>
            <a:ext cx="152400" cy="152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1" name="5-Point Star 80"/>
          <p:cNvSpPr/>
          <p:nvPr/>
        </p:nvSpPr>
        <p:spPr>
          <a:xfrm>
            <a:off x="152400" y="5562600"/>
            <a:ext cx="152400" cy="152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2" name="5-Point Star 81"/>
          <p:cNvSpPr/>
          <p:nvPr/>
        </p:nvSpPr>
        <p:spPr>
          <a:xfrm>
            <a:off x="152400" y="3429000"/>
            <a:ext cx="152400" cy="152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3" name="5-Point Star 82"/>
          <p:cNvSpPr/>
          <p:nvPr/>
        </p:nvSpPr>
        <p:spPr>
          <a:xfrm>
            <a:off x="228600" y="1066800"/>
            <a:ext cx="152400" cy="152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84" name="5-Point Star 83"/>
          <p:cNvSpPr/>
          <p:nvPr/>
        </p:nvSpPr>
        <p:spPr>
          <a:xfrm>
            <a:off x="152400" y="1676400"/>
            <a:ext cx="152400" cy="152400"/>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721925362"/>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
            <a:ext cx="7992533" cy="5801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581057" y="5867400"/>
            <a:ext cx="4391202" cy="923330"/>
          </a:xfrm>
          <a:prstGeom prst="rect">
            <a:avLst/>
          </a:prstGeom>
          <a:noFill/>
        </p:spPr>
        <p:txBody>
          <a:bodyPr wrap="none" rtlCol="0">
            <a:spAutoFit/>
          </a:bodyPr>
          <a:lstStyle/>
          <a:p>
            <a:pPr algn="ctr">
              <a:spcBef>
                <a:spcPct val="0"/>
              </a:spcBef>
            </a:pPr>
            <a:r>
              <a:rPr lang="en-US" altLang="en-US" b="1" dirty="0" smtClean="0"/>
              <a:t>PI: Bruce </a:t>
            </a:r>
            <a:r>
              <a:rPr lang="en-US" altLang="en-US" b="1" dirty="0" err="1"/>
              <a:t>Trapnell</a:t>
            </a:r>
            <a:r>
              <a:rPr lang="en-US" altLang="en-US" b="1" dirty="0"/>
              <a:t>, M.D., M.S.</a:t>
            </a:r>
          </a:p>
          <a:p>
            <a:pPr algn="ctr">
              <a:spcBef>
                <a:spcPct val="0"/>
              </a:spcBef>
            </a:pPr>
            <a:r>
              <a:rPr lang="en-US" altLang="en-US" dirty="0" smtClean="0"/>
              <a:t>University </a:t>
            </a:r>
            <a:r>
              <a:rPr lang="en-US" altLang="en-US" dirty="0"/>
              <a:t>of Cincinnati College of Medicine</a:t>
            </a:r>
          </a:p>
          <a:p>
            <a:pPr algn="ctr">
              <a:spcBef>
                <a:spcPct val="0"/>
              </a:spcBef>
            </a:pPr>
            <a:r>
              <a:rPr lang="en-US" altLang="en-US" dirty="0"/>
              <a:t>Cincinnati Children’s Hospital Medical </a:t>
            </a:r>
            <a:r>
              <a:rPr lang="en-US" altLang="en-US" dirty="0" smtClean="0"/>
              <a:t>Center</a:t>
            </a:r>
            <a:endParaRPr lang="en-US" altLang="en-US" dirty="0"/>
          </a:p>
        </p:txBody>
      </p:sp>
    </p:spTree>
    <p:extLst>
      <p:ext uri="{BB962C8B-B14F-4D97-AF65-F5344CB8AC3E}">
        <p14:creationId xmlns:p14="http://schemas.microsoft.com/office/powerpoint/2010/main" val="28237686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7772"/>
            <a:ext cx="7162800" cy="609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83662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normAutofit fontScale="90000"/>
          </a:bodyPr>
          <a:lstStyle/>
          <a:p>
            <a:r>
              <a:rPr lang="en-US" altLang="en-US" sz="3200" dirty="0" smtClean="0"/>
              <a:t>RDCRN-Rare Lung Diseases Consortium (RLDC)</a:t>
            </a:r>
            <a:br>
              <a:rPr lang="en-US" altLang="en-US" sz="3200" dirty="0" smtClean="0"/>
            </a:br>
            <a:r>
              <a:rPr lang="en-US" altLang="en-US" sz="2800" i="1" dirty="0" err="1" smtClean="0">
                <a:solidFill>
                  <a:srgbClr val="642F6C"/>
                </a:solidFill>
              </a:rPr>
              <a:t>Sirolimus</a:t>
            </a:r>
            <a:r>
              <a:rPr lang="en-US" altLang="en-US" sz="2800" i="1" dirty="0" smtClean="0">
                <a:solidFill>
                  <a:srgbClr val="642F6C"/>
                </a:solidFill>
              </a:rPr>
              <a:t> Trial for LAM</a:t>
            </a:r>
            <a:endParaRPr lang="en-US" altLang="en-US" sz="2800" i="1" dirty="0">
              <a:solidFill>
                <a:srgbClr val="642F6C"/>
              </a:solidFill>
            </a:endParaRPr>
          </a:p>
        </p:txBody>
      </p:sp>
      <p:sp>
        <p:nvSpPr>
          <p:cNvPr id="15363" name="Content Placeholder 2"/>
          <p:cNvSpPr>
            <a:spLocks noGrp="1"/>
          </p:cNvSpPr>
          <p:nvPr>
            <p:ph sz="quarter" idx="13"/>
          </p:nvPr>
        </p:nvSpPr>
        <p:spPr>
          <a:xfrm>
            <a:off x="457200" y="1219200"/>
            <a:ext cx="8229600" cy="5257800"/>
          </a:xfrm>
        </p:spPr>
        <p:txBody>
          <a:bodyPr>
            <a:noAutofit/>
          </a:bodyPr>
          <a:lstStyle/>
          <a:p>
            <a:endParaRPr lang="en-US" altLang="en-US" sz="800" dirty="0"/>
          </a:p>
          <a:p>
            <a:r>
              <a:rPr lang="en-US" altLang="en-US" sz="2200" dirty="0" err="1" smtClean="0">
                <a:solidFill>
                  <a:srgbClr val="642F6C"/>
                </a:solidFill>
              </a:rPr>
              <a:t>Lymphangioleiomyomatosis</a:t>
            </a:r>
            <a:r>
              <a:rPr lang="en-US" altLang="en-US" sz="2200" dirty="0" smtClean="0">
                <a:solidFill>
                  <a:srgbClr val="642F6C"/>
                </a:solidFill>
              </a:rPr>
              <a:t> </a:t>
            </a:r>
            <a:r>
              <a:rPr lang="en-US" altLang="en-US" sz="2200" dirty="0">
                <a:solidFill>
                  <a:srgbClr val="642F6C"/>
                </a:solidFill>
              </a:rPr>
              <a:t>(</a:t>
            </a:r>
            <a:r>
              <a:rPr lang="en-US" altLang="en-US" sz="2200" dirty="0" smtClean="0">
                <a:solidFill>
                  <a:srgbClr val="642F6C"/>
                </a:solidFill>
              </a:rPr>
              <a:t>LAM) </a:t>
            </a:r>
            <a:r>
              <a:rPr lang="en-US" altLang="en-US" sz="2200" dirty="0" smtClean="0"/>
              <a:t>is </a:t>
            </a:r>
            <a:r>
              <a:rPr lang="en-US" altLang="en-US" sz="2200" dirty="0"/>
              <a:t>a rare, progressive lung disease that primarily affects women of childbearing age that is often </a:t>
            </a:r>
            <a:r>
              <a:rPr lang="en-US" altLang="en-US" sz="2200" dirty="0" smtClean="0"/>
              <a:t>fatal</a:t>
            </a:r>
          </a:p>
          <a:p>
            <a:endParaRPr lang="en-US" altLang="en-US" sz="800" dirty="0" smtClean="0"/>
          </a:p>
          <a:p>
            <a:r>
              <a:rPr lang="en-US" altLang="en-US" sz="2200" dirty="0" smtClean="0"/>
              <a:t>RLDC conducted Multicenter </a:t>
            </a:r>
            <a:r>
              <a:rPr lang="en-US" altLang="en-US" sz="2200" dirty="0"/>
              <a:t>International LAM Efficacy and Safety of </a:t>
            </a:r>
            <a:r>
              <a:rPr lang="en-US" altLang="en-US" sz="2200" dirty="0" err="1"/>
              <a:t>Sirolimus</a:t>
            </a:r>
            <a:r>
              <a:rPr lang="en-US" altLang="en-US" sz="2200" dirty="0"/>
              <a:t> (MILES) </a:t>
            </a:r>
            <a:r>
              <a:rPr lang="en-US" altLang="en-US" sz="2200" dirty="0" smtClean="0"/>
              <a:t>trial</a:t>
            </a:r>
          </a:p>
          <a:p>
            <a:pPr lvl="1"/>
            <a:r>
              <a:rPr lang="en-US" altLang="en-US" sz="1800" dirty="0" smtClean="0">
                <a:solidFill>
                  <a:srgbClr val="642F6C"/>
                </a:solidFill>
              </a:rPr>
              <a:t>PI: Dr. Francis McCormack </a:t>
            </a:r>
          </a:p>
          <a:p>
            <a:pPr lvl="1"/>
            <a:r>
              <a:rPr lang="en-US" altLang="en-US" sz="1800" dirty="0" smtClean="0">
                <a:solidFill>
                  <a:srgbClr val="642F6C"/>
                </a:solidFill>
              </a:rPr>
              <a:t>Collaborative effort between RDCRN-RLDC, Pfizer, and LAM Foundation</a:t>
            </a:r>
          </a:p>
          <a:p>
            <a:endParaRPr lang="en-US" altLang="en-US" sz="800" dirty="0" smtClean="0"/>
          </a:p>
          <a:p>
            <a:r>
              <a:rPr lang="en-US" altLang="en-US" sz="2200" dirty="0" smtClean="0"/>
              <a:t>In early 2015 FDA accepted </a:t>
            </a:r>
            <a:r>
              <a:rPr lang="en-US" altLang="en-US" sz="2200" dirty="0" err="1" smtClean="0"/>
              <a:t>sNDA</a:t>
            </a:r>
            <a:r>
              <a:rPr lang="en-US" altLang="en-US" sz="2200" dirty="0" smtClean="0"/>
              <a:t> via priority review</a:t>
            </a:r>
          </a:p>
          <a:p>
            <a:endParaRPr lang="en-US" altLang="en-US" sz="800" dirty="0" smtClean="0"/>
          </a:p>
          <a:p>
            <a:r>
              <a:rPr lang="en-US" altLang="en-US" sz="2200" dirty="0" smtClean="0"/>
              <a:t>In </a:t>
            </a:r>
            <a:r>
              <a:rPr lang="en-US" altLang="en-US" sz="2200" dirty="0"/>
              <a:t>March </a:t>
            </a:r>
            <a:r>
              <a:rPr lang="en-US" altLang="en-US" sz="2200" dirty="0" smtClean="0"/>
              <a:t>2015 </a:t>
            </a:r>
            <a:r>
              <a:rPr lang="en-US" altLang="en-US" sz="2200" dirty="0"/>
              <a:t>FDA approved </a:t>
            </a:r>
            <a:r>
              <a:rPr lang="en-US" altLang="en-US" sz="2200" dirty="0" err="1" smtClean="0"/>
              <a:t>sirolimus</a:t>
            </a:r>
            <a:r>
              <a:rPr lang="en-US" altLang="en-US" sz="2200" dirty="0" smtClean="0"/>
              <a:t> for LAM</a:t>
            </a:r>
            <a:endParaRPr lang="en-US" altLang="en-US" sz="2200" dirty="0"/>
          </a:p>
          <a:p>
            <a:pPr lvl="1"/>
            <a:r>
              <a:rPr lang="en-US" altLang="en-US" sz="1800" dirty="0" smtClean="0">
                <a:solidFill>
                  <a:srgbClr val="642F6C"/>
                </a:solidFill>
              </a:rPr>
              <a:t>First </a:t>
            </a:r>
            <a:r>
              <a:rPr lang="en-US" altLang="en-US" sz="1800" dirty="0">
                <a:solidFill>
                  <a:srgbClr val="642F6C"/>
                </a:solidFill>
              </a:rPr>
              <a:t>drug approved </a:t>
            </a:r>
            <a:r>
              <a:rPr lang="en-US" altLang="en-US" sz="1800" dirty="0" smtClean="0">
                <a:solidFill>
                  <a:srgbClr val="642F6C"/>
                </a:solidFill>
              </a:rPr>
              <a:t>by FDA for </a:t>
            </a:r>
            <a:r>
              <a:rPr lang="en-US" altLang="en-US" sz="1800" dirty="0">
                <a:solidFill>
                  <a:srgbClr val="642F6C"/>
                </a:solidFill>
              </a:rPr>
              <a:t>the treatment of </a:t>
            </a:r>
            <a:r>
              <a:rPr lang="en-US" altLang="en-US" sz="1800" dirty="0" smtClean="0">
                <a:solidFill>
                  <a:srgbClr val="642F6C"/>
                </a:solidFill>
              </a:rPr>
              <a:t>LAM</a:t>
            </a:r>
            <a:endParaRPr lang="en-US" altLang="en-US" sz="1800" dirty="0">
              <a:solidFill>
                <a:srgbClr val="642F6C"/>
              </a:solidFill>
            </a:endParaRPr>
          </a:p>
        </p:txBody>
      </p:sp>
    </p:spTree>
    <p:extLst>
      <p:ext uri="{BB962C8B-B14F-4D97-AF65-F5344CB8AC3E}">
        <p14:creationId xmlns:p14="http://schemas.microsoft.com/office/powerpoint/2010/main" val="4195377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332" y="-152400"/>
            <a:ext cx="8839199" cy="1143000"/>
          </a:xfrm>
        </p:spPr>
        <p:txBody>
          <a:bodyPr>
            <a:normAutofit/>
          </a:bodyPr>
          <a:lstStyle/>
          <a:p>
            <a:r>
              <a:rPr lang="en-US" sz="2800" dirty="0" smtClean="0"/>
              <a:t>Autoimmune </a:t>
            </a:r>
            <a:r>
              <a:rPr lang="en-US" sz="2800" dirty="0"/>
              <a:t>Pulmonary </a:t>
            </a:r>
            <a:r>
              <a:rPr lang="en-US" sz="2800" dirty="0" smtClean="0"/>
              <a:t>Alveolar </a:t>
            </a:r>
            <a:r>
              <a:rPr lang="en-US" sz="2800" dirty="0" err="1" smtClean="0"/>
              <a:t>Proteinosis</a:t>
            </a:r>
            <a:r>
              <a:rPr lang="en-US" sz="2800" dirty="0" smtClean="0"/>
              <a:t> (PAP</a:t>
            </a:r>
            <a:r>
              <a:rPr lang="en-US" sz="2800" dirty="0"/>
              <a:t>)</a:t>
            </a:r>
          </a:p>
        </p:txBody>
      </p:sp>
      <p:sp>
        <p:nvSpPr>
          <p:cNvPr id="6" name="Content Placeholder 3"/>
          <p:cNvSpPr txBox="1">
            <a:spLocks/>
          </p:cNvSpPr>
          <p:nvPr/>
        </p:nvSpPr>
        <p:spPr>
          <a:xfrm>
            <a:off x="218126" y="762000"/>
            <a:ext cx="8762999" cy="2895600"/>
          </a:xfrm>
          <a:prstGeom prst="rect">
            <a:avLst/>
          </a:prstGeom>
        </p:spPr>
        <p:txBody>
          <a:bodyPr>
            <a:noAutofit/>
          </a:bodyPr>
          <a:lstStyle>
            <a:lvl1pPr marL="342900" indent="-342900" algn="l" defTabSz="914400" rtl="0" eaLnBrk="1" latinLnBrk="0" hangingPunct="1">
              <a:spcBef>
                <a:spcPct val="20000"/>
              </a:spcBef>
              <a:buClr>
                <a:srgbClr val="4D4D4D"/>
              </a:buClr>
              <a:buFont typeface="Arial" pitchFamily="34" charset="0"/>
              <a:buChar char="•"/>
              <a:defRPr sz="2600" kern="1200">
                <a:solidFill>
                  <a:srgbClr val="106379"/>
                </a:solidFill>
                <a:latin typeface="Trebuchet MS" pitchFamily="34" charset="0"/>
                <a:ea typeface="+mn-ea"/>
                <a:cs typeface="+mn-cs"/>
              </a:defRPr>
            </a:lvl1pPr>
            <a:lvl2pPr marL="742950" indent="-285750" algn="l" defTabSz="914400" rtl="0" eaLnBrk="1" latinLnBrk="0" hangingPunct="1">
              <a:spcBef>
                <a:spcPct val="20000"/>
              </a:spcBef>
              <a:buClr>
                <a:srgbClr val="4D4D4D"/>
              </a:buClr>
              <a:buSzPct val="75000"/>
              <a:buFont typeface="Wingdings" pitchFamily="2" charset="2"/>
              <a:buChar char="Ø"/>
              <a:defRPr sz="2200" kern="1200">
                <a:solidFill>
                  <a:srgbClr val="106379"/>
                </a:solidFill>
                <a:latin typeface="Trebuchet MS" pitchFamily="34" charset="0"/>
                <a:ea typeface="+mn-ea"/>
                <a:cs typeface="+mn-cs"/>
              </a:defRPr>
            </a:lvl2pPr>
            <a:lvl3pPr marL="1143000" indent="-228600" algn="l" defTabSz="914400" rtl="0" eaLnBrk="1" latinLnBrk="0" hangingPunct="1">
              <a:spcBef>
                <a:spcPct val="20000"/>
              </a:spcBef>
              <a:buClr>
                <a:srgbClr val="4D4D4D"/>
              </a:buClr>
              <a:buFont typeface="Wingdings" pitchFamily="2" charset="2"/>
              <a:buChar char="§"/>
              <a:defRPr sz="2000" kern="1200">
                <a:solidFill>
                  <a:srgbClr val="106379"/>
                </a:solidFill>
                <a:latin typeface="Trebuchet MS" pitchFamily="34" charset="0"/>
                <a:ea typeface="+mn-ea"/>
                <a:cs typeface="+mn-cs"/>
              </a:defRPr>
            </a:lvl3pPr>
            <a:lvl4pPr marL="1600200" indent="-228600" algn="l" defTabSz="914400" rtl="0" eaLnBrk="1" latinLnBrk="0" hangingPunct="1">
              <a:spcBef>
                <a:spcPct val="20000"/>
              </a:spcBef>
              <a:buClr>
                <a:srgbClr val="4D4D4D"/>
              </a:buClr>
              <a:buFont typeface="Courier New" pitchFamily="49" charset="0"/>
              <a:buChar char="o"/>
              <a:defRPr sz="1800" kern="1200">
                <a:solidFill>
                  <a:srgbClr val="106379"/>
                </a:solidFill>
                <a:latin typeface="Trebuchet MS" pitchFamily="34" charset="0"/>
                <a:ea typeface="+mn-ea"/>
                <a:cs typeface="+mn-cs"/>
              </a:defRPr>
            </a:lvl4pPr>
            <a:lvl5pPr marL="2057400" indent="-228600" algn="l" defTabSz="914400" rtl="0" eaLnBrk="1" latinLnBrk="0" hangingPunct="1">
              <a:spcBef>
                <a:spcPct val="20000"/>
              </a:spcBef>
              <a:buClr>
                <a:srgbClr val="4D4D4D"/>
              </a:buClr>
              <a:buFont typeface="Arial" pitchFamily="34" charset="0"/>
              <a:buChar char="»"/>
              <a:defRPr sz="1600" kern="1200">
                <a:solidFill>
                  <a:srgbClr val="106379"/>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buFont typeface="Courier New" panose="02070309020205020404" pitchFamily="49" charset="0"/>
              <a:buChar char="o"/>
            </a:pPr>
            <a:r>
              <a:rPr lang="en-US" sz="1600" b="1" u="sng" dirty="0" smtClean="0">
                <a:sym typeface="Symbol" pitchFamily="18" charset="2"/>
              </a:rPr>
              <a:t>Background</a:t>
            </a:r>
            <a:r>
              <a:rPr lang="en-US" sz="1600" dirty="0" smtClean="0">
                <a:sym typeface="Symbol" pitchFamily="18" charset="2"/>
              </a:rPr>
              <a:t>: Autoimmune PAP is a rare lung disease caused </a:t>
            </a:r>
            <a:r>
              <a:rPr lang="en-US" sz="1600" dirty="0">
                <a:sym typeface="Wingdings"/>
              </a:rPr>
              <a:t> circulating </a:t>
            </a:r>
            <a:r>
              <a:rPr lang="en-US" sz="1600" dirty="0">
                <a:sym typeface="Symbol" pitchFamily="18" charset="2"/>
              </a:rPr>
              <a:t>levels of neutralizing anti-GM-CSF auto antibodies </a:t>
            </a:r>
            <a:r>
              <a:rPr lang="en-US" sz="1600" dirty="0" smtClean="0">
                <a:sym typeface="Wingdings"/>
              </a:rPr>
              <a:t> </a:t>
            </a:r>
            <a:r>
              <a:rPr lang="en-US" sz="1600" dirty="0" smtClean="0">
                <a:sym typeface="Symbol" pitchFamily="18" charset="2"/>
              </a:rPr>
              <a:t>impairment </a:t>
            </a:r>
            <a:r>
              <a:rPr lang="en-US" sz="1600" dirty="0">
                <a:sym typeface="Symbol" pitchFamily="18" charset="2"/>
              </a:rPr>
              <a:t>of GM-CSF signaling </a:t>
            </a:r>
            <a:r>
              <a:rPr lang="en-US" sz="1600" dirty="0" smtClean="0">
                <a:sym typeface="Symbol" pitchFamily="18" charset="2"/>
              </a:rPr>
              <a:t>in alveolar macrophages </a:t>
            </a:r>
            <a:r>
              <a:rPr lang="en-US" sz="1600" dirty="0" smtClean="0">
                <a:sym typeface="Wingdings" panose="05000000000000000000" pitchFamily="2" charset="2"/>
              </a:rPr>
              <a:t> abnormal surfactant homeostasis</a:t>
            </a:r>
            <a:r>
              <a:rPr lang="en-US" sz="1600" dirty="0" smtClean="0">
                <a:sym typeface="Symbol" pitchFamily="18" charset="2"/>
              </a:rPr>
              <a:t>. </a:t>
            </a:r>
          </a:p>
          <a:p>
            <a:pPr>
              <a:spcBef>
                <a:spcPts val="0"/>
              </a:spcBef>
              <a:spcAft>
                <a:spcPts val="600"/>
              </a:spcAft>
              <a:buFont typeface="Courier New" panose="02070309020205020404" pitchFamily="49" charset="0"/>
              <a:buChar char="o"/>
            </a:pPr>
            <a:r>
              <a:rPr lang="en-US" sz="1600" b="1" u="sng" dirty="0" smtClean="0">
                <a:sym typeface="Symbol" pitchFamily="18" charset="2"/>
              </a:rPr>
              <a:t>Clinical Manifestation:</a:t>
            </a:r>
            <a:r>
              <a:rPr lang="en-US" sz="1600" b="1" dirty="0" smtClean="0">
                <a:sym typeface="Symbol" pitchFamily="18" charset="2"/>
              </a:rPr>
              <a:t> </a:t>
            </a:r>
            <a:r>
              <a:rPr lang="en-US" sz="1600" dirty="0" smtClean="0">
                <a:sym typeface="Symbol" pitchFamily="18" charset="2"/>
              </a:rPr>
              <a:t>An </a:t>
            </a:r>
            <a:r>
              <a:rPr lang="en-US" sz="1600" dirty="0" smtClean="0"/>
              <a:t>accumulation of proteins and lipids (surfactant) in the narrow gas exchange pockets of the lung, ultimately leading to respiratory failure.</a:t>
            </a:r>
          </a:p>
          <a:p>
            <a:pPr>
              <a:lnSpc>
                <a:spcPct val="80000"/>
              </a:lnSpc>
              <a:buFont typeface="Courier New" panose="02070309020205020404" pitchFamily="49" charset="0"/>
              <a:buChar char="o"/>
            </a:pPr>
            <a:r>
              <a:rPr lang="en-US" sz="1600" b="1" u="sng" dirty="0" smtClean="0"/>
              <a:t>Autoimmune PAP:</a:t>
            </a:r>
          </a:p>
          <a:p>
            <a:pPr lvl="1">
              <a:lnSpc>
                <a:spcPct val="80000"/>
              </a:lnSpc>
              <a:buFont typeface="Courier New" panose="02070309020205020404" pitchFamily="49" charset="0"/>
              <a:buChar char="o"/>
            </a:pPr>
            <a:r>
              <a:rPr lang="en-US" sz="1600" dirty="0" smtClean="0"/>
              <a:t>Prevalence</a:t>
            </a:r>
            <a:r>
              <a:rPr lang="en-US" sz="1600" dirty="0"/>
              <a:t>: ~</a:t>
            </a:r>
            <a:r>
              <a:rPr lang="en-US" sz="1600" dirty="0" smtClean="0"/>
              <a:t>7/1,000,000</a:t>
            </a:r>
          </a:p>
          <a:p>
            <a:pPr lvl="1">
              <a:spcBef>
                <a:spcPts val="150"/>
              </a:spcBef>
              <a:buFont typeface="Courier New" panose="02070309020205020404" pitchFamily="49" charset="0"/>
              <a:buChar char="o"/>
            </a:pPr>
            <a:r>
              <a:rPr lang="en-US" sz="1600" dirty="0" smtClean="0"/>
              <a:t>Accounts for 90% of all PAP (aka idiopathic or acquired)</a:t>
            </a:r>
            <a:endParaRPr lang="en-US" sz="1600" b="1" dirty="0">
              <a:ea typeface="ＭＳ Ｐゴシック"/>
            </a:endParaRPr>
          </a:p>
          <a:p>
            <a:pPr marL="341313" lvl="1" indent="-341313">
              <a:spcBef>
                <a:spcPts val="150"/>
              </a:spcBef>
              <a:buSzPct val="100000"/>
              <a:buFont typeface="Courier New" panose="02070309020205020404" pitchFamily="49" charset="0"/>
              <a:buChar char="o"/>
            </a:pPr>
            <a:r>
              <a:rPr lang="en-US" sz="1600" b="1" u="sng" dirty="0" smtClean="0">
                <a:ea typeface="ＭＳ Ｐゴシック"/>
                <a:cs typeface="ＭＳ Ｐゴシック"/>
              </a:rPr>
              <a:t>Current Standard of Care: </a:t>
            </a:r>
            <a:r>
              <a:rPr lang="en-US" sz="1600" dirty="0" smtClean="0">
                <a:ea typeface="ＭＳ Ｐゴシック"/>
                <a:cs typeface="ＭＳ Ｐゴシック"/>
              </a:rPr>
              <a:t>Whole </a:t>
            </a:r>
            <a:r>
              <a:rPr lang="en-US" sz="1600" dirty="0">
                <a:ea typeface="ＭＳ Ｐゴシック"/>
                <a:cs typeface="ＭＳ Ｐゴシック"/>
              </a:rPr>
              <a:t>Lung Lavage (WLL) </a:t>
            </a:r>
            <a:r>
              <a:rPr lang="en-US" sz="1600" dirty="0" smtClean="0">
                <a:ea typeface="ＭＳ Ｐゴシック"/>
                <a:cs typeface="ＭＳ Ｐゴシック"/>
              </a:rPr>
              <a:t>under general anesthesia &amp; mechanical ventilation; highly invasive; inefficient; not widely available; expensive </a:t>
            </a:r>
            <a:endParaRPr lang="en-US" sz="1600" dirty="0">
              <a:ea typeface="ＭＳ Ｐゴシック"/>
              <a:cs typeface="ＭＳ Ｐゴシック"/>
            </a:endParaRPr>
          </a:p>
        </p:txBody>
      </p:sp>
      <p:sp>
        <p:nvSpPr>
          <p:cNvPr id="15" name="Rectangle 14"/>
          <p:cNvSpPr/>
          <p:nvPr/>
        </p:nvSpPr>
        <p:spPr>
          <a:xfrm>
            <a:off x="171421" y="6054208"/>
            <a:ext cx="3886200" cy="230832"/>
          </a:xfrm>
          <a:prstGeom prst="rect">
            <a:avLst/>
          </a:prstGeom>
        </p:spPr>
        <p:txBody>
          <a:bodyPr wrap="square">
            <a:spAutoFit/>
          </a:bodyPr>
          <a:lstStyle/>
          <a:p>
            <a:r>
              <a:rPr lang="en-US" sz="900" dirty="0"/>
              <a:t>http://www.laeknabladid.is/media/2014-november/protein.mynd3.enska.png</a:t>
            </a:r>
          </a:p>
        </p:txBody>
      </p:sp>
      <p:sp>
        <p:nvSpPr>
          <p:cNvPr id="16" name="TextBox 15"/>
          <p:cNvSpPr txBox="1"/>
          <p:nvPr/>
        </p:nvSpPr>
        <p:spPr>
          <a:xfrm>
            <a:off x="4976824" y="5861152"/>
            <a:ext cx="1726755" cy="246221"/>
          </a:xfrm>
          <a:prstGeom prst="rect">
            <a:avLst/>
          </a:prstGeom>
          <a:noFill/>
        </p:spPr>
        <p:txBody>
          <a:bodyPr wrap="none" rtlCol="0">
            <a:spAutoFit/>
          </a:bodyPr>
          <a:lstStyle/>
          <a:p>
            <a:r>
              <a:rPr lang="en-US" sz="1000" i="1" dirty="0" smtClean="0"/>
              <a:t>Courtesy of Dr. Bruce Trapnell</a:t>
            </a:r>
            <a:endParaRPr lang="en-US" sz="1000"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626893"/>
            <a:ext cx="2572512" cy="22250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9338" y="4038600"/>
            <a:ext cx="2340864" cy="175564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2047" y="4062483"/>
            <a:ext cx="2511552" cy="1755648"/>
          </a:xfrm>
          <a:prstGeom prst="rect">
            <a:avLst/>
          </a:prstGeom>
        </p:spPr>
      </p:pic>
      <p:sp>
        <p:nvSpPr>
          <p:cNvPr id="8" name="TextBox 7"/>
          <p:cNvSpPr txBox="1"/>
          <p:nvPr/>
        </p:nvSpPr>
        <p:spPr>
          <a:xfrm>
            <a:off x="3635066" y="3679504"/>
            <a:ext cx="1929118" cy="307777"/>
          </a:xfrm>
          <a:prstGeom prst="rect">
            <a:avLst/>
          </a:prstGeom>
          <a:noFill/>
        </p:spPr>
        <p:txBody>
          <a:bodyPr wrap="none" rtlCol="0">
            <a:spAutoFit/>
          </a:bodyPr>
          <a:lstStyle/>
          <a:p>
            <a:r>
              <a:rPr lang="en-US" sz="1400" dirty="0" smtClean="0"/>
              <a:t>Patient undergoing WLL</a:t>
            </a:r>
            <a:endParaRPr lang="en-US" sz="1400" dirty="0"/>
          </a:p>
        </p:txBody>
      </p:sp>
      <p:sp>
        <p:nvSpPr>
          <p:cNvPr id="9" name="TextBox 8"/>
          <p:cNvSpPr txBox="1"/>
          <p:nvPr/>
        </p:nvSpPr>
        <p:spPr>
          <a:xfrm>
            <a:off x="6108911" y="3693152"/>
            <a:ext cx="2817823" cy="307777"/>
          </a:xfrm>
          <a:prstGeom prst="rect">
            <a:avLst/>
          </a:prstGeom>
          <a:noFill/>
        </p:spPr>
        <p:txBody>
          <a:bodyPr wrap="none" rtlCol="0">
            <a:spAutoFit/>
          </a:bodyPr>
          <a:lstStyle/>
          <a:p>
            <a:r>
              <a:rPr lang="en-US" sz="1400" dirty="0" err="1" smtClean="0"/>
              <a:t>Bronchoalveolar</a:t>
            </a:r>
            <a:r>
              <a:rPr lang="en-US" sz="1400" dirty="0" smtClean="0"/>
              <a:t> Lavage Fluid (BALF)</a:t>
            </a:r>
            <a:endParaRPr lang="en-US" sz="1400" dirty="0"/>
          </a:p>
        </p:txBody>
      </p:sp>
    </p:spTree>
    <p:extLst>
      <p:ext uri="{BB962C8B-B14F-4D97-AF65-F5344CB8AC3E}">
        <p14:creationId xmlns:p14="http://schemas.microsoft.com/office/powerpoint/2010/main" val="3366981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4709" t="9457" r="3896" b="5738"/>
          <a:stretch/>
        </p:blipFill>
        <p:spPr bwMode="auto">
          <a:xfrm>
            <a:off x="76200" y="1271739"/>
            <a:ext cx="8950842" cy="4671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r>
              <a:rPr lang="en-US" dirty="0" smtClean="0"/>
              <a:t>PAP in the RDCRN-RLDC</a:t>
            </a:r>
            <a:endParaRPr lang="en-US" dirty="0"/>
          </a:p>
        </p:txBody>
      </p:sp>
    </p:spTree>
    <p:extLst>
      <p:ext uri="{BB962C8B-B14F-4D97-AF65-F5344CB8AC3E}">
        <p14:creationId xmlns:p14="http://schemas.microsoft.com/office/powerpoint/2010/main" val="34592139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7200" y="76204"/>
            <a:ext cx="8229600" cy="715963"/>
          </a:xfrm>
        </p:spPr>
        <p:txBody>
          <a:bodyPr/>
          <a:lstStyle/>
          <a:p>
            <a:r>
              <a:rPr lang="en-US" sz="3600" dirty="0">
                <a:solidFill>
                  <a:schemeClr val="accent2"/>
                </a:solidFill>
                <a:latin typeface="Tahoma" pitchFamily="34" charset="0"/>
                <a:cs typeface="Tahoma" pitchFamily="34" charset="0"/>
              </a:rPr>
              <a:t>Steps in the drug development process</a:t>
            </a:r>
          </a:p>
        </p:txBody>
      </p:sp>
      <p:graphicFrame>
        <p:nvGraphicFramePr>
          <p:cNvPr id="41987" name="Object 3"/>
          <p:cNvGraphicFramePr>
            <a:graphicFrameLocks noGrp="1" noChangeAspect="1"/>
          </p:cNvGraphicFramePr>
          <p:nvPr>
            <p:ph sz="half" idx="1"/>
          </p:nvPr>
        </p:nvGraphicFramePr>
        <p:xfrm>
          <a:off x="4267213" y="2614614"/>
          <a:ext cx="1566863" cy="2008187"/>
        </p:xfrm>
        <a:graphic>
          <a:graphicData uri="http://schemas.openxmlformats.org/presentationml/2006/ole">
            <mc:AlternateContent xmlns:mc="http://schemas.openxmlformats.org/markup-compatibility/2006">
              <mc:Choice xmlns:v="urn:schemas-microsoft-com:vml" Requires="v">
                <p:oleObj spid="_x0000_s17426" name="Image" r:id="rId4" imgW="3695238" imgH="4736508" progId="">
                  <p:embed/>
                </p:oleObj>
              </mc:Choice>
              <mc:Fallback>
                <p:oleObj name="Image" r:id="rId4" imgW="3695238" imgH="4736508"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13" y="2614614"/>
                        <a:ext cx="1566863" cy="2008187"/>
                      </a:xfrm>
                      <a:prstGeom prst="rect">
                        <a:avLst/>
                      </a:prstGeom>
                      <a:noFill/>
                      <a:ln>
                        <a:noFill/>
                      </a:ln>
                      <a:effectLst/>
                      <a:extLst>
                        <a:ext uri="{909E8E84-426E-40DD-AFC4-6F175D3DCCD1}">
                          <a14:hiddenFill xmlns:a14="http://schemas.microsoft.com/office/drawing/2010/main">
                            <a:solidFill>
                              <a:srgbClr val="CC99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88" name="Text Box 4"/>
          <p:cNvSpPr txBox="1">
            <a:spLocks noChangeArrowheads="1"/>
          </p:cNvSpPr>
          <p:nvPr/>
        </p:nvSpPr>
        <p:spPr bwMode="auto">
          <a:xfrm>
            <a:off x="0" y="1371613"/>
            <a:ext cx="1219200" cy="584775"/>
          </a:xfrm>
          <a:prstGeom prst="rect">
            <a:avLst/>
          </a:prstGeom>
          <a:noFill/>
          <a:ln w="9525" algn="ctr">
            <a:noFill/>
            <a:miter lim="800000"/>
            <a:headEnd/>
            <a:tailEnd/>
          </a:ln>
          <a:effectLst/>
        </p:spPr>
        <p:txBody>
          <a:bodyPr>
            <a:spAutoFit/>
          </a:bodyPr>
          <a:lstStyle/>
          <a:p>
            <a:pPr algn="ctr" eaLnBrk="0" fontAlgn="base" hangingPunct="0">
              <a:spcBef>
                <a:spcPct val="50000"/>
              </a:spcBef>
              <a:spcAft>
                <a:spcPct val="0"/>
              </a:spcAft>
            </a:pPr>
            <a:r>
              <a:rPr lang="en-US" sz="1600" smtClean="0">
                <a:solidFill>
                  <a:srgbClr val="000000"/>
                </a:solidFill>
                <a:cs typeface="Arial" pitchFamily="34" charset="0"/>
              </a:rPr>
              <a:t>Identify target</a:t>
            </a:r>
          </a:p>
        </p:txBody>
      </p:sp>
      <p:sp>
        <p:nvSpPr>
          <p:cNvPr id="41989" name="Text Box 5"/>
          <p:cNvSpPr txBox="1">
            <a:spLocks noChangeArrowheads="1"/>
          </p:cNvSpPr>
          <p:nvPr/>
        </p:nvSpPr>
        <p:spPr bwMode="auto">
          <a:xfrm>
            <a:off x="1219200" y="990625"/>
            <a:ext cx="1219200" cy="1323439"/>
          </a:xfrm>
          <a:prstGeom prst="rect">
            <a:avLst/>
          </a:prstGeom>
          <a:noFill/>
          <a:ln w="9525" algn="ctr">
            <a:noFill/>
            <a:miter lim="800000"/>
            <a:headEnd/>
            <a:tailEnd/>
          </a:ln>
          <a:effectLst/>
        </p:spPr>
        <p:txBody>
          <a:bodyPr>
            <a:spAutoFit/>
          </a:bodyPr>
          <a:lstStyle/>
          <a:p>
            <a:pPr algn="ctr" eaLnBrk="0" fontAlgn="base" hangingPunct="0">
              <a:spcBef>
                <a:spcPct val="50000"/>
              </a:spcBef>
              <a:spcAft>
                <a:spcPct val="0"/>
              </a:spcAft>
            </a:pPr>
            <a:r>
              <a:rPr lang="en-US" sz="1600" smtClean="0">
                <a:solidFill>
                  <a:srgbClr val="000000"/>
                </a:solidFill>
                <a:cs typeface="Arial" pitchFamily="34" charset="0"/>
              </a:rPr>
              <a:t>Create testing system (aka, “assay”</a:t>
            </a:r>
          </a:p>
        </p:txBody>
      </p:sp>
      <p:sp>
        <p:nvSpPr>
          <p:cNvPr id="41990" name="Text Box 6"/>
          <p:cNvSpPr txBox="1">
            <a:spLocks noChangeArrowheads="1"/>
          </p:cNvSpPr>
          <p:nvPr/>
        </p:nvSpPr>
        <p:spPr bwMode="auto">
          <a:xfrm>
            <a:off x="2590800" y="990625"/>
            <a:ext cx="1447800" cy="1323439"/>
          </a:xfrm>
          <a:prstGeom prst="rect">
            <a:avLst/>
          </a:prstGeom>
          <a:noFill/>
          <a:ln w="9525" algn="ctr">
            <a:noFill/>
            <a:miter lim="800000"/>
            <a:headEnd/>
            <a:tailEnd/>
          </a:ln>
          <a:effectLst/>
        </p:spPr>
        <p:txBody>
          <a:bodyPr>
            <a:spAutoFit/>
          </a:bodyPr>
          <a:lstStyle/>
          <a:p>
            <a:pPr algn="ctr" eaLnBrk="0" fontAlgn="base" hangingPunct="0">
              <a:spcBef>
                <a:spcPct val="50000"/>
              </a:spcBef>
              <a:spcAft>
                <a:spcPct val="0"/>
              </a:spcAft>
            </a:pPr>
            <a:r>
              <a:rPr lang="en-US" sz="1600" smtClean="0">
                <a:solidFill>
                  <a:srgbClr val="000000"/>
                </a:solidFill>
                <a:cs typeface="Arial" pitchFamily="34" charset="0"/>
              </a:rPr>
              <a:t>Test &gt;100,000 chemicals for activity on target</a:t>
            </a:r>
          </a:p>
        </p:txBody>
      </p:sp>
      <p:sp>
        <p:nvSpPr>
          <p:cNvPr id="41991" name="Text Box 7"/>
          <p:cNvSpPr txBox="1">
            <a:spLocks noChangeArrowheads="1"/>
          </p:cNvSpPr>
          <p:nvPr/>
        </p:nvSpPr>
        <p:spPr bwMode="auto">
          <a:xfrm>
            <a:off x="4267200" y="762000"/>
            <a:ext cx="1447800" cy="1815882"/>
          </a:xfrm>
          <a:prstGeom prst="rect">
            <a:avLst/>
          </a:prstGeom>
          <a:noFill/>
          <a:ln w="9525" algn="ctr">
            <a:noFill/>
            <a:miter lim="800000"/>
            <a:headEnd/>
            <a:tailEnd/>
          </a:ln>
          <a:effectLst/>
        </p:spPr>
        <p:txBody>
          <a:bodyPr>
            <a:spAutoFit/>
          </a:bodyPr>
          <a:lstStyle/>
          <a:p>
            <a:pPr algn="ctr" eaLnBrk="0" fontAlgn="base" hangingPunct="0">
              <a:spcBef>
                <a:spcPct val="50000"/>
              </a:spcBef>
              <a:spcAft>
                <a:spcPct val="0"/>
              </a:spcAft>
            </a:pPr>
            <a:r>
              <a:rPr lang="en-US" sz="1600" smtClean="0">
                <a:solidFill>
                  <a:srgbClr val="000000"/>
                </a:solidFill>
                <a:cs typeface="Arial" pitchFamily="34" charset="0"/>
              </a:rPr>
              <a:t>Make modifications to active chemicals to make suitable for human use</a:t>
            </a:r>
          </a:p>
        </p:txBody>
      </p:sp>
      <p:sp>
        <p:nvSpPr>
          <p:cNvPr id="41992" name="Text Box 8"/>
          <p:cNvSpPr txBox="1">
            <a:spLocks noChangeArrowheads="1"/>
          </p:cNvSpPr>
          <p:nvPr/>
        </p:nvSpPr>
        <p:spPr bwMode="auto">
          <a:xfrm>
            <a:off x="5943600" y="1143014"/>
            <a:ext cx="1447800" cy="1077218"/>
          </a:xfrm>
          <a:prstGeom prst="rect">
            <a:avLst/>
          </a:prstGeom>
          <a:noFill/>
          <a:ln w="9525" algn="ctr">
            <a:noFill/>
            <a:miter lim="800000"/>
            <a:headEnd/>
            <a:tailEnd/>
          </a:ln>
          <a:effectLst/>
        </p:spPr>
        <p:txBody>
          <a:bodyPr>
            <a:spAutoFit/>
          </a:bodyPr>
          <a:lstStyle/>
          <a:p>
            <a:pPr algn="ctr" eaLnBrk="0" fontAlgn="base" hangingPunct="0">
              <a:spcBef>
                <a:spcPct val="50000"/>
              </a:spcBef>
              <a:spcAft>
                <a:spcPct val="0"/>
              </a:spcAft>
            </a:pPr>
            <a:r>
              <a:rPr lang="en-US" sz="1600" smtClean="0">
                <a:solidFill>
                  <a:srgbClr val="000000"/>
                </a:solidFill>
                <a:cs typeface="Arial" pitchFamily="34" charset="0"/>
              </a:rPr>
              <a:t>Test in animals for safety, effectiveness</a:t>
            </a:r>
          </a:p>
        </p:txBody>
      </p:sp>
      <p:sp>
        <p:nvSpPr>
          <p:cNvPr id="41993" name="Text Box 9"/>
          <p:cNvSpPr txBox="1">
            <a:spLocks noChangeArrowheads="1"/>
          </p:cNvSpPr>
          <p:nvPr/>
        </p:nvSpPr>
        <p:spPr bwMode="auto">
          <a:xfrm>
            <a:off x="7620000" y="1143014"/>
            <a:ext cx="1371600" cy="1077218"/>
          </a:xfrm>
          <a:prstGeom prst="rect">
            <a:avLst/>
          </a:prstGeom>
          <a:noFill/>
          <a:ln w="9525" algn="ctr">
            <a:noFill/>
            <a:miter lim="800000"/>
            <a:headEnd/>
            <a:tailEnd/>
          </a:ln>
          <a:effectLst/>
        </p:spPr>
        <p:txBody>
          <a:bodyPr>
            <a:spAutoFit/>
          </a:bodyPr>
          <a:lstStyle/>
          <a:p>
            <a:pPr algn="ctr" eaLnBrk="0" fontAlgn="base" hangingPunct="0">
              <a:spcBef>
                <a:spcPct val="50000"/>
              </a:spcBef>
              <a:spcAft>
                <a:spcPct val="0"/>
              </a:spcAft>
            </a:pPr>
            <a:r>
              <a:rPr lang="en-US" sz="1600" smtClean="0">
                <a:solidFill>
                  <a:srgbClr val="000000"/>
                </a:solidFill>
                <a:cs typeface="Arial" pitchFamily="34" charset="0"/>
              </a:rPr>
              <a:t>Test in humans for safety, effectiveness</a:t>
            </a:r>
          </a:p>
        </p:txBody>
      </p:sp>
      <p:sp>
        <p:nvSpPr>
          <p:cNvPr id="41994" name="AutoShape 10"/>
          <p:cNvSpPr>
            <a:spLocks noChangeArrowheads="1"/>
          </p:cNvSpPr>
          <p:nvPr/>
        </p:nvSpPr>
        <p:spPr bwMode="auto">
          <a:xfrm>
            <a:off x="990600" y="1562100"/>
            <a:ext cx="381000" cy="228600"/>
          </a:xfrm>
          <a:prstGeom prst="rightArrow">
            <a:avLst>
              <a:gd name="adj1" fmla="val 50000"/>
              <a:gd name="adj2" fmla="val 41667"/>
            </a:avLst>
          </a:prstGeom>
          <a:solidFill>
            <a:schemeClr val="tx2"/>
          </a:solidFill>
          <a:ln w="9525" algn="ctr">
            <a:solidFill>
              <a:schemeClr val="tx1"/>
            </a:solidFill>
            <a:miter lim="800000"/>
            <a:headEnd/>
            <a:tailEnd/>
          </a:ln>
          <a:effectLst/>
        </p:spPr>
        <p:txBody>
          <a:bodyPr wrap="none" anchor="ctr"/>
          <a:lstStyle/>
          <a:p>
            <a:pPr fontAlgn="base">
              <a:spcBef>
                <a:spcPct val="0"/>
              </a:spcBef>
              <a:spcAft>
                <a:spcPct val="0"/>
              </a:spcAft>
            </a:pPr>
            <a:endParaRPr lang="en-US" smtClean="0">
              <a:solidFill>
                <a:srgbClr val="000000"/>
              </a:solidFill>
            </a:endParaRPr>
          </a:p>
        </p:txBody>
      </p:sp>
      <p:sp>
        <p:nvSpPr>
          <p:cNvPr id="41995" name="AutoShape 11"/>
          <p:cNvSpPr>
            <a:spLocks noChangeArrowheads="1"/>
          </p:cNvSpPr>
          <p:nvPr/>
        </p:nvSpPr>
        <p:spPr bwMode="auto">
          <a:xfrm>
            <a:off x="2286000" y="1562100"/>
            <a:ext cx="381000" cy="228600"/>
          </a:xfrm>
          <a:prstGeom prst="rightArrow">
            <a:avLst>
              <a:gd name="adj1" fmla="val 50000"/>
              <a:gd name="adj2" fmla="val 41667"/>
            </a:avLst>
          </a:prstGeom>
          <a:solidFill>
            <a:schemeClr val="tx2"/>
          </a:solidFill>
          <a:ln w="9525" algn="ctr">
            <a:solidFill>
              <a:schemeClr val="tx1"/>
            </a:solidFill>
            <a:miter lim="800000"/>
            <a:headEnd/>
            <a:tailEnd/>
          </a:ln>
          <a:effectLst/>
        </p:spPr>
        <p:txBody>
          <a:bodyPr wrap="none" anchor="ctr"/>
          <a:lstStyle/>
          <a:p>
            <a:pPr fontAlgn="base">
              <a:spcBef>
                <a:spcPct val="0"/>
              </a:spcBef>
              <a:spcAft>
                <a:spcPct val="0"/>
              </a:spcAft>
            </a:pPr>
            <a:endParaRPr lang="en-US" smtClean="0">
              <a:solidFill>
                <a:srgbClr val="000000"/>
              </a:solidFill>
            </a:endParaRPr>
          </a:p>
        </p:txBody>
      </p:sp>
      <p:sp>
        <p:nvSpPr>
          <p:cNvPr id="41996" name="AutoShape 12"/>
          <p:cNvSpPr>
            <a:spLocks noChangeArrowheads="1"/>
          </p:cNvSpPr>
          <p:nvPr/>
        </p:nvSpPr>
        <p:spPr bwMode="auto">
          <a:xfrm>
            <a:off x="3962400" y="1562100"/>
            <a:ext cx="381000" cy="228600"/>
          </a:xfrm>
          <a:prstGeom prst="rightArrow">
            <a:avLst>
              <a:gd name="adj1" fmla="val 50000"/>
              <a:gd name="adj2" fmla="val 41667"/>
            </a:avLst>
          </a:prstGeom>
          <a:solidFill>
            <a:schemeClr val="tx2"/>
          </a:solidFill>
          <a:ln w="9525" algn="ctr">
            <a:solidFill>
              <a:schemeClr val="tx1"/>
            </a:solidFill>
            <a:miter lim="800000"/>
            <a:headEnd/>
            <a:tailEnd/>
          </a:ln>
          <a:effectLst/>
        </p:spPr>
        <p:txBody>
          <a:bodyPr wrap="none" anchor="ctr"/>
          <a:lstStyle/>
          <a:p>
            <a:pPr fontAlgn="base">
              <a:spcBef>
                <a:spcPct val="0"/>
              </a:spcBef>
              <a:spcAft>
                <a:spcPct val="0"/>
              </a:spcAft>
            </a:pPr>
            <a:endParaRPr lang="en-US" smtClean="0">
              <a:solidFill>
                <a:srgbClr val="000000"/>
              </a:solidFill>
            </a:endParaRPr>
          </a:p>
        </p:txBody>
      </p:sp>
      <p:sp>
        <p:nvSpPr>
          <p:cNvPr id="41997" name="AutoShape 13"/>
          <p:cNvSpPr>
            <a:spLocks noChangeArrowheads="1"/>
          </p:cNvSpPr>
          <p:nvPr/>
        </p:nvSpPr>
        <p:spPr bwMode="auto">
          <a:xfrm>
            <a:off x="5715000" y="1562100"/>
            <a:ext cx="381000" cy="228600"/>
          </a:xfrm>
          <a:prstGeom prst="rightArrow">
            <a:avLst>
              <a:gd name="adj1" fmla="val 50000"/>
              <a:gd name="adj2" fmla="val 41667"/>
            </a:avLst>
          </a:prstGeom>
          <a:solidFill>
            <a:schemeClr val="tx2"/>
          </a:solidFill>
          <a:ln w="9525" algn="ctr">
            <a:solidFill>
              <a:schemeClr val="tx1"/>
            </a:solidFill>
            <a:miter lim="800000"/>
            <a:headEnd/>
            <a:tailEnd/>
          </a:ln>
          <a:effectLst/>
        </p:spPr>
        <p:txBody>
          <a:bodyPr wrap="none" anchor="ctr"/>
          <a:lstStyle/>
          <a:p>
            <a:pPr fontAlgn="base">
              <a:spcBef>
                <a:spcPct val="0"/>
              </a:spcBef>
              <a:spcAft>
                <a:spcPct val="0"/>
              </a:spcAft>
            </a:pPr>
            <a:endParaRPr lang="en-US" smtClean="0">
              <a:solidFill>
                <a:srgbClr val="000000"/>
              </a:solidFill>
            </a:endParaRPr>
          </a:p>
        </p:txBody>
      </p:sp>
      <p:sp>
        <p:nvSpPr>
          <p:cNvPr id="41998" name="AutoShape 14"/>
          <p:cNvSpPr>
            <a:spLocks noChangeArrowheads="1"/>
          </p:cNvSpPr>
          <p:nvPr/>
        </p:nvSpPr>
        <p:spPr bwMode="auto">
          <a:xfrm>
            <a:off x="7315200" y="1562100"/>
            <a:ext cx="381000" cy="228600"/>
          </a:xfrm>
          <a:prstGeom prst="rightArrow">
            <a:avLst>
              <a:gd name="adj1" fmla="val 50000"/>
              <a:gd name="adj2" fmla="val 41667"/>
            </a:avLst>
          </a:prstGeom>
          <a:solidFill>
            <a:schemeClr val="tx2"/>
          </a:solidFill>
          <a:ln w="9525" algn="ctr">
            <a:solidFill>
              <a:schemeClr val="tx1"/>
            </a:solidFill>
            <a:miter lim="800000"/>
            <a:headEnd/>
            <a:tailEnd/>
          </a:ln>
          <a:effectLst/>
        </p:spPr>
        <p:txBody>
          <a:bodyPr wrap="none" anchor="ctr"/>
          <a:lstStyle/>
          <a:p>
            <a:pPr fontAlgn="base">
              <a:spcBef>
                <a:spcPct val="0"/>
              </a:spcBef>
              <a:spcAft>
                <a:spcPct val="0"/>
              </a:spcAft>
            </a:pPr>
            <a:endParaRPr lang="en-US" smtClean="0">
              <a:solidFill>
                <a:srgbClr val="000000"/>
              </a:solidFill>
            </a:endParaRPr>
          </a:p>
        </p:txBody>
      </p:sp>
      <p:pic>
        <p:nvPicPr>
          <p:cNvPr id="41999" name="Picture 15" descr="20039-72"/>
          <p:cNvPicPr>
            <a:picLocks noChangeAspect="1" noChangeArrowheads="1"/>
          </p:cNvPicPr>
          <p:nvPr/>
        </p:nvPicPr>
        <p:blipFill>
          <a:blip r:embed="rId6" cstate="print"/>
          <a:srcRect/>
          <a:stretch>
            <a:fillRect/>
          </a:stretch>
        </p:blipFill>
        <p:spPr bwMode="auto">
          <a:xfrm>
            <a:off x="2362213" y="2514600"/>
            <a:ext cx="1585913" cy="2433638"/>
          </a:xfrm>
          <a:prstGeom prst="rect">
            <a:avLst/>
          </a:prstGeom>
          <a:noFill/>
        </p:spPr>
      </p:pic>
      <p:pic>
        <p:nvPicPr>
          <p:cNvPr id="42000" name="Picture 16" descr="110601"/>
          <p:cNvPicPr>
            <a:picLocks noChangeAspect="1" noChangeArrowheads="1"/>
          </p:cNvPicPr>
          <p:nvPr/>
        </p:nvPicPr>
        <p:blipFill>
          <a:blip r:embed="rId7" cstate="print"/>
          <a:srcRect/>
          <a:stretch>
            <a:fillRect/>
          </a:stretch>
        </p:blipFill>
        <p:spPr bwMode="auto">
          <a:xfrm>
            <a:off x="609600" y="3048000"/>
            <a:ext cx="1371600" cy="1338263"/>
          </a:xfrm>
          <a:prstGeom prst="rect">
            <a:avLst/>
          </a:prstGeom>
          <a:noFill/>
        </p:spPr>
      </p:pic>
      <p:pic>
        <p:nvPicPr>
          <p:cNvPr id="42001" name="Picture 17" descr="sigmodon">
            <a:hlinkClick r:id="rId8"/>
          </p:cNvPr>
          <p:cNvPicPr>
            <a:picLocks noChangeAspect="1" noChangeArrowheads="1"/>
          </p:cNvPicPr>
          <p:nvPr/>
        </p:nvPicPr>
        <p:blipFill>
          <a:blip r:embed="rId9" cstate="print"/>
          <a:srcRect/>
          <a:stretch>
            <a:fillRect/>
          </a:stretch>
        </p:blipFill>
        <p:spPr bwMode="auto">
          <a:xfrm>
            <a:off x="6096000" y="3124200"/>
            <a:ext cx="1143000" cy="869950"/>
          </a:xfrm>
          <a:prstGeom prst="rect">
            <a:avLst/>
          </a:prstGeom>
          <a:noFill/>
        </p:spPr>
      </p:pic>
      <p:pic>
        <p:nvPicPr>
          <p:cNvPr id="42002" name="Picture 18" descr="bodyprops3"/>
          <p:cNvPicPr>
            <a:picLocks noChangeAspect="1" noChangeArrowheads="1"/>
          </p:cNvPicPr>
          <p:nvPr/>
        </p:nvPicPr>
        <p:blipFill>
          <a:blip r:embed="rId10" cstate="print"/>
          <a:srcRect l="4572" r="11429"/>
          <a:stretch>
            <a:fillRect/>
          </a:stretch>
        </p:blipFill>
        <p:spPr bwMode="auto">
          <a:xfrm>
            <a:off x="7467613" y="2819407"/>
            <a:ext cx="1516063" cy="1495425"/>
          </a:xfrm>
          <a:prstGeom prst="rect">
            <a:avLst/>
          </a:prstGeom>
          <a:noFill/>
          <a:ln w="9525">
            <a:noFill/>
            <a:miter lim="800000"/>
            <a:headEnd/>
            <a:tailEnd/>
          </a:ln>
        </p:spPr>
      </p:pic>
      <p:sp>
        <p:nvSpPr>
          <p:cNvPr id="42004" name="Text Box 20"/>
          <p:cNvSpPr txBox="1">
            <a:spLocks noChangeArrowheads="1"/>
          </p:cNvSpPr>
          <p:nvPr/>
        </p:nvSpPr>
        <p:spPr bwMode="auto">
          <a:xfrm>
            <a:off x="288936" y="4876813"/>
            <a:ext cx="1844675" cy="584775"/>
          </a:xfrm>
          <a:prstGeom prst="rect">
            <a:avLst/>
          </a:prstGeom>
          <a:noFill/>
          <a:ln w="9525">
            <a:noFill/>
            <a:miter lim="800000"/>
            <a:headEnd/>
            <a:tailEnd/>
          </a:ln>
          <a:effectLst/>
        </p:spPr>
        <p:txBody>
          <a:bodyPr>
            <a:spAutoFit/>
          </a:bodyPr>
          <a:lstStyle/>
          <a:p>
            <a:pPr algn="ctr" fontAlgn="base">
              <a:spcBef>
                <a:spcPct val="0"/>
              </a:spcBef>
              <a:spcAft>
                <a:spcPct val="0"/>
              </a:spcAft>
            </a:pPr>
            <a:r>
              <a:rPr lang="en-US" sz="1600" i="1" dirty="0" smtClean="0">
                <a:solidFill>
                  <a:srgbClr val="000066"/>
                </a:solidFill>
              </a:rPr>
              <a:t>Assay Development</a:t>
            </a:r>
          </a:p>
        </p:txBody>
      </p:sp>
      <p:sp>
        <p:nvSpPr>
          <p:cNvPr id="42005" name="Text Box 21"/>
          <p:cNvSpPr txBox="1">
            <a:spLocks noChangeArrowheads="1"/>
          </p:cNvSpPr>
          <p:nvPr/>
        </p:nvSpPr>
        <p:spPr bwMode="auto">
          <a:xfrm>
            <a:off x="2193938" y="5000625"/>
            <a:ext cx="1844675" cy="336550"/>
          </a:xfrm>
          <a:prstGeom prst="rect">
            <a:avLst/>
          </a:prstGeom>
          <a:noFill/>
          <a:ln w="9525">
            <a:noFill/>
            <a:miter lim="800000"/>
            <a:headEnd/>
            <a:tailEnd/>
          </a:ln>
          <a:effectLst/>
        </p:spPr>
        <p:txBody>
          <a:bodyPr>
            <a:spAutoFit/>
          </a:bodyPr>
          <a:lstStyle/>
          <a:p>
            <a:pPr algn="ctr" fontAlgn="base">
              <a:spcBef>
                <a:spcPct val="0"/>
              </a:spcBef>
              <a:spcAft>
                <a:spcPct val="0"/>
              </a:spcAft>
            </a:pPr>
            <a:r>
              <a:rPr lang="en-US" sz="1600" i="1" dirty="0" smtClean="0">
                <a:solidFill>
                  <a:srgbClr val="000066"/>
                </a:solidFill>
              </a:rPr>
              <a:t>HTS</a:t>
            </a:r>
          </a:p>
        </p:txBody>
      </p:sp>
      <p:sp>
        <p:nvSpPr>
          <p:cNvPr id="42006" name="Text Box 22"/>
          <p:cNvSpPr txBox="1">
            <a:spLocks noChangeArrowheads="1"/>
          </p:cNvSpPr>
          <p:nvPr/>
        </p:nvSpPr>
        <p:spPr bwMode="auto">
          <a:xfrm>
            <a:off x="4175138" y="4876813"/>
            <a:ext cx="1844675" cy="584775"/>
          </a:xfrm>
          <a:prstGeom prst="rect">
            <a:avLst/>
          </a:prstGeom>
          <a:noFill/>
          <a:ln w="9525">
            <a:noFill/>
            <a:miter lim="800000"/>
            <a:headEnd/>
            <a:tailEnd/>
          </a:ln>
          <a:effectLst/>
        </p:spPr>
        <p:txBody>
          <a:bodyPr>
            <a:spAutoFit/>
          </a:bodyPr>
          <a:lstStyle/>
          <a:p>
            <a:pPr algn="ctr" fontAlgn="base">
              <a:spcBef>
                <a:spcPct val="0"/>
              </a:spcBef>
              <a:spcAft>
                <a:spcPct val="0"/>
              </a:spcAft>
            </a:pPr>
            <a:r>
              <a:rPr lang="en-US" sz="1600" i="1" dirty="0" smtClean="0">
                <a:solidFill>
                  <a:srgbClr val="000066"/>
                </a:solidFill>
              </a:rPr>
              <a:t>Medicinal Chemistry</a:t>
            </a:r>
          </a:p>
        </p:txBody>
      </p:sp>
      <p:sp>
        <p:nvSpPr>
          <p:cNvPr id="42007" name="Text Box 23"/>
          <p:cNvSpPr txBox="1">
            <a:spLocks noChangeArrowheads="1"/>
          </p:cNvSpPr>
          <p:nvPr/>
        </p:nvSpPr>
        <p:spPr bwMode="auto">
          <a:xfrm>
            <a:off x="5775338" y="4876813"/>
            <a:ext cx="1844675" cy="584775"/>
          </a:xfrm>
          <a:prstGeom prst="rect">
            <a:avLst/>
          </a:prstGeom>
          <a:noFill/>
          <a:ln w="9525">
            <a:noFill/>
            <a:miter lim="800000"/>
            <a:headEnd/>
            <a:tailEnd/>
          </a:ln>
          <a:effectLst/>
        </p:spPr>
        <p:txBody>
          <a:bodyPr>
            <a:spAutoFit/>
          </a:bodyPr>
          <a:lstStyle/>
          <a:p>
            <a:pPr algn="ctr" fontAlgn="base">
              <a:spcBef>
                <a:spcPct val="0"/>
              </a:spcBef>
              <a:spcAft>
                <a:spcPct val="0"/>
              </a:spcAft>
            </a:pPr>
            <a:r>
              <a:rPr lang="en-US" sz="1600" i="1" dirty="0" smtClean="0">
                <a:solidFill>
                  <a:srgbClr val="000066"/>
                </a:solidFill>
              </a:rPr>
              <a:t>Preclinical Development</a:t>
            </a:r>
          </a:p>
        </p:txBody>
      </p:sp>
      <p:sp>
        <p:nvSpPr>
          <p:cNvPr id="42008" name="Text Box 24"/>
          <p:cNvSpPr txBox="1">
            <a:spLocks noChangeArrowheads="1"/>
          </p:cNvSpPr>
          <p:nvPr/>
        </p:nvSpPr>
        <p:spPr bwMode="auto">
          <a:xfrm>
            <a:off x="7299338" y="4876813"/>
            <a:ext cx="1844675" cy="584775"/>
          </a:xfrm>
          <a:prstGeom prst="rect">
            <a:avLst/>
          </a:prstGeom>
          <a:noFill/>
          <a:ln w="9525">
            <a:noFill/>
            <a:miter lim="800000"/>
            <a:headEnd/>
            <a:tailEnd/>
          </a:ln>
          <a:effectLst/>
        </p:spPr>
        <p:txBody>
          <a:bodyPr>
            <a:spAutoFit/>
          </a:bodyPr>
          <a:lstStyle/>
          <a:p>
            <a:pPr algn="ctr" fontAlgn="base">
              <a:spcBef>
                <a:spcPct val="0"/>
              </a:spcBef>
              <a:spcAft>
                <a:spcPct val="0"/>
              </a:spcAft>
            </a:pPr>
            <a:r>
              <a:rPr lang="en-US" sz="1600" i="1" dirty="0" smtClean="0">
                <a:solidFill>
                  <a:srgbClr val="000066"/>
                </a:solidFill>
              </a:rPr>
              <a:t>Clinical Development</a:t>
            </a:r>
          </a:p>
        </p:txBody>
      </p:sp>
      <p:sp>
        <p:nvSpPr>
          <p:cNvPr id="42020" name="Text Box 36"/>
          <p:cNvSpPr txBox="1">
            <a:spLocks noChangeArrowheads="1"/>
          </p:cNvSpPr>
          <p:nvPr/>
        </p:nvSpPr>
        <p:spPr bwMode="auto">
          <a:xfrm>
            <a:off x="76200" y="6183313"/>
            <a:ext cx="1184940" cy="36933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mtClean="0">
                <a:solidFill>
                  <a:srgbClr val="333399"/>
                </a:solidFill>
              </a:rPr>
              <a:t>$50-100K</a:t>
            </a:r>
          </a:p>
        </p:txBody>
      </p:sp>
      <p:sp>
        <p:nvSpPr>
          <p:cNvPr id="42021" name="Text Box 37"/>
          <p:cNvSpPr txBox="1">
            <a:spLocks noChangeArrowheads="1"/>
          </p:cNvSpPr>
          <p:nvPr/>
        </p:nvSpPr>
        <p:spPr bwMode="auto">
          <a:xfrm>
            <a:off x="2133600" y="6172201"/>
            <a:ext cx="1249060" cy="36933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mtClean="0">
                <a:solidFill>
                  <a:srgbClr val="FF6600"/>
                </a:solidFill>
              </a:rPr>
              <a:t>$500K-1M</a:t>
            </a:r>
          </a:p>
        </p:txBody>
      </p:sp>
      <p:sp>
        <p:nvSpPr>
          <p:cNvPr id="42022" name="Text Box 38"/>
          <p:cNvSpPr txBox="1">
            <a:spLocks noChangeArrowheads="1"/>
          </p:cNvSpPr>
          <p:nvPr/>
        </p:nvSpPr>
        <p:spPr bwMode="auto">
          <a:xfrm>
            <a:off x="5549918" y="6183313"/>
            <a:ext cx="966931" cy="36933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mtClean="0">
                <a:solidFill>
                  <a:srgbClr val="FF0000"/>
                </a:solidFill>
              </a:rPr>
              <a:t>$5-10M</a:t>
            </a:r>
          </a:p>
        </p:txBody>
      </p:sp>
      <p:sp>
        <p:nvSpPr>
          <p:cNvPr id="42023" name="Text Box 39"/>
          <p:cNvSpPr txBox="1">
            <a:spLocks noChangeArrowheads="1"/>
          </p:cNvSpPr>
          <p:nvPr/>
        </p:nvSpPr>
        <p:spPr bwMode="auto">
          <a:xfrm>
            <a:off x="7772400" y="6183313"/>
            <a:ext cx="1223412" cy="36933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mtClean="0">
                <a:solidFill>
                  <a:srgbClr val="008000"/>
                </a:solidFill>
              </a:rPr>
              <a:t>$50-100M</a:t>
            </a:r>
          </a:p>
        </p:txBody>
      </p:sp>
      <p:sp>
        <p:nvSpPr>
          <p:cNvPr id="42024" name="Text Box 40"/>
          <p:cNvSpPr txBox="1">
            <a:spLocks noChangeArrowheads="1"/>
          </p:cNvSpPr>
          <p:nvPr/>
        </p:nvSpPr>
        <p:spPr bwMode="auto">
          <a:xfrm>
            <a:off x="76212" y="6477001"/>
            <a:ext cx="1941557" cy="369332"/>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mtClean="0">
                <a:solidFill>
                  <a:srgbClr val="000000"/>
                </a:solidFill>
              </a:rPr>
              <a:t>(Per project cost)</a:t>
            </a:r>
          </a:p>
        </p:txBody>
      </p:sp>
      <p:sp>
        <p:nvSpPr>
          <p:cNvPr id="37" name="Line 27"/>
          <p:cNvSpPr>
            <a:spLocks noChangeShapeType="1"/>
          </p:cNvSpPr>
          <p:nvPr/>
        </p:nvSpPr>
        <p:spPr bwMode="auto">
          <a:xfrm>
            <a:off x="258763" y="6015038"/>
            <a:ext cx="830262" cy="0"/>
          </a:xfrm>
          <a:prstGeom prst="line">
            <a:avLst/>
          </a:prstGeom>
          <a:noFill/>
          <a:ln w="28575">
            <a:solidFill>
              <a:srgbClr val="0000FF"/>
            </a:solidFill>
            <a:round/>
            <a:headEnd type="triangle" w="med" len="med"/>
            <a:tailEnd type="triangle" w="med" len="med"/>
          </a:ln>
          <a:effectLst/>
        </p:spPr>
        <p:txBody>
          <a:bodyPr/>
          <a:lstStyle/>
          <a:p>
            <a:pPr fontAlgn="base">
              <a:spcBef>
                <a:spcPct val="0"/>
              </a:spcBef>
              <a:spcAft>
                <a:spcPct val="0"/>
              </a:spcAft>
            </a:pPr>
            <a:endParaRPr lang="en-US">
              <a:solidFill>
                <a:srgbClr val="000000"/>
              </a:solidFill>
            </a:endParaRPr>
          </a:p>
        </p:txBody>
      </p:sp>
      <p:sp>
        <p:nvSpPr>
          <p:cNvPr id="38" name="Line 28"/>
          <p:cNvSpPr>
            <a:spLocks noChangeShapeType="1"/>
          </p:cNvSpPr>
          <p:nvPr/>
        </p:nvSpPr>
        <p:spPr bwMode="auto">
          <a:xfrm>
            <a:off x="1109664" y="6008688"/>
            <a:ext cx="3281362" cy="0"/>
          </a:xfrm>
          <a:prstGeom prst="line">
            <a:avLst/>
          </a:prstGeom>
          <a:noFill/>
          <a:ln w="28575">
            <a:solidFill>
              <a:srgbClr val="FF9900"/>
            </a:solidFill>
            <a:round/>
            <a:headEnd type="triangle" w="med" len="med"/>
            <a:tailEnd type="triangle" w="med" len="med"/>
          </a:ln>
          <a:effectLst/>
        </p:spPr>
        <p:txBody>
          <a:bodyPr/>
          <a:lstStyle/>
          <a:p>
            <a:pPr fontAlgn="base">
              <a:spcBef>
                <a:spcPct val="0"/>
              </a:spcBef>
              <a:spcAft>
                <a:spcPct val="0"/>
              </a:spcAft>
            </a:pPr>
            <a:endParaRPr lang="en-US">
              <a:solidFill>
                <a:srgbClr val="000000"/>
              </a:solidFill>
            </a:endParaRPr>
          </a:p>
        </p:txBody>
      </p:sp>
      <p:sp>
        <p:nvSpPr>
          <p:cNvPr id="39" name="Line 29"/>
          <p:cNvSpPr>
            <a:spLocks noChangeShapeType="1"/>
          </p:cNvSpPr>
          <p:nvPr/>
        </p:nvSpPr>
        <p:spPr bwMode="auto">
          <a:xfrm>
            <a:off x="4394200" y="6010301"/>
            <a:ext cx="3606800" cy="4763"/>
          </a:xfrm>
          <a:prstGeom prst="line">
            <a:avLst/>
          </a:prstGeom>
          <a:noFill/>
          <a:ln w="28575">
            <a:solidFill>
              <a:srgbClr val="FF0000"/>
            </a:solidFill>
            <a:round/>
            <a:headEnd type="triangle" w="med" len="med"/>
            <a:tailEnd type="triangle" w="med" len="med"/>
          </a:ln>
          <a:effectLst/>
        </p:spPr>
        <p:txBody>
          <a:bodyPr/>
          <a:lstStyle/>
          <a:p>
            <a:pPr fontAlgn="base">
              <a:spcBef>
                <a:spcPct val="0"/>
              </a:spcBef>
              <a:spcAft>
                <a:spcPct val="0"/>
              </a:spcAft>
            </a:pPr>
            <a:endParaRPr lang="en-US">
              <a:solidFill>
                <a:srgbClr val="000000"/>
              </a:solidFill>
            </a:endParaRPr>
          </a:p>
        </p:txBody>
      </p:sp>
      <p:sp>
        <p:nvSpPr>
          <p:cNvPr id="40" name="Line 30"/>
          <p:cNvSpPr>
            <a:spLocks noChangeShapeType="1"/>
          </p:cNvSpPr>
          <p:nvPr/>
        </p:nvSpPr>
        <p:spPr bwMode="auto">
          <a:xfrm flipV="1">
            <a:off x="8001013" y="6008688"/>
            <a:ext cx="860425" cy="6350"/>
          </a:xfrm>
          <a:prstGeom prst="line">
            <a:avLst/>
          </a:prstGeom>
          <a:noFill/>
          <a:ln w="28575">
            <a:solidFill>
              <a:srgbClr val="339966"/>
            </a:solidFill>
            <a:round/>
            <a:headEnd type="triangle" w="med" len="med"/>
            <a:tailEnd type="triangle" w="med" len="med"/>
          </a:ln>
          <a:effectLst/>
        </p:spPr>
        <p:txBody>
          <a:bodyPr/>
          <a:lstStyle/>
          <a:p>
            <a:pPr fontAlgn="base">
              <a:spcBef>
                <a:spcPct val="0"/>
              </a:spcBef>
              <a:spcAft>
                <a:spcPct val="0"/>
              </a:spcAft>
            </a:pPr>
            <a:endParaRPr lang="en-US">
              <a:solidFill>
                <a:srgbClr val="000000"/>
              </a:solidFill>
            </a:endParaRPr>
          </a:p>
        </p:txBody>
      </p:sp>
      <p:sp>
        <p:nvSpPr>
          <p:cNvPr id="41" name="Text Box 31"/>
          <p:cNvSpPr txBox="1">
            <a:spLocks noChangeArrowheads="1"/>
          </p:cNvSpPr>
          <p:nvPr/>
        </p:nvSpPr>
        <p:spPr bwMode="auto">
          <a:xfrm>
            <a:off x="76200" y="5486414"/>
            <a:ext cx="1143000" cy="523220"/>
          </a:xfrm>
          <a:prstGeom prst="rect">
            <a:avLst/>
          </a:prstGeom>
          <a:noFill/>
          <a:ln w="9525">
            <a:noFill/>
            <a:miter lim="800000"/>
            <a:headEnd/>
            <a:tailEnd/>
          </a:ln>
          <a:effectLst/>
        </p:spPr>
        <p:txBody>
          <a:bodyPr>
            <a:spAutoFit/>
          </a:bodyPr>
          <a:lstStyle/>
          <a:p>
            <a:pPr algn="ctr" fontAlgn="base">
              <a:spcBef>
                <a:spcPct val="0"/>
              </a:spcBef>
              <a:spcAft>
                <a:spcPct val="0"/>
              </a:spcAft>
            </a:pPr>
            <a:r>
              <a:rPr lang="en-US" sz="1400">
                <a:solidFill>
                  <a:srgbClr val="0000FF"/>
                </a:solidFill>
                <a:cs typeface="Arial" charset="0"/>
              </a:rPr>
              <a:t>Basic research</a:t>
            </a:r>
          </a:p>
        </p:txBody>
      </p:sp>
      <p:sp>
        <p:nvSpPr>
          <p:cNvPr id="42" name="Text Box 32"/>
          <p:cNvSpPr txBox="1">
            <a:spLocks noChangeArrowheads="1"/>
          </p:cNvSpPr>
          <p:nvPr/>
        </p:nvSpPr>
        <p:spPr bwMode="auto">
          <a:xfrm>
            <a:off x="1241425" y="5634038"/>
            <a:ext cx="3151188" cy="366712"/>
          </a:xfrm>
          <a:prstGeom prst="rect">
            <a:avLst/>
          </a:prstGeom>
          <a:noFill/>
          <a:ln w="9525">
            <a:noFill/>
            <a:miter lim="800000"/>
            <a:headEnd/>
            <a:tailEnd/>
          </a:ln>
          <a:effectLst/>
        </p:spPr>
        <p:txBody>
          <a:bodyPr>
            <a:spAutoFit/>
          </a:bodyPr>
          <a:lstStyle/>
          <a:p>
            <a:pPr algn="ctr" fontAlgn="base">
              <a:spcBef>
                <a:spcPct val="0"/>
              </a:spcBef>
              <a:spcAft>
                <a:spcPct val="0"/>
              </a:spcAft>
            </a:pPr>
            <a:r>
              <a:rPr lang="en-US" b="1" dirty="0" smtClean="0">
                <a:solidFill>
                  <a:srgbClr val="FF9900"/>
                </a:solidFill>
                <a:cs typeface="Arial" charset="0"/>
              </a:rPr>
              <a:t>Discovery</a:t>
            </a:r>
            <a:endParaRPr lang="en-US" b="1" dirty="0">
              <a:solidFill>
                <a:srgbClr val="FF9900"/>
              </a:solidFill>
              <a:cs typeface="Arial" charset="0"/>
            </a:endParaRPr>
          </a:p>
        </p:txBody>
      </p:sp>
      <p:sp>
        <p:nvSpPr>
          <p:cNvPr id="43" name="Text Box 33"/>
          <p:cNvSpPr txBox="1">
            <a:spLocks noChangeArrowheads="1"/>
          </p:cNvSpPr>
          <p:nvPr/>
        </p:nvSpPr>
        <p:spPr bwMode="auto">
          <a:xfrm>
            <a:off x="4343403" y="5648325"/>
            <a:ext cx="3733799" cy="369332"/>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en-US" b="1" dirty="0" smtClean="0">
                <a:solidFill>
                  <a:srgbClr val="FF3300"/>
                </a:solidFill>
                <a:cs typeface="Arial" charset="0"/>
              </a:rPr>
              <a:t>Preclinical and early clinical </a:t>
            </a:r>
            <a:endParaRPr lang="en-US" b="1" dirty="0">
              <a:solidFill>
                <a:srgbClr val="FF3300"/>
              </a:solidFill>
              <a:cs typeface="Arial" charset="0"/>
            </a:endParaRPr>
          </a:p>
        </p:txBody>
      </p:sp>
      <p:sp>
        <p:nvSpPr>
          <p:cNvPr id="44" name="Text Box 34"/>
          <p:cNvSpPr txBox="1">
            <a:spLocks noChangeArrowheads="1"/>
          </p:cNvSpPr>
          <p:nvPr/>
        </p:nvSpPr>
        <p:spPr bwMode="auto">
          <a:xfrm>
            <a:off x="7848600" y="5410213"/>
            <a:ext cx="1143000" cy="646331"/>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en-US" b="1" dirty="0" smtClean="0">
                <a:solidFill>
                  <a:srgbClr val="008000"/>
                </a:solidFill>
                <a:cs typeface="Arial" charset="0"/>
              </a:rPr>
              <a:t>Late clinical</a:t>
            </a:r>
          </a:p>
        </p:txBody>
      </p:sp>
    </p:spTree>
    <p:extLst>
      <p:ext uri="{BB962C8B-B14F-4D97-AF65-F5344CB8AC3E}">
        <p14:creationId xmlns:p14="http://schemas.microsoft.com/office/powerpoint/2010/main" val="15716385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64"/>
            <a:ext cx="8229600" cy="692339"/>
          </a:xfrm>
        </p:spPr>
        <p:txBody>
          <a:bodyPr>
            <a:normAutofit/>
          </a:bodyPr>
          <a:lstStyle/>
          <a:p>
            <a:r>
              <a:rPr lang="en-US" dirty="0" smtClean="0"/>
              <a:t>Moore’s Law</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0584" b="5064"/>
          <a:stretch/>
        </p:blipFill>
        <p:spPr>
          <a:xfrm>
            <a:off x="685799" y="914401"/>
            <a:ext cx="7699821" cy="5829230"/>
          </a:xfrm>
          <a:prstGeom prst="rect">
            <a:avLst/>
          </a:prstGeom>
        </p:spPr>
      </p:pic>
      <p:sp>
        <p:nvSpPr>
          <p:cNvPr id="6" name="TextBox 5"/>
          <p:cNvSpPr txBox="1"/>
          <p:nvPr/>
        </p:nvSpPr>
        <p:spPr>
          <a:xfrm>
            <a:off x="7266768" y="6488668"/>
            <a:ext cx="1859933" cy="369332"/>
          </a:xfrm>
          <a:prstGeom prst="rect">
            <a:avLst/>
          </a:prstGeom>
          <a:noFill/>
        </p:spPr>
        <p:txBody>
          <a:bodyPr wrap="none" rtlCol="0">
            <a:spAutoFit/>
          </a:bodyPr>
          <a:lstStyle/>
          <a:p>
            <a:r>
              <a:rPr lang="en-US" i="1" dirty="0" smtClean="0">
                <a:solidFill>
                  <a:prstClr val="black"/>
                </a:solidFill>
              </a:rPr>
              <a:t>Source: Wikipedia</a:t>
            </a:r>
            <a:endParaRPr lang="en-US" i="1" dirty="0">
              <a:solidFill>
                <a:prstClr val="black"/>
              </a:solidFill>
            </a:endParaRPr>
          </a:p>
        </p:txBody>
      </p:sp>
    </p:spTree>
    <p:extLst>
      <p:ext uri="{BB962C8B-B14F-4D97-AF65-F5344CB8AC3E}">
        <p14:creationId xmlns:p14="http://schemas.microsoft.com/office/powerpoint/2010/main" val="17317036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451662" y="985108"/>
            <a:ext cx="8235138" cy="4044092"/>
          </a:xfrm>
          <a:prstGeom prst="rect">
            <a:avLst/>
          </a:prstGeom>
          <a:noFill/>
          <a:ln w="9525">
            <a:noFill/>
            <a:miter lim="800000"/>
            <a:headEnd/>
            <a:tailEnd/>
          </a:ln>
        </p:spPr>
      </p:pic>
      <p:sp>
        <p:nvSpPr>
          <p:cNvPr id="5" name="Rectangle 4"/>
          <p:cNvSpPr/>
          <p:nvPr/>
        </p:nvSpPr>
        <p:spPr>
          <a:xfrm>
            <a:off x="838200" y="5105413"/>
            <a:ext cx="7696200" cy="1015663"/>
          </a:xfrm>
          <a:prstGeom prst="rect">
            <a:avLst/>
          </a:prstGeom>
        </p:spPr>
        <p:txBody>
          <a:bodyPr wrap="square">
            <a:spAutoFit/>
          </a:bodyPr>
          <a:lstStyle/>
          <a:p>
            <a:pPr algn="ctr"/>
            <a:r>
              <a:rPr lang="en-US" sz="2000" dirty="0" smtClean="0">
                <a:solidFill>
                  <a:srgbClr val="000000"/>
                </a:solidFill>
              </a:rPr>
              <a:t>The </a:t>
            </a:r>
            <a:r>
              <a:rPr lang="en-US" sz="2000" dirty="0">
                <a:solidFill>
                  <a:srgbClr val="000000"/>
                </a:solidFill>
              </a:rPr>
              <a:t>number of new drugs approved by the </a:t>
            </a:r>
            <a:r>
              <a:rPr lang="en-US" sz="2000" dirty="0" smtClean="0">
                <a:solidFill>
                  <a:srgbClr val="000000"/>
                </a:solidFill>
              </a:rPr>
              <a:t>FDA </a:t>
            </a:r>
            <a:r>
              <a:rPr lang="en-US" sz="2000" dirty="0">
                <a:solidFill>
                  <a:srgbClr val="000000"/>
                </a:solidFill>
              </a:rPr>
              <a:t>per billion US dollars (inflation-adjusted) spent on research and development (R&amp;D) has </a:t>
            </a:r>
            <a:r>
              <a:rPr lang="en-US" sz="2000" dirty="0" smtClean="0">
                <a:solidFill>
                  <a:srgbClr val="FF0000"/>
                </a:solidFill>
              </a:rPr>
              <a:t>halved </a:t>
            </a:r>
            <a:r>
              <a:rPr lang="en-US" sz="2000" dirty="0">
                <a:solidFill>
                  <a:srgbClr val="FF0000"/>
                </a:solidFill>
              </a:rPr>
              <a:t>roughly every 9 </a:t>
            </a:r>
            <a:r>
              <a:rPr lang="en-US" sz="2000" dirty="0" smtClean="0">
                <a:solidFill>
                  <a:srgbClr val="FF0000"/>
                </a:solidFill>
              </a:rPr>
              <a:t>years since 1950</a:t>
            </a:r>
            <a:r>
              <a:rPr lang="en-US" sz="2000" dirty="0" smtClean="0">
                <a:solidFill>
                  <a:srgbClr val="000000"/>
                </a:solidFill>
              </a:rPr>
              <a:t>. </a:t>
            </a:r>
            <a:endParaRPr lang="en-US" sz="2000" dirty="0">
              <a:solidFill>
                <a:srgbClr val="000000"/>
              </a:solidFill>
            </a:endParaRPr>
          </a:p>
        </p:txBody>
      </p:sp>
      <p:sp>
        <p:nvSpPr>
          <p:cNvPr id="6" name="Rectangle 5"/>
          <p:cNvSpPr/>
          <p:nvPr/>
        </p:nvSpPr>
        <p:spPr>
          <a:xfrm>
            <a:off x="4419600" y="6397849"/>
            <a:ext cx="4724400" cy="307777"/>
          </a:xfrm>
          <a:prstGeom prst="rect">
            <a:avLst/>
          </a:prstGeom>
        </p:spPr>
        <p:txBody>
          <a:bodyPr wrap="square">
            <a:spAutoFit/>
          </a:bodyPr>
          <a:lstStyle/>
          <a:p>
            <a:r>
              <a:rPr lang="en-US" sz="1400" dirty="0" err="1" smtClean="0">
                <a:solidFill>
                  <a:srgbClr val="000000"/>
                </a:solidFill>
                <a:cs typeface="Arial" pitchFamily="34" charset="0"/>
              </a:rPr>
              <a:t>Scannell</a:t>
            </a:r>
            <a:r>
              <a:rPr lang="en-US" sz="1400" dirty="0" smtClean="0">
                <a:solidFill>
                  <a:srgbClr val="000000"/>
                </a:solidFill>
                <a:cs typeface="Arial" pitchFamily="34" charset="0"/>
              </a:rPr>
              <a:t> et al., </a:t>
            </a:r>
            <a:r>
              <a:rPr lang="en-US" sz="1400" i="1" dirty="0" smtClean="0">
                <a:solidFill>
                  <a:srgbClr val="000000"/>
                </a:solidFill>
                <a:cs typeface="Arial" pitchFamily="34" charset="0"/>
              </a:rPr>
              <a:t>Nature Reviews Drug Discovery </a:t>
            </a:r>
            <a:r>
              <a:rPr lang="en-US" sz="1400" dirty="0" smtClean="0">
                <a:solidFill>
                  <a:srgbClr val="000000"/>
                </a:solidFill>
                <a:cs typeface="Arial" pitchFamily="34" charset="0"/>
              </a:rPr>
              <a:t>11:191, 2012   </a:t>
            </a:r>
            <a:endParaRPr lang="en-US" sz="1400" dirty="0">
              <a:solidFill>
                <a:srgbClr val="000000"/>
              </a:solidFill>
              <a:cs typeface="Arial" pitchFamily="34" charset="0"/>
            </a:endParaRPr>
          </a:p>
        </p:txBody>
      </p:sp>
      <p:sp>
        <p:nvSpPr>
          <p:cNvPr id="7" name="Title 6"/>
          <p:cNvSpPr>
            <a:spLocks noGrp="1"/>
          </p:cNvSpPr>
          <p:nvPr>
            <p:ph type="title"/>
          </p:nvPr>
        </p:nvSpPr>
        <p:spPr>
          <a:xfrm>
            <a:off x="304800" y="152400"/>
            <a:ext cx="8382000" cy="762000"/>
          </a:xfrm>
        </p:spPr>
        <p:txBody>
          <a:bodyPr>
            <a:normAutofit/>
          </a:bodyPr>
          <a:lstStyle/>
          <a:p>
            <a:r>
              <a:rPr lang="en-US" sz="3600" dirty="0" err="1" smtClean="0">
                <a:solidFill>
                  <a:schemeClr val="tx2"/>
                </a:solidFill>
                <a:cs typeface="Tahoma" pitchFamily="34" charset="0"/>
              </a:rPr>
              <a:t>Eroom’s</a:t>
            </a:r>
            <a:r>
              <a:rPr lang="en-US" sz="3600" dirty="0" smtClean="0">
                <a:solidFill>
                  <a:schemeClr val="tx2"/>
                </a:solidFill>
                <a:cs typeface="Tahoma" pitchFamily="34" charset="0"/>
              </a:rPr>
              <a:t> Law</a:t>
            </a:r>
            <a:endParaRPr lang="en-US" sz="3600" dirty="0">
              <a:solidFill>
                <a:schemeClr val="tx2"/>
              </a:solidFill>
              <a:cs typeface="Tahoma" pitchFamily="34" charset="0"/>
            </a:endParaRPr>
          </a:p>
        </p:txBody>
      </p:sp>
    </p:spTree>
    <p:extLst>
      <p:ext uri="{BB962C8B-B14F-4D97-AF65-F5344CB8AC3E}">
        <p14:creationId xmlns:p14="http://schemas.microsoft.com/office/powerpoint/2010/main" val="1667794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ChangeArrowheads="1"/>
          </p:cNvSpPr>
          <p:nvPr/>
        </p:nvSpPr>
        <p:spPr bwMode="auto">
          <a:xfrm>
            <a:off x="3810000" y="2419350"/>
            <a:ext cx="3676650" cy="381000"/>
          </a:xfrm>
          <a:prstGeom prst="rect">
            <a:avLst/>
          </a:prstGeom>
          <a:solidFill>
            <a:srgbClr val="FFFF00"/>
          </a:solidFill>
          <a:ln w="9525">
            <a:noFill/>
            <a:miter lim="800000"/>
            <a:headEnd/>
            <a:tailEnd/>
          </a:ln>
        </p:spPr>
        <p:txBody>
          <a:bodyPr wrap="none" anchor="ctr"/>
          <a:lstStyle/>
          <a:p>
            <a:pPr algn="ctr"/>
            <a:r>
              <a:rPr lang="en-US" sz="1600" dirty="0" smtClean="0">
                <a:solidFill>
                  <a:srgbClr val="000000"/>
                </a:solidFill>
              </a:rPr>
              <a:t>Therapeutics for Rare/Neglected Dis (TRND)</a:t>
            </a:r>
            <a:endParaRPr lang="en-US" sz="1600" dirty="0">
              <a:solidFill>
                <a:srgbClr val="000000"/>
              </a:solidFill>
            </a:endParaRPr>
          </a:p>
        </p:txBody>
      </p:sp>
      <p:sp>
        <p:nvSpPr>
          <p:cNvPr id="61444" name="Rectangle 4"/>
          <p:cNvSpPr>
            <a:spLocks noChangeArrowheads="1"/>
          </p:cNvSpPr>
          <p:nvPr/>
        </p:nvSpPr>
        <p:spPr bwMode="auto">
          <a:xfrm>
            <a:off x="5029200" y="3162233"/>
            <a:ext cx="1219200" cy="381000"/>
          </a:xfrm>
          <a:prstGeom prst="rect">
            <a:avLst/>
          </a:prstGeom>
          <a:solidFill>
            <a:srgbClr val="99CC00"/>
          </a:solidFill>
          <a:ln w="9525">
            <a:noFill/>
            <a:miter lim="800000"/>
            <a:headEnd/>
            <a:tailEnd/>
          </a:ln>
        </p:spPr>
        <p:txBody>
          <a:bodyPr wrap="none" anchor="ctr"/>
          <a:lstStyle/>
          <a:p>
            <a:pPr algn="ctr"/>
            <a:r>
              <a:rPr lang="en-US" sz="1600" dirty="0" err="1" smtClean="0">
                <a:solidFill>
                  <a:srgbClr val="333333"/>
                </a:solidFill>
              </a:rPr>
              <a:t>BrIDGs</a:t>
            </a:r>
            <a:endParaRPr lang="en-US" sz="1600" dirty="0">
              <a:solidFill>
                <a:srgbClr val="333333"/>
              </a:solidFill>
            </a:endParaRPr>
          </a:p>
        </p:txBody>
      </p:sp>
      <p:sp>
        <p:nvSpPr>
          <p:cNvPr id="61446" name="Rectangle 6"/>
          <p:cNvSpPr>
            <a:spLocks noChangeArrowheads="1"/>
          </p:cNvSpPr>
          <p:nvPr/>
        </p:nvSpPr>
        <p:spPr bwMode="auto">
          <a:xfrm>
            <a:off x="1047750" y="2795452"/>
            <a:ext cx="2762250" cy="381000"/>
          </a:xfrm>
          <a:prstGeom prst="rect">
            <a:avLst/>
          </a:prstGeom>
          <a:solidFill>
            <a:srgbClr val="008000">
              <a:alpha val="94901"/>
            </a:srgbClr>
          </a:solidFill>
          <a:ln w="9525">
            <a:noFill/>
            <a:miter lim="800000"/>
            <a:headEnd/>
            <a:tailEnd/>
          </a:ln>
        </p:spPr>
        <p:txBody>
          <a:bodyPr wrap="none" anchor="ctr"/>
          <a:lstStyle/>
          <a:p>
            <a:pPr algn="ctr"/>
            <a:r>
              <a:rPr lang="en-US" sz="1600" dirty="0" smtClean="0">
                <a:solidFill>
                  <a:srgbClr val="C0C0C0"/>
                </a:solidFill>
              </a:rPr>
              <a:t>Stem Cell Technology Facility</a:t>
            </a:r>
            <a:endParaRPr lang="en-US" sz="1600" dirty="0">
              <a:solidFill>
                <a:srgbClr val="C0C0C0"/>
              </a:solidFill>
            </a:endParaRPr>
          </a:p>
        </p:txBody>
      </p:sp>
      <p:sp>
        <p:nvSpPr>
          <p:cNvPr id="61447" name="Rectangle 7"/>
          <p:cNvSpPr>
            <a:spLocks noChangeArrowheads="1"/>
          </p:cNvSpPr>
          <p:nvPr/>
        </p:nvSpPr>
        <p:spPr bwMode="auto">
          <a:xfrm>
            <a:off x="2667000" y="3546461"/>
            <a:ext cx="3886200" cy="381000"/>
          </a:xfrm>
          <a:prstGeom prst="rect">
            <a:avLst/>
          </a:prstGeom>
          <a:solidFill>
            <a:srgbClr val="FFCC99">
              <a:alpha val="94116"/>
            </a:srgbClr>
          </a:solidFill>
          <a:ln w="9525">
            <a:noFill/>
            <a:miter lim="800000"/>
            <a:headEnd/>
            <a:tailEnd/>
          </a:ln>
        </p:spPr>
        <p:txBody>
          <a:bodyPr wrap="none" anchor="ctr"/>
          <a:lstStyle/>
          <a:p>
            <a:pPr algn="ctr"/>
            <a:r>
              <a:rPr lang="en-US" sz="1600" dirty="0" smtClean="0">
                <a:solidFill>
                  <a:srgbClr val="000000"/>
                </a:solidFill>
              </a:rPr>
              <a:t>Tox21 (Systems Toxicology)</a:t>
            </a:r>
            <a:endParaRPr lang="en-US" sz="1600" dirty="0">
              <a:solidFill>
                <a:srgbClr val="000000"/>
              </a:solidFill>
            </a:endParaRPr>
          </a:p>
        </p:txBody>
      </p:sp>
      <p:sp>
        <p:nvSpPr>
          <p:cNvPr id="61448" name="Rectangle 8"/>
          <p:cNvSpPr>
            <a:spLocks noChangeArrowheads="1"/>
          </p:cNvSpPr>
          <p:nvPr/>
        </p:nvSpPr>
        <p:spPr bwMode="auto">
          <a:xfrm>
            <a:off x="1047750" y="2419350"/>
            <a:ext cx="857250" cy="381000"/>
          </a:xfrm>
          <a:prstGeom prst="rect">
            <a:avLst/>
          </a:prstGeom>
          <a:solidFill>
            <a:srgbClr val="FFCC00">
              <a:alpha val="54117"/>
            </a:srgbClr>
          </a:solidFill>
          <a:ln w="9525">
            <a:noFill/>
            <a:miter lim="800000"/>
            <a:headEnd/>
            <a:tailEnd/>
          </a:ln>
        </p:spPr>
        <p:txBody>
          <a:bodyPr wrap="none" anchor="ctr"/>
          <a:lstStyle/>
          <a:p>
            <a:pPr algn="ctr"/>
            <a:r>
              <a:rPr lang="en-US" sz="1600">
                <a:solidFill>
                  <a:srgbClr val="000000"/>
                </a:solidFill>
              </a:rPr>
              <a:t>RNAi</a:t>
            </a:r>
          </a:p>
        </p:txBody>
      </p:sp>
      <p:sp>
        <p:nvSpPr>
          <p:cNvPr id="61449" name="Rectangle 9"/>
          <p:cNvSpPr>
            <a:spLocks noChangeArrowheads="1"/>
          </p:cNvSpPr>
          <p:nvPr/>
        </p:nvSpPr>
        <p:spPr bwMode="auto">
          <a:xfrm>
            <a:off x="1066800" y="4306125"/>
            <a:ext cx="6172200" cy="381000"/>
          </a:xfrm>
          <a:prstGeom prst="rect">
            <a:avLst/>
          </a:prstGeom>
          <a:solidFill>
            <a:srgbClr val="FF6600">
              <a:alpha val="96861"/>
            </a:srgbClr>
          </a:solidFill>
          <a:ln w="9525">
            <a:noFill/>
            <a:miter lim="800000"/>
            <a:headEnd/>
            <a:tailEnd/>
          </a:ln>
        </p:spPr>
        <p:txBody>
          <a:bodyPr wrap="none" anchor="ctr"/>
          <a:lstStyle/>
          <a:p>
            <a:pPr algn="ctr"/>
            <a:r>
              <a:rPr lang="en-US" sz="1600">
                <a:solidFill>
                  <a:srgbClr val="000000"/>
                </a:solidFill>
              </a:rPr>
              <a:t>Paradigm/Technology Development</a:t>
            </a:r>
          </a:p>
        </p:txBody>
      </p:sp>
      <p:sp>
        <p:nvSpPr>
          <p:cNvPr id="61450" name="Rectangle 10"/>
          <p:cNvSpPr>
            <a:spLocks noChangeArrowheads="1"/>
          </p:cNvSpPr>
          <p:nvPr/>
        </p:nvSpPr>
        <p:spPr bwMode="auto">
          <a:xfrm>
            <a:off x="2667000" y="3927461"/>
            <a:ext cx="1371600" cy="381000"/>
          </a:xfrm>
          <a:prstGeom prst="rect">
            <a:avLst/>
          </a:prstGeom>
          <a:solidFill>
            <a:srgbClr val="00FF00">
              <a:alpha val="74117"/>
            </a:srgbClr>
          </a:solidFill>
          <a:ln w="9525">
            <a:noFill/>
            <a:miter lim="800000"/>
            <a:headEnd/>
            <a:tailEnd/>
          </a:ln>
        </p:spPr>
        <p:txBody>
          <a:bodyPr wrap="none" anchor="ctr"/>
          <a:lstStyle/>
          <a:p>
            <a:pPr algn="ctr"/>
            <a:r>
              <a:rPr lang="en-US" sz="1600">
                <a:solidFill>
                  <a:srgbClr val="000000"/>
                </a:solidFill>
              </a:rPr>
              <a:t>Repurposing</a:t>
            </a:r>
          </a:p>
        </p:txBody>
      </p:sp>
      <p:sp>
        <p:nvSpPr>
          <p:cNvPr id="61451" name="AutoShape 8"/>
          <p:cNvSpPr>
            <a:spLocks noChangeArrowheads="1"/>
          </p:cNvSpPr>
          <p:nvPr/>
        </p:nvSpPr>
        <p:spPr bwMode="auto">
          <a:xfrm>
            <a:off x="3733800" y="1733550"/>
            <a:ext cx="1582738" cy="685800"/>
          </a:xfrm>
          <a:prstGeom prst="chevron">
            <a:avLst>
              <a:gd name="adj" fmla="val 57697"/>
            </a:avLst>
          </a:prstGeom>
          <a:solidFill>
            <a:srgbClr val="DDDDDD"/>
          </a:solidFill>
          <a:ln w="9525">
            <a:solidFill>
              <a:schemeClr val="tx1"/>
            </a:solidFill>
            <a:miter lim="800000"/>
            <a:headEnd/>
            <a:tailEnd/>
          </a:ln>
        </p:spPr>
        <p:txBody>
          <a:bodyPr wrap="none" anchor="ctr"/>
          <a:lstStyle/>
          <a:p>
            <a:pPr algn="ctr">
              <a:lnSpc>
                <a:spcPct val="110000"/>
              </a:lnSpc>
            </a:pPr>
            <a:r>
              <a:rPr lang="en-US" sz="1300" i="1">
                <a:solidFill>
                  <a:srgbClr val="000000"/>
                </a:solidFill>
                <a:latin typeface="Tahoma" pitchFamily="34" charset="0"/>
              </a:rPr>
              <a:t>    </a:t>
            </a:r>
            <a:r>
              <a:rPr lang="en-US" sz="1400" i="1">
                <a:solidFill>
                  <a:srgbClr val="000000"/>
                </a:solidFill>
                <a:latin typeface="Tahoma" pitchFamily="34" charset="0"/>
              </a:rPr>
              <a:t>Lead</a:t>
            </a:r>
          </a:p>
          <a:p>
            <a:pPr algn="ctr">
              <a:lnSpc>
                <a:spcPct val="110000"/>
              </a:lnSpc>
            </a:pPr>
            <a:r>
              <a:rPr lang="en-US" sz="1400" i="1">
                <a:solidFill>
                  <a:srgbClr val="000000"/>
                </a:solidFill>
                <a:latin typeface="Tahoma" pitchFamily="34" charset="0"/>
              </a:rPr>
              <a:t>    Optimization</a:t>
            </a:r>
          </a:p>
        </p:txBody>
      </p:sp>
      <p:sp>
        <p:nvSpPr>
          <p:cNvPr id="61452" name="AutoShape 9"/>
          <p:cNvSpPr>
            <a:spLocks noChangeArrowheads="1"/>
          </p:cNvSpPr>
          <p:nvPr/>
        </p:nvSpPr>
        <p:spPr bwMode="auto">
          <a:xfrm>
            <a:off x="4908550" y="1733550"/>
            <a:ext cx="1676400" cy="685800"/>
          </a:xfrm>
          <a:prstGeom prst="chevron">
            <a:avLst>
              <a:gd name="adj" fmla="val 61111"/>
            </a:avLst>
          </a:prstGeom>
          <a:solidFill>
            <a:srgbClr val="C0C0C0"/>
          </a:solidFill>
          <a:ln w="9525">
            <a:solidFill>
              <a:schemeClr val="tx1"/>
            </a:solidFill>
            <a:miter lim="800000"/>
            <a:headEnd/>
            <a:tailEnd/>
          </a:ln>
        </p:spPr>
        <p:txBody>
          <a:bodyPr wrap="none" anchor="ctr"/>
          <a:lstStyle/>
          <a:p>
            <a:pPr algn="ctr"/>
            <a:r>
              <a:rPr lang="en-US" sz="1400" i="1">
                <a:solidFill>
                  <a:srgbClr val="000000"/>
                </a:solidFill>
                <a:latin typeface="Tahoma" pitchFamily="34" charset="0"/>
              </a:rPr>
              <a:t>    Preclinical</a:t>
            </a:r>
          </a:p>
          <a:p>
            <a:pPr algn="ctr"/>
            <a:r>
              <a:rPr lang="en-US" sz="1400" i="1">
                <a:solidFill>
                  <a:srgbClr val="000000"/>
                </a:solidFill>
                <a:latin typeface="Tahoma" pitchFamily="34" charset="0"/>
              </a:rPr>
              <a:t>     Development</a:t>
            </a:r>
          </a:p>
        </p:txBody>
      </p:sp>
      <p:sp>
        <p:nvSpPr>
          <p:cNvPr id="61453" name="AutoShape 6"/>
          <p:cNvSpPr>
            <a:spLocks noChangeArrowheads="1"/>
          </p:cNvSpPr>
          <p:nvPr/>
        </p:nvSpPr>
        <p:spPr bwMode="auto">
          <a:xfrm>
            <a:off x="2587639" y="1733550"/>
            <a:ext cx="1565262" cy="685800"/>
          </a:xfrm>
          <a:prstGeom prst="chevron">
            <a:avLst>
              <a:gd name="adj" fmla="val 58449"/>
            </a:avLst>
          </a:prstGeom>
          <a:solidFill>
            <a:srgbClr val="EAEAEA"/>
          </a:solidFill>
          <a:ln w="9525">
            <a:solidFill>
              <a:schemeClr val="tx1"/>
            </a:solidFill>
            <a:miter lim="800000"/>
            <a:headEnd/>
            <a:tailEnd/>
          </a:ln>
        </p:spPr>
        <p:txBody>
          <a:bodyPr wrap="none" anchor="ctr"/>
          <a:lstStyle/>
          <a:p>
            <a:pPr algn="ctr"/>
            <a:r>
              <a:rPr lang="en-US" sz="1400" i="1" dirty="0">
                <a:solidFill>
                  <a:srgbClr val="000000"/>
                </a:solidFill>
                <a:latin typeface="Tahoma" pitchFamily="34" charset="0"/>
              </a:rPr>
              <a:t>    Probe/Lead</a:t>
            </a:r>
          </a:p>
          <a:p>
            <a:pPr algn="ctr"/>
            <a:r>
              <a:rPr lang="en-US" sz="1400" i="1" dirty="0">
                <a:solidFill>
                  <a:srgbClr val="000000"/>
                </a:solidFill>
                <a:latin typeface="Tahoma" pitchFamily="34" charset="0"/>
              </a:rPr>
              <a:t>     Development</a:t>
            </a:r>
          </a:p>
        </p:txBody>
      </p:sp>
      <p:sp>
        <p:nvSpPr>
          <p:cNvPr id="61454" name="AutoShape 5"/>
          <p:cNvSpPr>
            <a:spLocks noChangeArrowheads="1"/>
          </p:cNvSpPr>
          <p:nvPr/>
        </p:nvSpPr>
        <p:spPr bwMode="auto">
          <a:xfrm>
            <a:off x="1046163" y="1733550"/>
            <a:ext cx="1239837" cy="685800"/>
          </a:xfrm>
          <a:prstGeom prst="chevron">
            <a:avLst>
              <a:gd name="adj" fmla="val 45197"/>
            </a:avLst>
          </a:prstGeom>
          <a:solidFill>
            <a:schemeClr val="bg1"/>
          </a:solidFill>
          <a:ln w="9525">
            <a:solidFill>
              <a:schemeClr val="tx1"/>
            </a:solidFill>
            <a:miter lim="800000"/>
            <a:headEnd/>
            <a:tailEnd/>
          </a:ln>
        </p:spPr>
        <p:txBody>
          <a:bodyPr wrap="none" anchor="ctr"/>
          <a:lstStyle/>
          <a:p>
            <a:pPr algn="ctr"/>
            <a:r>
              <a:rPr lang="en-US" sz="800" i="1" dirty="0">
                <a:solidFill>
                  <a:srgbClr val="000000"/>
                </a:solidFill>
                <a:latin typeface="Tahoma" pitchFamily="34" charset="0"/>
              </a:rPr>
              <a:t>     </a:t>
            </a:r>
            <a:r>
              <a:rPr lang="en-US" sz="1400" i="1" dirty="0">
                <a:solidFill>
                  <a:srgbClr val="000000"/>
                </a:solidFill>
                <a:latin typeface="Tahoma" pitchFamily="34" charset="0"/>
              </a:rPr>
              <a:t>Target</a:t>
            </a:r>
          </a:p>
          <a:p>
            <a:pPr algn="ctr"/>
            <a:r>
              <a:rPr lang="en-US" sz="1400" i="1" dirty="0">
                <a:solidFill>
                  <a:srgbClr val="000000"/>
                </a:solidFill>
                <a:latin typeface="Tahoma" pitchFamily="34" charset="0"/>
              </a:rPr>
              <a:t>    Validation</a:t>
            </a:r>
          </a:p>
        </p:txBody>
      </p:sp>
      <p:sp>
        <p:nvSpPr>
          <p:cNvPr id="61455" name="Text Box 15"/>
          <p:cNvSpPr txBox="1">
            <a:spLocks noChangeArrowheads="1"/>
          </p:cNvSpPr>
          <p:nvPr/>
        </p:nvSpPr>
        <p:spPr bwMode="auto">
          <a:xfrm>
            <a:off x="41565" y="1913661"/>
            <a:ext cx="914400" cy="307777"/>
          </a:xfrm>
          <a:prstGeom prst="rect">
            <a:avLst/>
          </a:prstGeom>
          <a:noFill/>
          <a:ln w="9525">
            <a:noFill/>
            <a:miter lim="800000"/>
            <a:headEnd/>
            <a:tailEnd/>
          </a:ln>
        </p:spPr>
        <p:txBody>
          <a:bodyPr wrap="square">
            <a:spAutoFit/>
          </a:bodyPr>
          <a:lstStyle/>
          <a:p>
            <a:pPr algn="ctr"/>
            <a:r>
              <a:rPr lang="en-US" sz="1400" i="1" dirty="0">
                <a:solidFill>
                  <a:srgbClr val="000000"/>
                </a:solidFill>
                <a:latin typeface="Tahoma" pitchFamily="34" charset="0"/>
              </a:rPr>
              <a:t>Target</a:t>
            </a:r>
            <a:endParaRPr lang="en-US" sz="900" i="1" dirty="0">
              <a:solidFill>
                <a:srgbClr val="000000"/>
              </a:solidFill>
              <a:latin typeface="Tahoma" pitchFamily="34" charset="0"/>
            </a:endParaRPr>
          </a:p>
        </p:txBody>
      </p:sp>
      <p:sp>
        <p:nvSpPr>
          <p:cNvPr id="61456" name="AutoShape 16"/>
          <p:cNvSpPr>
            <a:spLocks noChangeArrowheads="1"/>
          </p:cNvSpPr>
          <p:nvPr/>
        </p:nvSpPr>
        <p:spPr bwMode="auto">
          <a:xfrm>
            <a:off x="857250" y="1961285"/>
            <a:ext cx="304800" cy="228600"/>
          </a:xfrm>
          <a:prstGeom prst="rightArrow">
            <a:avLst>
              <a:gd name="adj1" fmla="val 50000"/>
              <a:gd name="adj2" fmla="val 33333"/>
            </a:avLst>
          </a:prstGeom>
          <a:noFill/>
          <a:ln w="9525">
            <a:solidFill>
              <a:schemeClr val="tx1"/>
            </a:solidFill>
            <a:miter lim="800000"/>
            <a:headEnd/>
            <a:tailEnd/>
          </a:ln>
        </p:spPr>
        <p:txBody>
          <a:bodyPr wrap="none" anchor="ctr"/>
          <a:lstStyle/>
          <a:p>
            <a:endParaRPr lang="en-US">
              <a:solidFill>
                <a:srgbClr val="000000"/>
              </a:solidFill>
            </a:endParaRPr>
          </a:p>
        </p:txBody>
      </p:sp>
      <p:sp>
        <p:nvSpPr>
          <p:cNvPr id="61457" name="Text Box 17"/>
          <p:cNvSpPr txBox="1">
            <a:spLocks noChangeArrowheads="1"/>
          </p:cNvSpPr>
          <p:nvPr/>
        </p:nvSpPr>
        <p:spPr bwMode="auto">
          <a:xfrm>
            <a:off x="8001000" y="1828801"/>
            <a:ext cx="1219200" cy="523220"/>
          </a:xfrm>
          <a:prstGeom prst="rect">
            <a:avLst/>
          </a:prstGeom>
          <a:noFill/>
          <a:ln w="9525">
            <a:noFill/>
            <a:miter lim="800000"/>
            <a:headEnd/>
            <a:tailEnd/>
          </a:ln>
        </p:spPr>
        <p:txBody>
          <a:bodyPr>
            <a:spAutoFit/>
          </a:bodyPr>
          <a:lstStyle/>
          <a:p>
            <a:pPr algn="ctr"/>
            <a:r>
              <a:rPr lang="en-US" sz="1400" i="1" dirty="0">
                <a:solidFill>
                  <a:srgbClr val="000000"/>
                </a:solidFill>
                <a:latin typeface="Tahoma" pitchFamily="34" charset="0"/>
              </a:rPr>
              <a:t>FDA approval</a:t>
            </a:r>
            <a:endParaRPr lang="en-US" sz="900" i="1" dirty="0">
              <a:solidFill>
                <a:srgbClr val="000000"/>
              </a:solidFill>
              <a:latin typeface="Tahoma" pitchFamily="34" charset="0"/>
            </a:endParaRPr>
          </a:p>
        </p:txBody>
      </p:sp>
      <p:sp>
        <p:nvSpPr>
          <p:cNvPr id="61458" name="AutoShape 9"/>
          <p:cNvSpPr>
            <a:spLocks noChangeArrowheads="1"/>
          </p:cNvSpPr>
          <p:nvPr/>
        </p:nvSpPr>
        <p:spPr bwMode="auto">
          <a:xfrm>
            <a:off x="6172201" y="1733550"/>
            <a:ext cx="2143125" cy="685800"/>
          </a:xfrm>
          <a:prstGeom prst="chevron">
            <a:avLst>
              <a:gd name="adj" fmla="val 57403"/>
            </a:avLst>
          </a:prstGeom>
          <a:solidFill>
            <a:srgbClr val="B2B2B2"/>
          </a:solidFill>
          <a:ln w="9525">
            <a:solidFill>
              <a:schemeClr val="tx1"/>
            </a:solidFill>
            <a:miter lim="800000"/>
            <a:headEnd/>
            <a:tailEnd/>
          </a:ln>
        </p:spPr>
        <p:txBody>
          <a:bodyPr wrap="none" anchor="ctr"/>
          <a:lstStyle/>
          <a:p>
            <a:pPr algn="ctr"/>
            <a:r>
              <a:rPr lang="en-US" sz="1400" i="1">
                <a:solidFill>
                  <a:srgbClr val="000000"/>
                </a:solidFill>
                <a:latin typeface="Tahoma" pitchFamily="34" charset="0"/>
              </a:rPr>
              <a:t>   Clinical Trials</a:t>
            </a:r>
          </a:p>
        </p:txBody>
      </p:sp>
      <p:sp>
        <p:nvSpPr>
          <p:cNvPr id="61459" name="Text Box 19"/>
          <p:cNvSpPr txBox="1">
            <a:spLocks noChangeArrowheads="1"/>
          </p:cNvSpPr>
          <p:nvPr/>
        </p:nvSpPr>
        <p:spPr bwMode="auto">
          <a:xfrm>
            <a:off x="6369051" y="2230463"/>
            <a:ext cx="1631950" cy="246221"/>
          </a:xfrm>
          <a:prstGeom prst="rect">
            <a:avLst/>
          </a:prstGeom>
          <a:noFill/>
          <a:ln w="9525">
            <a:noFill/>
            <a:miter lim="800000"/>
            <a:headEnd/>
            <a:tailEnd/>
          </a:ln>
        </p:spPr>
        <p:txBody>
          <a:bodyPr wrap="square">
            <a:spAutoFit/>
          </a:bodyPr>
          <a:lstStyle/>
          <a:p>
            <a:r>
              <a:rPr lang="en-US" sz="1000" b="1" i="1" dirty="0">
                <a:solidFill>
                  <a:srgbClr val="000000"/>
                </a:solidFill>
                <a:latin typeface="Garamond" pitchFamily="18" charset="0"/>
              </a:rPr>
              <a:t>I    </a:t>
            </a:r>
            <a:r>
              <a:rPr lang="en-US" sz="1000" b="1" i="1" dirty="0" smtClean="0">
                <a:solidFill>
                  <a:srgbClr val="000000"/>
                </a:solidFill>
                <a:latin typeface="Garamond" pitchFamily="18" charset="0"/>
              </a:rPr>
              <a:t>               </a:t>
            </a:r>
            <a:r>
              <a:rPr lang="en-US" sz="1000" b="1" i="1" dirty="0">
                <a:solidFill>
                  <a:srgbClr val="000000"/>
                </a:solidFill>
                <a:latin typeface="Garamond" pitchFamily="18" charset="0"/>
              </a:rPr>
              <a:t>II </a:t>
            </a:r>
            <a:r>
              <a:rPr lang="en-US" sz="1000" b="1" i="1" dirty="0" smtClean="0">
                <a:solidFill>
                  <a:srgbClr val="000000"/>
                </a:solidFill>
                <a:latin typeface="Garamond" pitchFamily="18" charset="0"/>
              </a:rPr>
              <a:t>                </a:t>
            </a:r>
            <a:r>
              <a:rPr lang="en-US" sz="1000" b="1" i="1" dirty="0">
                <a:solidFill>
                  <a:srgbClr val="000000"/>
                </a:solidFill>
                <a:latin typeface="Garamond" pitchFamily="18" charset="0"/>
              </a:rPr>
              <a:t>III</a:t>
            </a:r>
          </a:p>
        </p:txBody>
      </p:sp>
      <p:sp>
        <p:nvSpPr>
          <p:cNvPr id="61460" name="Text Box 20"/>
          <p:cNvSpPr txBox="1">
            <a:spLocks noChangeArrowheads="1"/>
          </p:cNvSpPr>
          <p:nvPr/>
        </p:nvSpPr>
        <p:spPr bwMode="auto">
          <a:xfrm>
            <a:off x="152400" y="774713"/>
            <a:ext cx="1066800" cy="923330"/>
          </a:xfrm>
          <a:prstGeom prst="rect">
            <a:avLst/>
          </a:prstGeom>
          <a:noFill/>
          <a:ln w="9525">
            <a:noFill/>
            <a:miter lim="800000"/>
            <a:headEnd/>
            <a:tailEnd/>
          </a:ln>
        </p:spPr>
        <p:txBody>
          <a:bodyPr wrap="square">
            <a:spAutoFit/>
          </a:bodyPr>
          <a:lstStyle/>
          <a:p>
            <a:r>
              <a:rPr lang="en-US" b="1" dirty="0">
                <a:solidFill>
                  <a:srgbClr val="106379"/>
                </a:solidFill>
              </a:rPr>
              <a:t>Project</a:t>
            </a:r>
          </a:p>
          <a:p>
            <a:r>
              <a:rPr lang="en-US" b="1" dirty="0">
                <a:solidFill>
                  <a:srgbClr val="106379"/>
                </a:solidFill>
              </a:rPr>
              <a:t>Entry Point</a:t>
            </a:r>
          </a:p>
        </p:txBody>
      </p:sp>
      <p:sp>
        <p:nvSpPr>
          <p:cNvPr id="61461" name="Text Box 21"/>
          <p:cNvSpPr txBox="1">
            <a:spLocks noChangeArrowheads="1"/>
          </p:cNvSpPr>
          <p:nvPr/>
        </p:nvSpPr>
        <p:spPr bwMode="auto">
          <a:xfrm>
            <a:off x="152413" y="5562600"/>
            <a:ext cx="1357295" cy="369332"/>
          </a:xfrm>
          <a:prstGeom prst="rect">
            <a:avLst/>
          </a:prstGeom>
          <a:noFill/>
          <a:ln w="9525">
            <a:noFill/>
            <a:miter lim="800000"/>
            <a:headEnd/>
            <a:tailEnd/>
          </a:ln>
        </p:spPr>
        <p:txBody>
          <a:bodyPr wrap="none">
            <a:spAutoFit/>
          </a:bodyPr>
          <a:lstStyle/>
          <a:p>
            <a:r>
              <a:rPr lang="en-US" b="1" dirty="0">
                <a:solidFill>
                  <a:srgbClr val="106379"/>
                </a:solidFill>
              </a:rPr>
              <a:t>Deliverables</a:t>
            </a:r>
          </a:p>
        </p:txBody>
      </p:sp>
      <p:sp>
        <p:nvSpPr>
          <p:cNvPr id="61463" name="Rectangle 23"/>
          <p:cNvSpPr>
            <a:spLocks noChangeArrowheads="1"/>
          </p:cNvSpPr>
          <p:nvPr/>
        </p:nvSpPr>
        <p:spPr bwMode="auto">
          <a:xfrm>
            <a:off x="5867400" y="3927461"/>
            <a:ext cx="1371600" cy="381000"/>
          </a:xfrm>
          <a:prstGeom prst="rect">
            <a:avLst/>
          </a:prstGeom>
          <a:solidFill>
            <a:srgbClr val="00FF00">
              <a:alpha val="74117"/>
            </a:srgbClr>
          </a:solidFill>
          <a:ln w="9525">
            <a:noFill/>
            <a:miter lim="800000"/>
            <a:headEnd/>
            <a:tailEnd/>
          </a:ln>
        </p:spPr>
        <p:txBody>
          <a:bodyPr wrap="none" anchor="ctr"/>
          <a:lstStyle/>
          <a:p>
            <a:pPr algn="ctr"/>
            <a:r>
              <a:rPr lang="en-US" sz="1600">
                <a:solidFill>
                  <a:srgbClr val="000000"/>
                </a:solidFill>
              </a:rPr>
              <a:t>Repurposing</a:t>
            </a:r>
          </a:p>
        </p:txBody>
      </p:sp>
      <p:sp>
        <p:nvSpPr>
          <p:cNvPr id="61464" name="Line 24"/>
          <p:cNvSpPr>
            <a:spLocks noChangeShapeType="1"/>
          </p:cNvSpPr>
          <p:nvPr/>
        </p:nvSpPr>
        <p:spPr bwMode="auto">
          <a:xfrm>
            <a:off x="4038600" y="4140199"/>
            <a:ext cx="1828800" cy="0"/>
          </a:xfrm>
          <a:prstGeom prst="line">
            <a:avLst/>
          </a:prstGeom>
          <a:noFill/>
          <a:ln w="25400">
            <a:noFill/>
            <a:prstDash val="lgDash"/>
            <a:round/>
            <a:headEnd/>
            <a:tailEnd/>
          </a:ln>
        </p:spPr>
        <p:txBody>
          <a:bodyPr/>
          <a:lstStyle/>
          <a:p>
            <a:endParaRPr lang="en-US">
              <a:solidFill>
                <a:srgbClr val="000000"/>
              </a:solidFill>
            </a:endParaRPr>
          </a:p>
        </p:txBody>
      </p:sp>
      <p:sp>
        <p:nvSpPr>
          <p:cNvPr id="61465" name="Line 25"/>
          <p:cNvSpPr>
            <a:spLocks noChangeShapeType="1"/>
          </p:cNvSpPr>
          <p:nvPr/>
        </p:nvSpPr>
        <p:spPr bwMode="auto">
          <a:xfrm>
            <a:off x="4038600" y="4127499"/>
            <a:ext cx="1828800" cy="0"/>
          </a:xfrm>
          <a:prstGeom prst="line">
            <a:avLst/>
          </a:prstGeom>
          <a:noFill/>
          <a:ln w="9525">
            <a:noFill/>
            <a:prstDash val="sysDot"/>
            <a:round/>
            <a:headEnd/>
            <a:tailEnd/>
          </a:ln>
        </p:spPr>
        <p:txBody>
          <a:bodyPr/>
          <a:lstStyle/>
          <a:p>
            <a:endParaRPr lang="en-US">
              <a:solidFill>
                <a:srgbClr val="000000"/>
              </a:solidFill>
            </a:endParaRPr>
          </a:p>
        </p:txBody>
      </p:sp>
      <p:sp>
        <p:nvSpPr>
          <p:cNvPr id="61466" name="Line 26"/>
          <p:cNvSpPr>
            <a:spLocks noChangeShapeType="1"/>
          </p:cNvSpPr>
          <p:nvPr/>
        </p:nvSpPr>
        <p:spPr bwMode="auto">
          <a:xfrm>
            <a:off x="4038600" y="4152899"/>
            <a:ext cx="1828800" cy="0"/>
          </a:xfrm>
          <a:prstGeom prst="line">
            <a:avLst/>
          </a:prstGeom>
          <a:noFill/>
          <a:ln w="9525">
            <a:noFill/>
            <a:prstDash val="sysDot"/>
            <a:round/>
            <a:headEnd/>
            <a:tailEnd/>
          </a:ln>
        </p:spPr>
        <p:txBody>
          <a:bodyPr/>
          <a:lstStyle/>
          <a:p>
            <a:endParaRPr lang="en-US">
              <a:solidFill>
                <a:srgbClr val="000000"/>
              </a:solidFill>
            </a:endParaRPr>
          </a:p>
        </p:txBody>
      </p:sp>
      <p:sp>
        <p:nvSpPr>
          <p:cNvPr id="61467" name="Line 27"/>
          <p:cNvSpPr>
            <a:spLocks noChangeShapeType="1"/>
          </p:cNvSpPr>
          <p:nvPr/>
        </p:nvSpPr>
        <p:spPr bwMode="auto">
          <a:xfrm>
            <a:off x="4038600" y="4127486"/>
            <a:ext cx="1828800" cy="0"/>
          </a:xfrm>
          <a:prstGeom prst="line">
            <a:avLst/>
          </a:prstGeom>
          <a:noFill/>
          <a:ln w="15875">
            <a:solidFill>
              <a:srgbClr val="00FF00"/>
            </a:solidFill>
            <a:round/>
            <a:headEnd/>
            <a:tailEnd/>
          </a:ln>
        </p:spPr>
        <p:txBody>
          <a:bodyPr/>
          <a:lstStyle/>
          <a:p>
            <a:endParaRPr lang="en-US">
              <a:solidFill>
                <a:srgbClr val="000000"/>
              </a:solidFill>
            </a:endParaRPr>
          </a:p>
        </p:txBody>
      </p:sp>
      <p:sp>
        <p:nvSpPr>
          <p:cNvPr id="61469" name="Text Box 29"/>
          <p:cNvSpPr txBox="1">
            <a:spLocks noChangeArrowheads="1"/>
          </p:cNvSpPr>
          <p:nvPr/>
        </p:nvSpPr>
        <p:spPr bwMode="auto">
          <a:xfrm>
            <a:off x="838200" y="758827"/>
            <a:ext cx="1466850" cy="523220"/>
          </a:xfrm>
          <a:prstGeom prst="rect">
            <a:avLst/>
          </a:prstGeom>
          <a:noFill/>
          <a:ln w="9525">
            <a:noFill/>
            <a:miter lim="800000"/>
            <a:headEnd/>
            <a:tailEnd/>
          </a:ln>
        </p:spPr>
        <p:txBody>
          <a:bodyPr>
            <a:spAutoFit/>
          </a:bodyPr>
          <a:lstStyle/>
          <a:p>
            <a:pPr algn="ctr"/>
            <a:r>
              <a:rPr lang="en-US" sz="1400">
                <a:solidFill>
                  <a:srgbClr val="000000"/>
                </a:solidFill>
              </a:rPr>
              <a:t>Unvalidated target</a:t>
            </a:r>
          </a:p>
        </p:txBody>
      </p:sp>
      <p:sp>
        <p:nvSpPr>
          <p:cNvPr id="61470" name="Text Box 30"/>
          <p:cNvSpPr txBox="1">
            <a:spLocks noChangeArrowheads="1"/>
          </p:cNvSpPr>
          <p:nvPr/>
        </p:nvSpPr>
        <p:spPr bwMode="auto">
          <a:xfrm>
            <a:off x="1884363" y="760416"/>
            <a:ext cx="1219200" cy="523220"/>
          </a:xfrm>
          <a:prstGeom prst="rect">
            <a:avLst/>
          </a:prstGeom>
          <a:noFill/>
          <a:ln w="9525">
            <a:noFill/>
            <a:miter lim="800000"/>
            <a:headEnd/>
            <a:tailEnd/>
          </a:ln>
        </p:spPr>
        <p:txBody>
          <a:bodyPr>
            <a:spAutoFit/>
          </a:bodyPr>
          <a:lstStyle/>
          <a:p>
            <a:pPr algn="ctr"/>
            <a:r>
              <a:rPr lang="en-US" sz="1400" dirty="0">
                <a:solidFill>
                  <a:srgbClr val="000000"/>
                </a:solidFill>
              </a:rPr>
              <a:t>Validated target</a:t>
            </a:r>
          </a:p>
        </p:txBody>
      </p:sp>
      <p:sp>
        <p:nvSpPr>
          <p:cNvPr id="61471" name="Text Box 31"/>
          <p:cNvSpPr txBox="1">
            <a:spLocks noChangeArrowheads="1"/>
          </p:cNvSpPr>
          <p:nvPr/>
        </p:nvSpPr>
        <p:spPr bwMode="auto">
          <a:xfrm>
            <a:off x="3886200" y="742951"/>
            <a:ext cx="1143000" cy="523220"/>
          </a:xfrm>
          <a:prstGeom prst="rect">
            <a:avLst/>
          </a:prstGeom>
          <a:noFill/>
          <a:ln w="9525">
            <a:noFill/>
            <a:miter lim="800000"/>
            <a:headEnd/>
            <a:tailEnd/>
          </a:ln>
        </p:spPr>
        <p:txBody>
          <a:bodyPr>
            <a:spAutoFit/>
          </a:bodyPr>
          <a:lstStyle/>
          <a:p>
            <a:pPr algn="ctr"/>
            <a:r>
              <a:rPr lang="en-US" sz="1400" dirty="0">
                <a:solidFill>
                  <a:srgbClr val="000000"/>
                </a:solidFill>
              </a:rPr>
              <a:t>Lead compound</a:t>
            </a:r>
          </a:p>
        </p:txBody>
      </p:sp>
      <p:sp>
        <p:nvSpPr>
          <p:cNvPr id="61472" name="Text Box 32"/>
          <p:cNvSpPr txBox="1">
            <a:spLocks noChangeArrowheads="1"/>
          </p:cNvSpPr>
          <p:nvPr/>
        </p:nvSpPr>
        <p:spPr bwMode="auto">
          <a:xfrm>
            <a:off x="4800600" y="636587"/>
            <a:ext cx="1752600" cy="738664"/>
          </a:xfrm>
          <a:prstGeom prst="rect">
            <a:avLst/>
          </a:prstGeom>
          <a:noFill/>
          <a:ln w="9525">
            <a:noFill/>
            <a:miter lim="800000"/>
            <a:headEnd/>
            <a:tailEnd/>
          </a:ln>
        </p:spPr>
        <p:txBody>
          <a:bodyPr>
            <a:spAutoFit/>
          </a:bodyPr>
          <a:lstStyle/>
          <a:p>
            <a:pPr algn="ctr"/>
            <a:r>
              <a:rPr lang="en-US" sz="1400" dirty="0">
                <a:solidFill>
                  <a:srgbClr val="000000"/>
                </a:solidFill>
              </a:rPr>
              <a:t>Preclinical development candidate</a:t>
            </a:r>
          </a:p>
        </p:txBody>
      </p:sp>
      <p:sp>
        <p:nvSpPr>
          <p:cNvPr id="61474" name="AutoShape 34"/>
          <p:cNvSpPr>
            <a:spLocks noChangeArrowheads="1"/>
          </p:cNvSpPr>
          <p:nvPr/>
        </p:nvSpPr>
        <p:spPr bwMode="auto">
          <a:xfrm>
            <a:off x="1371600" y="1352550"/>
            <a:ext cx="304800" cy="285750"/>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endParaRPr lang="en-US">
              <a:solidFill>
                <a:srgbClr val="000000"/>
              </a:solidFill>
            </a:endParaRPr>
          </a:p>
        </p:txBody>
      </p:sp>
      <p:sp>
        <p:nvSpPr>
          <p:cNvPr id="61475" name="AutoShape 35"/>
          <p:cNvSpPr>
            <a:spLocks noChangeArrowheads="1"/>
          </p:cNvSpPr>
          <p:nvPr/>
        </p:nvSpPr>
        <p:spPr bwMode="auto">
          <a:xfrm>
            <a:off x="2322513" y="1370012"/>
            <a:ext cx="304800" cy="285750"/>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endParaRPr lang="en-US">
              <a:solidFill>
                <a:srgbClr val="000000"/>
              </a:solidFill>
            </a:endParaRPr>
          </a:p>
        </p:txBody>
      </p:sp>
      <p:sp>
        <p:nvSpPr>
          <p:cNvPr id="61476" name="AutoShape 36"/>
          <p:cNvSpPr>
            <a:spLocks noChangeArrowheads="1"/>
          </p:cNvSpPr>
          <p:nvPr/>
        </p:nvSpPr>
        <p:spPr bwMode="auto">
          <a:xfrm>
            <a:off x="4315690" y="1352550"/>
            <a:ext cx="304800" cy="285750"/>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endParaRPr lang="en-US">
              <a:solidFill>
                <a:srgbClr val="000000"/>
              </a:solidFill>
            </a:endParaRPr>
          </a:p>
        </p:txBody>
      </p:sp>
      <p:sp>
        <p:nvSpPr>
          <p:cNvPr id="61477" name="AutoShape 37"/>
          <p:cNvSpPr>
            <a:spLocks noChangeArrowheads="1"/>
          </p:cNvSpPr>
          <p:nvPr/>
        </p:nvSpPr>
        <p:spPr bwMode="auto">
          <a:xfrm>
            <a:off x="5521035" y="1352550"/>
            <a:ext cx="304800" cy="285750"/>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endParaRPr lang="en-US">
              <a:solidFill>
                <a:srgbClr val="000000"/>
              </a:solidFill>
            </a:endParaRPr>
          </a:p>
        </p:txBody>
      </p:sp>
      <p:sp>
        <p:nvSpPr>
          <p:cNvPr id="61479" name="Text Box 39"/>
          <p:cNvSpPr txBox="1">
            <a:spLocks noChangeArrowheads="1"/>
          </p:cNvSpPr>
          <p:nvPr/>
        </p:nvSpPr>
        <p:spPr bwMode="auto">
          <a:xfrm>
            <a:off x="914400" y="4810125"/>
            <a:ext cx="1371600" cy="738664"/>
          </a:xfrm>
          <a:prstGeom prst="rect">
            <a:avLst/>
          </a:prstGeom>
          <a:noFill/>
          <a:ln w="9525">
            <a:noFill/>
            <a:miter lim="800000"/>
            <a:headEnd/>
            <a:tailEnd/>
          </a:ln>
        </p:spPr>
        <p:txBody>
          <a:bodyPr>
            <a:spAutoFit/>
          </a:bodyPr>
          <a:lstStyle/>
          <a:p>
            <a:pPr algn="ctr"/>
            <a:r>
              <a:rPr lang="en-US" sz="1400">
                <a:solidFill>
                  <a:srgbClr val="800000"/>
                </a:solidFill>
              </a:rPr>
              <a:t>Genome-wide RNAi systems biology data</a:t>
            </a:r>
          </a:p>
        </p:txBody>
      </p:sp>
      <p:sp>
        <p:nvSpPr>
          <p:cNvPr id="61480" name="Rectangle 40"/>
          <p:cNvSpPr>
            <a:spLocks noChangeArrowheads="1"/>
          </p:cNvSpPr>
          <p:nvPr/>
        </p:nvSpPr>
        <p:spPr bwMode="auto">
          <a:xfrm>
            <a:off x="990600" y="4810125"/>
            <a:ext cx="1219200" cy="762000"/>
          </a:xfrm>
          <a:prstGeom prst="rect">
            <a:avLst/>
          </a:prstGeom>
          <a:noFill/>
          <a:ln w="9525">
            <a:solidFill>
              <a:schemeClr val="tx1"/>
            </a:solidFill>
            <a:miter lim="800000"/>
            <a:headEnd/>
            <a:tailEnd/>
          </a:ln>
        </p:spPr>
        <p:txBody>
          <a:bodyPr wrap="none" anchor="ctr"/>
          <a:lstStyle/>
          <a:p>
            <a:endParaRPr lang="en-US">
              <a:solidFill>
                <a:srgbClr val="000000"/>
              </a:solidFill>
            </a:endParaRPr>
          </a:p>
        </p:txBody>
      </p:sp>
      <p:sp>
        <p:nvSpPr>
          <p:cNvPr id="61481" name="Text Box 41"/>
          <p:cNvSpPr txBox="1">
            <a:spLocks noChangeArrowheads="1"/>
          </p:cNvSpPr>
          <p:nvPr/>
        </p:nvSpPr>
        <p:spPr bwMode="auto">
          <a:xfrm>
            <a:off x="2257425" y="4800600"/>
            <a:ext cx="1371600" cy="523220"/>
          </a:xfrm>
          <a:prstGeom prst="rect">
            <a:avLst/>
          </a:prstGeom>
          <a:noFill/>
          <a:ln w="9525">
            <a:noFill/>
            <a:miter lim="800000"/>
            <a:headEnd/>
            <a:tailEnd/>
          </a:ln>
        </p:spPr>
        <p:txBody>
          <a:bodyPr>
            <a:spAutoFit/>
          </a:bodyPr>
          <a:lstStyle/>
          <a:p>
            <a:pPr algn="ctr"/>
            <a:r>
              <a:rPr lang="en-US" sz="1400" dirty="0">
                <a:solidFill>
                  <a:srgbClr val="800000"/>
                </a:solidFill>
              </a:rPr>
              <a:t>Chemical genomics </a:t>
            </a:r>
            <a:r>
              <a:rPr lang="en-US" sz="1400" dirty="0" smtClean="0">
                <a:solidFill>
                  <a:srgbClr val="800000"/>
                </a:solidFill>
              </a:rPr>
              <a:t>data</a:t>
            </a:r>
            <a:endParaRPr lang="en-US" sz="1400" dirty="0">
              <a:solidFill>
                <a:srgbClr val="800000"/>
              </a:solidFill>
            </a:endParaRPr>
          </a:p>
        </p:txBody>
      </p:sp>
      <p:sp>
        <p:nvSpPr>
          <p:cNvPr id="61482" name="Rectangle 42"/>
          <p:cNvSpPr>
            <a:spLocks noChangeArrowheads="1"/>
          </p:cNvSpPr>
          <p:nvPr/>
        </p:nvSpPr>
        <p:spPr bwMode="auto">
          <a:xfrm>
            <a:off x="2286000" y="4810151"/>
            <a:ext cx="1295400" cy="513695"/>
          </a:xfrm>
          <a:prstGeom prst="rect">
            <a:avLst/>
          </a:prstGeom>
          <a:noFill/>
          <a:ln w="3175">
            <a:solidFill>
              <a:schemeClr val="tx1"/>
            </a:solidFill>
            <a:miter lim="800000"/>
            <a:headEnd/>
            <a:tailEnd/>
          </a:ln>
        </p:spPr>
        <p:txBody>
          <a:bodyPr wrap="none" anchor="ctr"/>
          <a:lstStyle/>
          <a:p>
            <a:endParaRPr lang="en-US">
              <a:solidFill>
                <a:srgbClr val="000000"/>
              </a:solidFill>
            </a:endParaRPr>
          </a:p>
        </p:txBody>
      </p:sp>
      <p:grpSp>
        <p:nvGrpSpPr>
          <p:cNvPr id="2" name="Group 43"/>
          <p:cNvGrpSpPr>
            <a:grpSpLocks/>
          </p:cNvGrpSpPr>
          <p:nvPr/>
        </p:nvGrpSpPr>
        <p:grpSpPr bwMode="auto">
          <a:xfrm>
            <a:off x="1600200" y="5883301"/>
            <a:ext cx="2133600" cy="523875"/>
            <a:chOff x="960" y="3730"/>
            <a:chExt cx="1344" cy="330"/>
          </a:xfrm>
        </p:grpSpPr>
        <p:sp>
          <p:nvSpPr>
            <p:cNvPr id="61508" name="Text Box 44"/>
            <p:cNvSpPr txBox="1">
              <a:spLocks noChangeArrowheads="1"/>
            </p:cNvSpPr>
            <p:nvPr/>
          </p:nvSpPr>
          <p:spPr bwMode="auto">
            <a:xfrm>
              <a:off x="960" y="3730"/>
              <a:ext cx="1344" cy="330"/>
            </a:xfrm>
            <a:prstGeom prst="rect">
              <a:avLst/>
            </a:prstGeom>
            <a:noFill/>
            <a:ln w="9525">
              <a:noFill/>
              <a:miter lim="800000"/>
              <a:headEnd/>
              <a:tailEnd/>
            </a:ln>
          </p:spPr>
          <p:txBody>
            <a:bodyPr>
              <a:spAutoFit/>
            </a:bodyPr>
            <a:lstStyle/>
            <a:p>
              <a:pPr algn="ctr"/>
              <a:r>
                <a:rPr lang="en-US" sz="1400" dirty="0">
                  <a:solidFill>
                    <a:srgbClr val="800000"/>
                  </a:solidFill>
                </a:rPr>
                <a:t>Small molecule and </a:t>
              </a:r>
              <a:r>
                <a:rPr lang="en-US" sz="1400" dirty="0" err="1">
                  <a:solidFill>
                    <a:srgbClr val="800000"/>
                  </a:solidFill>
                </a:rPr>
                <a:t>siRNA</a:t>
              </a:r>
              <a:r>
                <a:rPr lang="en-US" sz="1400" dirty="0">
                  <a:solidFill>
                    <a:srgbClr val="800000"/>
                  </a:solidFill>
                </a:rPr>
                <a:t> research probes</a:t>
              </a:r>
            </a:p>
          </p:txBody>
        </p:sp>
        <p:sp>
          <p:nvSpPr>
            <p:cNvPr id="61509" name="Rectangle 45"/>
            <p:cNvSpPr>
              <a:spLocks noChangeArrowheads="1"/>
            </p:cNvSpPr>
            <p:nvPr/>
          </p:nvSpPr>
          <p:spPr bwMode="auto">
            <a:xfrm>
              <a:off x="1008" y="3754"/>
              <a:ext cx="1248" cy="288"/>
            </a:xfrm>
            <a:prstGeom prst="rect">
              <a:avLst/>
            </a:prstGeom>
            <a:noFill/>
            <a:ln w="12700">
              <a:solidFill>
                <a:schemeClr val="tx1"/>
              </a:solidFill>
              <a:miter lim="800000"/>
              <a:headEnd/>
              <a:tailEnd/>
            </a:ln>
          </p:spPr>
          <p:txBody>
            <a:bodyPr wrap="none" anchor="ctr"/>
            <a:lstStyle/>
            <a:p>
              <a:endParaRPr lang="en-US">
                <a:solidFill>
                  <a:srgbClr val="000000"/>
                </a:solidFill>
              </a:endParaRPr>
            </a:p>
          </p:txBody>
        </p:sp>
      </p:grpSp>
      <p:sp>
        <p:nvSpPr>
          <p:cNvPr id="61484" name="Text Box 46"/>
          <p:cNvSpPr txBox="1">
            <a:spLocks noChangeArrowheads="1"/>
          </p:cNvSpPr>
          <p:nvPr/>
        </p:nvSpPr>
        <p:spPr bwMode="auto">
          <a:xfrm>
            <a:off x="1008074" y="6400800"/>
            <a:ext cx="7154863" cy="304800"/>
          </a:xfrm>
          <a:prstGeom prst="rect">
            <a:avLst/>
          </a:prstGeom>
          <a:noFill/>
          <a:ln w="9525">
            <a:noFill/>
            <a:miter lim="800000"/>
            <a:headEnd/>
            <a:tailEnd/>
          </a:ln>
        </p:spPr>
        <p:txBody>
          <a:bodyPr wrap="square">
            <a:spAutoFit/>
          </a:bodyPr>
          <a:lstStyle/>
          <a:p>
            <a:pPr algn="ctr"/>
            <a:r>
              <a:rPr lang="en-US" sz="1400" dirty="0">
                <a:solidFill>
                  <a:srgbClr val="800000"/>
                </a:solidFill>
              </a:rPr>
              <a:t>More efficient/faster/cheaper translation and therapeutic development</a:t>
            </a:r>
          </a:p>
        </p:txBody>
      </p:sp>
      <p:sp>
        <p:nvSpPr>
          <p:cNvPr id="61485" name="Rectangle 47"/>
          <p:cNvSpPr>
            <a:spLocks noChangeArrowheads="1"/>
          </p:cNvSpPr>
          <p:nvPr/>
        </p:nvSpPr>
        <p:spPr bwMode="auto">
          <a:xfrm>
            <a:off x="985850" y="6392876"/>
            <a:ext cx="7177087" cy="304800"/>
          </a:xfrm>
          <a:prstGeom prst="rect">
            <a:avLst/>
          </a:prstGeom>
          <a:noFill/>
          <a:ln w="9525">
            <a:solidFill>
              <a:schemeClr val="tx1"/>
            </a:solidFill>
            <a:miter lim="800000"/>
            <a:headEnd/>
            <a:tailEnd/>
          </a:ln>
        </p:spPr>
        <p:txBody>
          <a:bodyPr wrap="none" anchor="ctr"/>
          <a:lstStyle/>
          <a:p>
            <a:endParaRPr lang="en-US">
              <a:solidFill>
                <a:srgbClr val="000000"/>
              </a:solidFill>
            </a:endParaRPr>
          </a:p>
        </p:txBody>
      </p:sp>
      <p:sp>
        <p:nvSpPr>
          <p:cNvPr id="61486" name="Text Box 48"/>
          <p:cNvSpPr txBox="1">
            <a:spLocks noChangeArrowheads="1"/>
          </p:cNvSpPr>
          <p:nvPr/>
        </p:nvSpPr>
        <p:spPr bwMode="auto">
          <a:xfrm>
            <a:off x="3468755" y="4803775"/>
            <a:ext cx="1524000" cy="738664"/>
          </a:xfrm>
          <a:prstGeom prst="rect">
            <a:avLst/>
          </a:prstGeom>
          <a:noFill/>
          <a:ln w="9525">
            <a:noFill/>
            <a:miter lim="800000"/>
            <a:headEnd/>
            <a:tailEnd/>
          </a:ln>
        </p:spPr>
        <p:txBody>
          <a:bodyPr>
            <a:spAutoFit/>
          </a:bodyPr>
          <a:lstStyle/>
          <a:p>
            <a:pPr algn="ctr"/>
            <a:r>
              <a:rPr lang="en-US" sz="1400" dirty="0">
                <a:solidFill>
                  <a:srgbClr val="800000"/>
                </a:solidFill>
              </a:rPr>
              <a:t>Leads for therapeutic development</a:t>
            </a:r>
          </a:p>
        </p:txBody>
      </p:sp>
      <p:sp>
        <p:nvSpPr>
          <p:cNvPr id="61487" name="Rectangle 49"/>
          <p:cNvSpPr>
            <a:spLocks noChangeArrowheads="1"/>
          </p:cNvSpPr>
          <p:nvPr/>
        </p:nvSpPr>
        <p:spPr bwMode="auto">
          <a:xfrm>
            <a:off x="3659255" y="4832350"/>
            <a:ext cx="1143000" cy="685800"/>
          </a:xfrm>
          <a:prstGeom prst="rect">
            <a:avLst/>
          </a:prstGeom>
          <a:noFill/>
          <a:ln w="3175">
            <a:solidFill>
              <a:schemeClr val="tx1"/>
            </a:solidFill>
            <a:miter lim="800000"/>
            <a:headEnd/>
            <a:tailEnd/>
          </a:ln>
        </p:spPr>
        <p:txBody>
          <a:bodyPr wrap="none" anchor="ctr"/>
          <a:lstStyle/>
          <a:p>
            <a:endParaRPr lang="en-US">
              <a:solidFill>
                <a:srgbClr val="000000"/>
              </a:solidFill>
            </a:endParaRPr>
          </a:p>
        </p:txBody>
      </p:sp>
      <p:grpSp>
        <p:nvGrpSpPr>
          <p:cNvPr id="3" name="Group 50"/>
          <p:cNvGrpSpPr>
            <a:grpSpLocks/>
          </p:cNvGrpSpPr>
          <p:nvPr/>
        </p:nvGrpSpPr>
        <p:grpSpPr bwMode="auto">
          <a:xfrm>
            <a:off x="3429000" y="5726126"/>
            <a:ext cx="2133600" cy="533400"/>
            <a:chOff x="2160" y="3660"/>
            <a:chExt cx="1344" cy="336"/>
          </a:xfrm>
        </p:grpSpPr>
        <p:sp>
          <p:nvSpPr>
            <p:cNvPr id="61506" name="Text Box 51"/>
            <p:cNvSpPr txBox="1">
              <a:spLocks noChangeArrowheads="1"/>
            </p:cNvSpPr>
            <p:nvPr/>
          </p:nvSpPr>
          <p:spPr bwMode="auto">
            <a:xfrm>
              <a:off x="2160" y="3660"/>
              <a:ext cx="1344" cy="330"/>
            </a:xfrm>
            <a:prstGeom prst="rect">
              <a:avLst/>
            </a:prstGeom>
            <a:noFill/>
            <a:ln w="9525">
              <a:noFill/>
              <a:miter lim="800000"/>
              <a:headEnd/>
              <a:tailEnd/>
            </a:ln>
          </p:spPr>
          <p:txBody>
            <a:bodyPr>
              <a:spAutoFit/>
            </a:bodyPr>
            <a:lstStyle/>
            <a:p>
              <a:pPr algn="ctr"/>
              <a:r>
                <a:rPr lang="en-US" sz="1400" dirty="0">
                  <a:solidFill>
                    <a:srgbClr val="800000"/>
                  </a:solidFill>
                </a:rPr>
                <a:t>Predictive in vitro toxicology profiles</a:t>
              </a:r>
            </a:p>
          </p:txBody>
        </p:sp>
        <p:sp>
          <p:nvSpPr>
            <p:cNvPr id="61507" name="Rectangle 52"/>
            <p:cNvSpPr>
              <a:spLocks noChangeArrowheads="1"/>
            </p:cNvSpPr>
            <p:nvPr/>
          </p:nvSpPr>
          <p:spPr bwMode="auto">
            <a:xfrm>
              <a:off x="2346" y="3660"/>
              <a:ext cx="960" cy="336"/>
            </a:xfrm>
            <a:prstGeom prst="rect">
              <a:avLst/>
            </a:prstGeom>
            <a:noFill/>
            <a:ln w="9525">
              <a:solidFill>
                <a:schemeClr val="tx1"/>
              </a:solidFill>
              <a:miter lim="800000"/>
              <a:headEnd/>
              <a:tailEnd/>
            </a:ln>
          </p:spPr>
          <p:txBody>
            <a:bodyPr wrap="none" anchor="ctr"/>
            <a:lstStyle/>
            <a:p>
              <a:endParaRPr lang="en-US">
                <a:solidFill>
                  <a:srgbClr val="000000"/>
                </a:solidFill>
              </a:endParaRPr>
            </a:p>
          </p:txBody>
        </p:sp>
      </p:grpSp>
      <p:grpSp>
        <p:nvGrpSpPr>
          <p:cNvPr id="4" name="Group 53"/>
          <p:cNvGrpSpPr>
            <a:grpSpLocks/>
          </p:cNvGrpSpPr>
          <p:nvPr/>
        </p:nvGrpSpPr>
        <p:grpSpPr bwMode="auto">
          <a:xfrm>
            <a:off x="4648200" y="4803791"/>
            <a:ext cx="1981200" cy="738188"/>
            <a:chOff x="4176" y="3132"/>
            <a:chExt cx="1248" cy="465"/>
          </a:xfrm>
        </p:grpSpPr>
        <p:sp>
          <p:nvSpPr>
            <p:cNvPr id="61504" name="Text Box 54"/>
            <p:cNvSpPr txBox="1">
              <a:spLocks noChangeArrowheads="1"/>
            </p:cNvSpPr>
            <p:nvPr/>
          </p:nvSpPr>
          <p:spPr bwMode="auto">
            <a:xfrm>
              <a:off x="4176" y="3132"/>
              <a:ext cx="1248" cy="465"/>
            </a:xfrm>
            <a:prstGeom prst="rect">
              <a:avLst/>
            </a:prstGeom>
            <a:noFill/>
            <a:ln w="9525">
              <a:noFill/>
              <a:miter lim="800000"/>
              <a:headEnd/>
              <a:tailEnd/>
            </a:ln>
          </p:spPr>
          <p:txBody>
            <a:bodyPr>
              <a:spAutoFit/>
            </a:bodyPr>
            <a:lstStyle/>
            <a:p>
              <a:pPr algn="ctr"/>
              <a:r>
                <a:rPr lang="en-US" sz="1400" dirty="0">
                  <a:solidFill>
                    <a:srgbClr val="800000"/>
                  </a:solidFill>
                </a:rPr>
                <a:t>Approved drugs effective for new indications</a:t>
              </a:r>
            </a:p>
          </p:txBody>
        </p:sp>
        <p:sp>
          <p:nvSpPr>
            <p:cNvPr id="61505" name="Rectangle 55"/>
            <p:cNvSpPr>
              <a:spLocks noChangeArrowheads="1"/>
            </p:cNvSpPr>
            <p:nvPr/>
          </p:nvSpPr>
          <p:spPr bwMode="auto">
            <a:xfrm>
              <a:off x="4320" y="3150"/>
              <a:ext cx="960" cy="432"/>
            </a:xfrm>
            <a:prstGeom prst="rect">
              <a:avLst/>
            </a:prstGeom>
            <a:noFill/>
            <a:ln w="9525">
              <a:solidFill>
                <a:schemeClr val="tx1"/>
              </a:solidFill>
              <a:miter lim="800000"/>
              <a:headEnd/>
              <a:tailEnd/>
            </a:ln>
          </p:spPr>
          <p:txBody>
            <a:bodyPr wrap="none" anchor="ctr"/>
            <a:lstStyle/>
            <a:p>
              <a:endParaRPr lang="en-US">
                <a:solidFill>
                  <a:srgbClr val="000000"/>
                </a:solidFill>
              </a:endParaRPr>
            </a:p>
          </p:txBody>
        </p:sp>
      </p:grpSp>
      <p:grpSp>
        <p:nvGrpSpPr>
          <p:cNvPr id="5" name="Group 56"/>
          <p:cNvGrpSpPr>
            <a:grpSpLocks/>
          </p:cNvGrpSpPr>
          <p:nvPr/>
        </p:nvGrpSpPr>
        <p:grpSpPr bwMode="auto">
          <a:xfrm>
            <a:off x="6400802" y="4892675"/>
            <a:ext cx="1762125" cy="533400"/>
            <a:chOff x="3054" y="3186"/>
            <a:chExt cx="1176" cy="336"/>
          </a:xfrm>
        </p:grpSpPr>
        <p:sp>
          <p:nvSpPr>
            <p:cNvPr id="61502" name="Text Box 57"/>
            <p:cNvSpPr txBox="1">
              <a:spLocks noChangeArrowheads="1"/>
            </p:cNvSpPr>
            <p:nvPr/>
          </p:nvSpPr>
          <p:spPr bwMode="auto">
            <a:xfrm>
              <a:off x="3054" y="3186"/>
              <a:ext cx="1176" cy="330"/>
            </a:xfrm>
            <a:prstGeom prst="rect">
              <a:avLst/>
            </a:prstGeom>
            <a:noFill/>
            <a:ln w="9525">
              <a:noFill/>
              <a:miter lim="800000"/>
              <a:headEnd/>
              <a:tailEnd/>
            </a:ln>
          </p:spPr>
          <p:txBody>
            <a:bodyPr>
              <a:spAutoFit/>
            </a:bodyPr>
            <a:lstStyle/>
            <a:p>
              <a:pPr algn="ctr"/>
              <a:r>
                <a:rPr lang="en-US" sz="1400" dirty="0">
                  <a:solidFill>
                    <a:srgbClr val="800000"/>
                  </a:solidFill>
                </a:rPr>
                <a:t>New drugs for untreatable diseases</a:t>
              </a:r>
            </a:p>
          </p:txBody>
        </p:sp>
        <p:sp>
          <p:nvSpPr>
            <p:cNvPr id="61503" name="Rectangle 58"/>
            <p:cNvSpPr>
              <a:spLocks noChangeArrowheads="1"/>
            </p:cNvSpPr>
            <p:nvPr/>
          </p:nvSpPr>
          <p:spPr bwMode="auto">
            <a:xfrm>
              <a:off x="3085" y="3186"/>
              <a:ext cx="1126" cy="336"/>
            </a:xfrm>
            <a:prstGeom prst="rect">
              <a:avLst/>
            </a:prstGeom>
            <a:noFill/>
            <a:ln w="9525">
              <a:solidFill>
                <a:schemeClr val="tx1"/>
              </a:solidFill>
              <a:miter lim="800000"/>
              <a:headEnd/>
              <a:tailEnd/>
            </a:ln>
          </p:spPr>
          <p:txBody>
            <a:bodyPr wrap="none" anchor="ctr"/>
            <a:lstStyle/>
            <a:p>
              <a:endParaRPr lang="en-US">
                <a:solidFill>
                  <a:srgbClr val="000000"/>
                </a:solidFill>
              </a:endParaRPr>
            </a:p>
          </p:txBody>
        </p:sp>
      </p:grpSp>
      <p:grpSp>
        <p:nvGrpSpPr>
          <p:cNvPr id="6" name="Group 59"/>
          <p:cNvGrpSpPr>
            <a:grpSpLocks/>
          </p:cNvGrpSpPr>
          <p:nvPr/>
        </p:nvGrpSpPr>
        <p:grpSpPr bwMode="auto">
          <a:xfrm>
            <a:off x="7010279" y="5726126"/>
            <a:ext cx="1143000" cy="533400"/>
            <a:chOff x="4599" y="3660"/>
            <a:chExt cx="720" cy="336"/>
          </a:xfrm>
        </p:grpSpPr>
        <p:sp>
          <p:nvSpPr>
            <p:cNvPr id="61500" name="Text Box 60"/>
            <p:cNvSpPr txBox="1">
              <a:spLocks noChangeArrowheads="1"/>
            </p:cNvSpPr>
            <p:nvPr/>
          </p:nvSpPr>
          <p:spPr bwMode="auto">
            <a:xfrm>
              <a:off x="4599" y="3660"/>
              <a:ext cx="720" cy="330"/>
            </a:xfrm>
            <a:prstGeom prst="rect">
              <a:avLst/>
            </a:prstGeom>
            <a:noFill/>
            <a:ln w="9525">
              <a:noFill/>
              <a:miter lim="800000"/>
              <a:headEnd/>
              <a:tailEnd/>
            </a:ln>
          </p:spPr>
          <p:txBody>
            <a:bodyPr>
              <a:spAutoFit/>
            </a:bodyPr>
            <a:lstStyle/>
            <a:p>
              <a:pPr algn="ctr"/>
              <a:r>
                <a:rPr lang="en-US" sz="1400">
                  <a:solidFill>
                    <a:srgbClr val="800000"/>
                  </a:solidFill>
                </a:rPr>
                <a:t>Novel clinical trial designs</a:t>
              </a:r>
            </a:p>
          </p:txBody>
        </p:sp>
        <p:sp>
          <p:nvSpPr>
            <p:cNvPr id="61501" name="Rectangle 61"/>
            <p:cNvSpPr>
              <a:spLocks noChangeArrowheads="1"/>
            </p:cNvSpPr>
            <p:nvPr/>
          </p:nvSpPr>
          <p:spPr bwMode="auto">
            <a:xfrm>
              <a:off x="4599" y="3660"/>
              <a:ext cx="720" cy="336"/>
            </a:xfrm>
            <a:prstGeom prst="rect">
              <a:avLst/>
            </a:prstGeom>
            <a:noFill/>
            <a:ln w="9525">
              <a:solidFill>
                <a:schemeClr val="tx1"/>
              </a:solidFill>
              <a:miter lim="800000"/>
              <a:headEnd/>
              <a:tailEnd/>
            </a:ln>
          </p:spPr>
          <p:txBody>
            <a:bodyPr wrap="none" anchor="ctr"/>
            <a:lstStyle/>
            <a:p>
              <a:endParaRPr lang="en-US">
                <a:solidFill>
                  <a:srgbClr val="000000"/>
                </a:solidFill>
              </a:endParaRPr>
            </a:p>
          </p:txBody>
        </p:sp>
      </p:grpSp>
      <p:grpSp>
        <p:nvGrpSpPr>
          <p:cNvPr id="7" name="Group 62"/>
          <p:cNvGrpSpPr>
            <a:grpSpLocks/>
          </p:cNvGrpSpPr>
          <p:nvPr/>
        </p:nvGrpSpPr>
        <p:grpSpPr bwMode="auto">
          <a:xfrm>
            <a:off x="5162550" y="5630880"/>
            <a:ext cx="1924050" cy="738188"/>
            <a:chOff x="3225" y="3600"/>
            <a:chExt cx="1212" cy="465"/>
          </a:xfrm>
        </p:grpSpPr>
        <p:sp>
          <p:nvSpPr>
            <p:cNvPr id="61498" name="Text Box 63"/>
            <p:cNvSpPr txBox="1">
              <a:spLocks noChangeArrowheads="1"/>
            </p:cNvSpPr>
            <p:nvPr/>
          </p:nvSpPr>
          <p:spPr bwMode="auto">
            <a:xfrm>
              <a:off x="3225" y="3600"/>
              <a:ext cx="1212" cy="465"/>
            </a:xfrm>
            <a:prstGeom prst="rect">
              <a:avLst/>
            </a:prstGeom>
            <a:noFill/>
            <a:ln w="9525">
              <a:noFill/>
              <a:miter lim="800000"/>
              <a:headEnd/>
              <a:tailEnd/>
            </a:ln>
          </p:spPr>
          <p:txBody>
            <a:bodyPr>
              <a:spAutoFit/>
            </a:bodyPr>
            <a:lstStyle/>
            <a:p>
              <a:pPr algn="ctr"/>
              <a:r>
                <a:rPr lang="en-US" sz="1400" dirty="0">
                  <a:solidFill>
                    <a:srgbClr val="800000"/>
                  </a:solidFill>
                </a:rPr>
                <a:t>Drugs suitable for adoption for further development</a:t>
              </a:r>
            </a:p>
          </p:txBody>
        </p:sp>
        <p:sp>
          <p:nvSpPr>
            <p:cNvPr id="61499" name="Rectangle 64"/>
            <p:cNvSpPr>
              <a:spLocks noChangeArrowheads="1"/>
            </p:cNvSpPr>
            <p:nvPr/>
          </p:nvSpPr>
          <p:spPr bwMode="auto">
            <a:xfrm>
              <a:off x="3333" y="3612"/>
              <a:ext cx="1008" cy="432"/>
            </a:xfrm>
            <a:prstGeom prst="rect">
              <a:avLst/>
            </a:prstGeom>
            <a:noFill/>
            <a:ln w="9525">
              <a:solidFill>
                <a:schemeClr val="tx1"/>
              </a:solidFill>
              <a:miter lim="800000"/>
              <a:headEnd/>
              <a:tailEnd/>
            </a:ln>
          </p:spPr>
          <p:txBody>
            <a:bodyPr wrap="none" anchor="ctr"/>
            <a:lstStyle/>
            <a:p>
              <a:endParaRPr lang="en-US">
                <a:solidFill>
                  <a:srgbClr val="000000"/>
                </a:solidFill>
              </a:endParaRPr>
            </a:p>
          </p:txBody>
        </p:sp>
      </p:grpSp>
      <p:sp>
        <p:nvSpPr>
          <p:cNvPr id="61493" name="AutoShape 5"/>
          <p:cNvSpPr>
            <a:spLocks noChangeArrowheads="1"/>
          </p:cNvSpPr>
          <p:nvPr/>
        </p:nvSpPr>
        <p:spPr bwMode="auto">
          <a:xfrm>
            <a:off x="1905000" y="1731962"/>
            <a:ext cx="1066800" cy="685800"/>
          </a:xfrm>
          <a:prstGeom prst="chevron">
            <a:avLst>
              <a:gd name="adj" fmla="val 52032"/>
            </a:avLst>
          </a:prstGeom>
          <a:solidFill>
            <a:srgbClr val="F8F8F8"/>
          </a:solidFill>
          <a:ln w="9525">
            <a:solidFill>
              <a:schemeClr val="tx1"/>
            </a:solidFill>
            <a:miter lim="800000"/>
            <a:headEnd/>
            <a:tailEnd/>
          </a:ln>
        </p:spPr>
        <p:txBody>
          <a:bodyPr wrap="none" anchor="ctr"/>
          <a:lstStyle/>
          <a:p>
            <a:pPr algn="ctr"/>
            <a:r>
              <a:rPr lang="en-US" sz="800" i="1" dirty="0">
                <a:solidFill>
                  <a:srgbClr val="000000"/>
                </a:solidFill>
                <a:latin typeface="Tahoma" pitchFamily="34" charset="0"/>
              </a:rPr>
              <a:t>         </a:t>
            </a:r>
            <a:r>
              <a:rPr lang="en-US" sz="1400" i="1" dirty="0">
                <a:solidFill>
                  <a:srgbClr val="000000"/>
                </a:solidFill>
                <a:latin typeface="Tahoma" pitchFamily="34" charset="0"/>
              </a:rPr>
              <a:t>Assay</a:t>
            </a:r>
          </a:p>
          <a:p>
            <a:pPr algn="ctr"/>
            <a:r>
              <a:rPr lang="en-US" sz="1400" i="1" dirty="0">
                <a:solidFill>
                  <a:srgbClr val="000000"/>
                </a:solidFill>
                <a:latin typeface="Tahoma" pitchFamily="34" charset="0"/>
              </a:rPr>
              <a:t>    </a:t>
            </a:r>
            <a:r>
              <a:rPr lang="en-US" sz="1400" i="1" dirty="0" err="1">
                <a:solidFill>
                  <a:srgbClr val="000000"/>
                </a:solidFill>
                <a:latin typeface="Tahoma" pitchFamily="34" charset="0"/>
              </a:rPr>
              <a:t>Dev</a:t>
            </a:r>
            <a:endParaRPr lang="en-US" sz="1400" i="1" dirty="0">
              <a:solidFill>
                <a:srgbClr val="000000"/>
              </a:solidFill>
              <a:latin typeface="Tahoma" pitchFamily="34" charset="0"/>
            </a:endParaRPr>
          </a:p>
        </p:txBody>
      </p:sp>
      <p:sp>
        <p:nvSpPr>
          <p:cNvPr id="61494" name="Rectangle 66"/>
          <p:cNvSpPr>
            <a:spLocks noChangeArrowheads="1"/>
          </p:cNvSpPr>
          <p:nvPr/>
        </p:nvSpPr>
        <p:spPr bwMode="auto">
          <a:xfrm>
            <a:off x="1905000" y="3168596"/>
            <a:ext cx="3124200" cy="381000"/>
          </a:xfrm>
          <a:prstGeom prst="rect">
            <a:avLst/>
          </a:prstGeom>
          <a:solidFill>
            <a:schemeClr val="accent1"/>
          </a:solidFill>
          <a:ln w="9525">
            <a:noFill/>
            <a:miter lim="800000"/>
            <a:headEnd/>
            <a:tailEnd/>
          </a:ln>
        </p:spPr>
        <p:txBody>
          <a:bodyPr wrap="none" anchor="ctr"/>
          <a:lstStyle/>
          <a:p>
            <a:pPr algn="ctr"/>
            <a:r>
              <a:rPr lang="en-US" sz="1600" dirty="0">
                <a:solidFill>
                  <a:srgbClr val="000000"/>
                </a:solidFill>
              </a:rPr>
              <a:t>Assay </a:t>
            </a:r>
            <a:r>
              <a:rPr lang="en-US" sz="1600" dirty="0" smtClean="0">
                <a:solidFill>
                  <a:srgbClr val="000000"/>
                </a:solidFill>
              </a:rPr>
              <a:t>, Chemistry Technologies</a:t>
            </a:r>
            <a:endParaRPr lang="en-US" sz="1600" dirty="0">
              <a:solidFill>
                <a:srgbClr val="000000"/>
              </a:solidFill>
            </a:endParaRPr>
          </a:p>
        </p:txBody>
      </p:sp>
      <p:sp>
        <p:nvSpPr>
          <p:cNvPr id="61496" name="Text Box 68"/>
          <p:cNvSpPr txBox="1">
            <a:spLocks noChangeArrowheads="1"/>
          </p:cNvSpPr>
          <p:nvPr/>
        </p:nvSpPr>
        <p:spPr bwMode="auto">
          <a:xfrm>
            <a:off x="2873375" y="760416"/>
            <a:ext cx="914400" cy="523220"/>
          </a:xfrm>
          <a:prstGeom prst="rect">
            <a:avLst/>
          </a:prstGeom>
          <a:noFill/>
          <a:ln w="9525">
            <a:noFill/>
            <a:miter lim="800000"/>
            <a:headEnd/>
            <a:tailEnd/>
          </a:ln>
        </p:spPr>
        <p:txBody>
          <a:bodyPr>
            <a:spAutoFit/>
          </a:bodyPr>
          <a:lstStyle/>
          <a:p>
            <a:pPr algn="ctr"/>
            <a:r>
              <a:rPr lang="en-US" sz="1400">
                <a:solidFill>
                  <a:srgbClr val="000000"/>
                </a:solidFill>
              </a:rPr>
              <a:t>Target assay</a:t>
            </a:r>
          </a:p>
        </p:txBody>
      </p:sp>
      <p:sp>
        <p:nvSpPr>
          <p:cNvPr id="61497" name="AutoShape 69"/>
          <p:cNvSpPr>
            <a:spLocks noChangeArrowheads="1"/>
          </p:cNvSpPr>
          <p:nvPr/>
        </p:nvSpPr>
        <p:spPr bwMode="auto">
          <a:xfrm>
            <a:off x="3181350" y="1381125"/>
            <a:ext cx="304800" cy="285750"/>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endParaRPr lang="en-US">
              <a:solidFill>
                <a:srgbClr val="000000"/>
              </a:solidFill>
            </a:endParaRPr>
          </a:p>
        </p:txBody>
      </p:sp>
      <p:sp>
        <p:nvSpPr>
          <p:cNvPr id="71" name="Text Box 22"/>
          <p:cNvSpPr txBox="1">
            <a:spLocks noChangeArrowheads="1"/>
          </p:cNvSpPr>
          <p:nvPr/>
        </p:nvSpPr>
        <p:spPr bwMode="auto">
          <a:xfrm>
            <a:off x="152400" y="3301426"/>
            <a:ext cx="1066800" cy="646331"/>
          </a:xfrm>
          <a:prstGeom prst="rect">
            <a:avLst/>
          </a:prstGeom>
          <a:noFill/>
          <a:ln w="9525">
            <a:noFill/>
            <a:miter lim="800000"/>
            <a:headEnd/>
            <a:tailEnd/>
          </a:ln>
        </p:spPr>
        <p:txBody>
          <a:bodyPr wrap="square">
            <a:spAutoFit/>
          </a:bodyPr>
          <a:lstStyle/>
          <a:p>
            <a:pPr>
              <a:defRPr/>
            </a:pPr>
            <a:r>
              <a:rPr lang="en-US" b="1" kern="0" dirty="0" smtClean="0">
                <a:solidFill>
                  <a:srgbClr val="106379"/>
                </a:solidFill>
                <a:cs typeface="Calibri" pitchFamily="34" charset="0"/>
              </a:rPr>
              <a:t>DPI</a:t>
            </a:r>
            <a:r>
              <a:rPr lang="en-US" b="1" kern="0" dirty="0">
                <a:solidFill>
                  <a:srgbClr val="106379"/>
                </a:solidFill>
                <a:cs typeface="Calibri" pitchFamily="34" charset="0"/>
              </a:rPr>
              <a:t> </a:t>
            </a:r>
            <a:r>
              <a:rPr lang="en-US" b="1" kern="0" dirty="0" smtClean="0">
                <a:solidFill>
                  <a:srgbClr val="106379"/>
                </a:solidFill>
                <a:cs typeface="Calibri" pitchFamily="34" charset="0"/>
              </a:rPr>
              <a:t>Program</a:t>
            </a:r>
          </a:p>
        </p:txBody>
      </p:sp>
      <p:sp>
        <p:nvSpPr>
          <p:cNvPr id="61442" name="Rectangle 2"/>
          <p:cNvSpPr>
            <a:spLocks noChangeArrowheads="1"/>
          </p:cNvSpPr>
          <p:nvPr/>
        </p:nvSpPr>
        <p:spPr bwMode="auto">
          <a:xfrm>
            <a:off x="1895477" y="2417762"/>
            <a:ext cx="1914525" cy="381000"/>
          </a:xfrm>
          <a:prstGeom prst="rect">
            <a:avLst/>
          </a:prstGeom>
          <a:solidFill>
            <a:srgbClr val="FF9900">
              <a:alpha val="85097"/>
            </a:srgbClr>
          </a:solidFill>
          <a:ln w="38100">
            <a:noFill/>
            <a:miter lim="800000"/>
            <a:headEnd/>
            <a:tailEnd/>
          </a:ln>
        </p:spPr>
        <p:txBody>
          <a:bodyPr wrap="none" anchor="ctr"/>
          <a:lstStyle/>
          <a:p>
            <a:pPr algn="ctr"/>
            <a:r>
              <a:rPr lang="en-US" sz="1600" dirty="0" smtClean="0">
                <a:solidFill>
                  <a:srgbClr val="000000"/>
                </a:solidFill>
              </a:rPr>
              <a:t>NCGC</a:t>
            </a:r>
            <a:endParaRPr lang="en-US" sz="1600" dirty="0">
              <a:solidFill>
                <a:srgbClr val="000000"/>
              </a:solidFill>
            </a:endParaRPr>
          </a:p>
        </p:txBody>
      </p:sp>
      <p:sp>
        <p:nvSpPr>
          <p:cNvPr id="67" name="Title 1"/>
          <p:cNvSpPr txBox="1">
            <a:spLocks/>
          </p:cNvSpPr>
          <p:nvPr/>
        </p:nvSpPr>
        <p:spPr>
          <a:xfrm>
            <a:off x="304800" y="152403"/>
            <a:ext cx="8382000" cy="587625"/>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00" b="1" dirty="0" smtClean="0">
                <a:solidFill>
                  <a:srgbClr val="106379"/>
                </a:solidFill>
                <a:latin typeface="Trebuchet MS" pitchFamily="34" charset="0"/>
                <a:cs typeface="Arial" panose="020B0604020202020204" pitchFamily="34" charset="0"/>
              </a:rPr>
              <a:t>NCATS Division </a:t>
            </a:r>
            <a:r>
              <a:rPr lang="en-US" sz="3400" b="1" dirty="0">
                <a:solidFill>
                  <a:srgbClr val="106379"/>
                </a:solidFill>
                <a:latin typeface="Trebuchet MS" pitchFamily="34" charset="0"/>
                <a:cs typeface="Arial" panose="020B0604020202020204" pitchFamily="34" charset="0"/>
              </a:rPr>
              <a:t>of Preclinical </a:t>
            </a:r>
            <a:r>
              <a:rPr lang="en-US" sz="3400" b="1" dirty="0" smtClean="0">
                <a:solidFill>
                  <a:srgbClr val="106379"/>
                </a:solidFill>
                <a:latin typeface="Trebuchet MS" pitchFamily="34" charset="0"/>
                <a:cs typeface="Arial" panose="020B0604020202020204" pitchFamily="34" charset="0"/>
              </a:rPr>
              <a:t>Innovation</a:t>
            </a:r>
            <a:endParaRPr lang="en-US" sz="3600" b="1" dirty="0">
              <a:solidFill>
                <a:srgbClr val="642F6C"/>
              </a:solidFill>
              <a:latin typeface="Trebuchet MS" pitchFamily="34" charset="0"/>
            </a:endParaRPr>
          </a:p>
        </p:txBody>
      </p:sp>
      <p:sp>
        <p:nvSpPr>
          <p:cNvPr id="68" name="Text Box 41"/>
          <p:cNvSpPr txBox="1">
            <a:spLocks noChangeArrowheads="1"/>
          </p:cNvSpPr>
          <p:nvPr/>
        </p:nvSpPr>
        <p:spPr bwMode="auto">
          <a:xfrm>
            <a:off x="2286013" y="5344193"/>
            <a:ext cx="1246909" cy="523220"/>
          </a:xfrm>
          <a:prstGeom prst="rect">
            <a:avLst/>
          </a:prstGeom>
          <a:noFill/>
          <a:ln w="9525">
            <a:noFill/>
            <a:miter lim="800000"/>
            <a:headEnd/>
            <a:tailEnd/>
          </a:ln>
        </p:spPr>
        <p:txBody>
          <a:bodyPr>
            <a:spAutoFit/>
          </a:bodyPr>
          <a:lstStyle/>
          <a:p>
            <a:pPr algn="ctr"/>
            <a:r>
              <a:rPr lang="en-US" sz="1400" dirty="0" smtClean="0">
                <a:solidFill>
                  <a:srgbClr val="800000"/>
                </a:solidFill>
              </a:rPr>
              <a:t>Stem cell tools/data</a:t>
            </a:r>
            <a:endParaRPr lang="en-US" sz="1400" dirty="0">
              <a:solidFill>
                <a:srgbClr val="800000"/>
              </a:solidFill>
            </a:endParaRPr>
          </a:p>
        </p:txBody>
      </p:sp>
      <p:sp>
        <p:nvSpPr>
          <p:cNvPr id="69" name="Rectangle 42"/>
          <p:cNvSpPr>
            <a:spLocks noChangeArrowheads="1"/>
          </p:cNvSpPr>
          <p:nvPr/>
        </p:nvSpPr>
        <p:spPr bwMode="auto">
          <a:xfrm>
            <a:off x="2286000" y="5353731"/>
            <a:ext cx="1295400" cy="513695"/>
          </a:xfrm>
          <a:prstGeom prst="rect">
            <a:avLst/>
          </a:prstGeom>
          <a:noFill/>
          <a:ln w="12700">
            <a:solidFill>
              <a:schemeClr val="tx1"/>
            </a:solidFill>
            <a:miter lim="800000"/>
            <a:headEnd/>
            <a:tailEnd/>
          </a:ln>
        </p:spPr>
        <p:txBody>
          <a:bodyPr wrap="none" anchor="ctr"/>
          <a:lstStyle/>
          <a:p>
            <a:endParaRPr lang="en-US">
              <a:ln w="3175">
                <a:solidFill>
                  <a:prstClr val="black"/>
                </a:solidFill>
              </a:ln>
              <a:solidFill>
                <a:srgbClr val="000000"/>
              </a:solidFill>
            </a:endParaRPr>
          </a:p>
        </p:txBody>
      </p:sp>
    </p:spTree>
    <p:extLst>
      <p:ext uri="{BB962C8B-B14F-4D97-AF65-F5344CB8AC3E}">
        <p14:creationId xmlns:p14="http://schemas.microsoft.com/office/powerpoint/2010/main" val="17915833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2662728773"/>
              </p:ext>
            </p:extLst>
          </p:nvPr>
        </p:nvGraphicFramePr>
        <p:xfrm>
          <a:off x="786384" y="1453896"/>
          <a:ext cx="7571232" cy="490118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457200" y="152400"/>
            <a:ext cx="8382000" cy="1206500"/>
          </a:xfrm>
        </p:spPr>
        <p:txBody>
          <a:bodyPr/>
          <a:lstStyle/>
          <a:p>
            <a:r>
              <a:rPr lang="en-US" sz="2800" dirty="0" smtClean="0">
                <a:latin typeface="Arial" pitchFamily="34" charset="0"/>
                <a:cs typeface="Arial" pitchFamily="34" charset="0"/>
              </a:rPr>
              <a:t>Human Conditions with </a:t>
            </a:r>
            <a:r>
              <a:rPr lang="en-US" sz="2800" dirty="0">
                <a:latin typeface="Arial" pitchFamily="34" charset="0"/>
                <a:cs typeface="Arial" pitchFamily="34" charset="0"/>
              </a:rPr>
              <a:t>Known Molecular Basis</a:t>
            </a:r>
            <a:endParaRPr lang="en-US" sz="2800" dirty="0"/>
          </a:p>
        </p:txBody>
      </p:sp>
      <p:sp>
        <p:nvSpPr>
          <p:cNvPr id="4" name="Rectangle 3"/>
          <p:cNvSpPr/>
          <p:nvPr/>
        </p:nvSpPr>
        <p:spPr>
          <a:xfrm>
            <a:off x="0" y="6331746"/>
            <a:ext cx="9144000" cy="276999"/>
          </a:xfrm>
          <a:prstGeom prst="rect">
            <a:avLst/>
          </a:prstGeom>
        </p:spPr>
        <p:txBody>
          <a:bodyPr wrap="square">
            <a:spAutoFit/>
          </a:bodyPr>
          <a:lstStyle/>
          <a:p>
            <a:pPr algn="ctr" fontAlgn="base">
              <a:spcBef>
                <a:spcPct val="0"/>
              </a:spcBef>
              <a:spcAft>
                <a:spcPct val="0"/>
              </a:spcAft>
            </a:pPr>
            <a:r>
              <a:rPr lang="en-US" sz="1200" dirty="0">
                <a:solidFill>
                  <a:prstClr val="white"/>
                </a:solidFill>
              </a:rPr>
              <a:t>Source: Online </a:t>
            </a:r>
            <a:r>
              <a:rPr lang="en-US" sz="1200" i="1" dirty="0">
                <a:solidFill>
                  <a:prstClr val="white"/>
                </a:solidFill>
              </a:rPr>
              <a:t>Mendelian Inheritance in Man</a:t>
            </a:r>
            <a:r>
              <a:rPr lang="en-US" sz="1200" dirty="0">
                <a:solidFill>
                  <a:prstClr val="white"/>
                </a:solidFill>
              </a:rPr>
              <a:t>, Morbid Anatomy of the Human Genome</a:t>
            </a:r>
          </a:p>
        </p:txBody>
      </p:sp>
      <p:sp>
        <p:nvSpPr>
          <p:cNvPr id="6" name="Rectangle 5"/>
          <p:cNvSpPr/>
          <p:nvPr/>
        </p:nvSpPr>
        <p:spPr>
          <a:xfrm>
            <a:off x="8030770" y="5501640"/>
            <a:ext cx="146304" cy="365760"/>
          </a:xfrm>
          <a:prstGeom prst="rect">
            <a:avLst/>
          </a:prstGeom>
          <a:solidFill>
            <a:schemeClr val="accent2"/>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7" name="Rounded Rectangular Callout 6"/>
          <p:cNvSpPr/>
          <p:nvPr/>
        </p:nvSpPr>
        <p:spPr>
          <a:xfrm>
            <a:off x="6504397" y="4612703"/>
            <a:ext cx="1517897" cy="848139"/>
          </a:xfrm>
          <a:prstGeom prst="wedgeRoundRectCallout">
            <a:avLst>
              <a:gd name="adj1" fmla="val 52917"/>
              <a:gd name="adj2" fmla="val 72113"/>
              <a:gd name="adj3" fmla="val 16667"/>
            </a:avLst>
          </a:prstGeom>
          <a:gradFill flip="none" rotWithShape="1">
            <a:gsLst>
              <a:gs pos="0">
                <a:schemeClr val="accent2">
                  <a:lumMod val="40000"/>
                  <a:lumOff val="60000"/>
                </a:schemeClr>
              </a:gs>
              <a:gs pos="100000">
                <a:schemeClr val="accent2">
                  <a:lumMod val="20000"/>
                  <a:lumOff val="80000"/>
                </a:schemeClr>
              </a:gs>
            </a:gsLst>
            <a:lin ang="2700000" scaled="1"/>
            <a:tileRect/>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r>
              <a:rPr lang="en-US" b="1" dirty="0">
                <a:solidFill>
                  <a:prstClr val="black"/>
                </a:solidFill>
              </a:rPr>
              <a:t>~500 with therapy</a:t>
            </a:r>
          </a:p>
        </p:txBody>
      </p:sp>
      <p:sp>
        <p:nvSpPr>
          <p:cNvPr id="11" name="Rectangle 10"/>
          <p:cNvSpPr/>
          <p:nvPr/>
        </p:nvSpPr>
        <p:spPr>
          <a:xfrm>
            <a:off x="1295400" y="1577724"/>
            <a:ext cx="7040880" cy="4289676"/>
          </a:xfrm>
          <a:prstGeom prst="rect">
            <a:avLst/>
          </a:prstGeom>
          <a:solidFill>
            <a:srgbClr val="335393"/>
          </a:solidFill>
          <a:ln>
            <a:solidFill>
              <a:srgbClr val="3353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332384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6200"/>
            <a:ext cx="8229600" cy="1143000"/>
          </a:xfrm>
        </p:spPr>
        <p:txBody>
          <a:bodyPr/>
          <a:lstStyle/>
          <a:p>
            <a:r>
              <a:rPr lang="en-US" dirty="0" smtClean="0"/>
              <a:t>NCATS DPI Staff</a:t>
            </a:r>
            <a:endParaRPr lang="en-US" dirty="0"/>
          </a:p>
        </p:txBody>
      </p:sp>
      <p:grpSp>
        <p:nvGrpSpPr>
          <p:cNvPr id="2" name="Group 5"/>
          <p:cNvGrpSpPr>
            <a:grpSpLocks/>
          </p:cNvGrpSpPr>
          <p:nvPr/>
        </p:nvGrpSpPr>
        <p:grpSpPr bwMode="auto">
          <a:xfrm>
            <a:off x="254794" y="990626"/>
            <a:ext cx="8504238" cy="4810125"/>
            <a:chOff x="581" y="1056"/>
            <a:chExt cx="5357" cy="3030"/>
          </a:xfrm>
        </p:grpSpPr>
        <p:pic>
          <p:nvPicPr>
            <p:cNvPr id="4106" name="Picture 6" descr="1091_GSK%25205Colour%2520Jpeg">
              <a:hlinkClick r:id="rId4"/>
            </p:cNvPr>
            <p:cNvPicPr>
              <a:picLocks noChangeAspect="1" noChangeArrowheads="1"/>
            </p:cNvPicPr>
            <p:nvPr/>
          </p:nvPicPr>
          <p:blipFill>
            <a:blip r:embed="rId5" cstate="print"/>
            <a:srcRect/>
            <a:stretch>
              <a:fillRect/>
            </a:stretch>
          </p:blipFill>
          <p:spPr bwMode="auto">
            <a:xfrm>
              <a:off x="1880" y="2880"/>
              <a:ext cx="1092" cy="371"/>
            </a:xfrm>
            <a:prstGeom prst="rect">
              <a:avLst/>
            </a:prstGeom>
            <a:noFill/>
            <a:ln w="9525">
              <a:noFill/>
              <a:miter lim="800000"/>
              <a:headEnd/>
              <a:tailEnd/>
            </a:ln>
          </p:spPr>
        </p:pic>
        <p:pic>
          <p:nvPicPr>
            <p:cNvPr id="4107" name="Picture 7" descr="gal_amgen">
              <a:hlinkClick r:id="rId6"/>
            </p:cNvPr>
            <p:cNvPicPr>
              <a:picLocks noChangeAspect="1" noChangeArrowheads="1"/>
            </p:cNvPicPr>
            <p:nvPr/>
          </p:nvPicPr>
          <p:blipFill>
            <a:blip r:embed="rId7" cstate="print"/>
            <a:srcRect/>
            <a:stretch>
              <a:fillRect/>
            </a:stretch>
          </p:blipFill>
          <p:spPr bwMode="auto">
            <a:xfrm>
              <a:off x="5224" y="2025"/>
              <a:ext cx="714" cy="534"/>
            </a:xfrm>
            <a:prstGeom prst="rect">
              <a:avLst/>
            </a:prstGeom>
            <a:noFill/>
            <a:ln w="9525">
              <a:noFill/>
              <a:miter lim="800000"/>
              <a:headEnd/>
              <a:tailEnd/>
            </a:ln>
          </p:spPr>
        </p:pic>
        <p:graphicFrame>
          <p:nvGraphicFramePr>
            <p:cNvPr id="4099" name="Object 8"/>
            <p:cNvGraphicFramePr>
              <a:graphicFrameLocks noChangeAspect="1"/>
            </p:cNvGraphicFramePr>
            <p:nvPr>
              <p:extLst>
                <p:ext uri="{D42A27DB-BD31-4B8C-83A1-F6EECF244321}">
                  <p14:modId xmlns:p14="http://schemas.microsoft.com/office/powerpoint/2010/main" val="930482469"/>
                </p:ext>
              </p:extLst>
            </p:nvPr>
          </p:nvGraphicFramePr>
          <p:xfrm>
            <a:off x="4597" y="2662"/>
            <a:ext cx="965" cy="287"/>
          </p:xfrm>
          <a:graphic>
            <a:graphicData uri="http://schemas.openxmlformats.org/presentationml/2006/ole">
              <mc:AlternateContent xmlns:mc="http://schemas.openxmlformats.org/markup-compatibility/2006">
                <mc:Choice xmlns:v="urn:schemas-microsoft-com:vml" Requires="v">
                  <p:oleObj spid="_x0000_s18498" name="Image" r:id="rId8" imgW="2222222" imgH="660317" progId="">
                    <p:embed/>
                  </p:oleObj>
                </mc:Choice>
                <mc:Fallback>
                  <p:oleObj name="Image" r:id="rId8" imgW="2222222" imgH="660317"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97" y="2662"/>
                          <a:ext cx="965" cy="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00" name="Object 9"/>
            <p:cNvGraphicFramePr>
              <a:graphicFrameLocks noChangeAspect="1"/>
            </p:cNvGraphicFramePr>
            <p:nvPr>
              <p:extLst>
                <p:ext uri="{D42A27DB-BD31-4B8C-83A1-F6EECF244321}">
                  <p14:modId xmlns:p14="http://schemas.microsoft.com/office/powerpoint/2010/main" val="3270167383"/>
                </p:ext>
              </p:extLst>
            </p:nvPr>
          </p:nvGraphicFramePr>
          <p:xfrm>
            <a:off x="1125" y="3707"/>
            <a:ext cx="1301" cy="379"/>
          </p:xfrm>
          <a:graphic>
            <a:graphicData uri="http://schemas.openxmlformats.org/presentationml/2006/ole">
              <mc:AlternateContent xmlns:mc="http://schemas.openxmlformats.org/markup-compatibility/2006">
                <mc:Choice xmlns:v="urn:schemas-microsoft-com:vml" Requires="v">
                  <p:oleObj spid="_x0000_s18499" name="Image" r:id="rId10" imgW="3441270" imgH="1002821" progId="">
                    <p:embed/>
                  </p:oleObj>
                </mc:Choice>
                <mc:Fallback>
                  <p:oleObj name="Image" r:id="rId10" imgW="3441270" imgH="1002821" progId="">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25" y="3707"/>
                          <a:ext cx="1301" cy="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01" name="Object 10"/>
            <p:cNvGraphicFramePr>
              <a:graphicFrameLocks noChangeAspect="1"/>
            </p:cNvGraphicFramePr>
            <p:nvPr>
              <p:extLst>
                <p:ext uri="{D42A27DB-BD31-4B8C-83A1-F6EECF244321}">
                  <p14:modId xmlns:p14="http://schemas.microsoft.com/office/powerpoint/2010/main" val="2099714833"/>
                </p:ext>
              </p:extLst>
            </p:nvPr>
          </p:nvGraphicFramePr>
          <p:xfrm>
            <a:off x="581" y="2806"/>
            <a:ext cx="1142" cy="297"/>
          </p:xfrm>
          <a:graphic>
            <a:graphicData uri="http://schemas.openxmlformats.org/presentationml/2006/ole">
              <mc:AlternateContent xmlns:mc="http://schemas.openxmlformats.org/markup-compatibility/2006">
                <mc:Choice xmlns:v="urn:schemas-microsoft-com:vml" Requires="v">
                  <p:oleObj spid="_x0000_s18500" name="Image" r:id="rId12" imgW="2539683" imgH="685472" progId="">
                    <p:embed/>
                  </p:oleObj>
                </mc:Choice>
                <mc:Fallback>
                  <p:oleObj name="Image" r:id="rId12" imgW="2539683" imgH="685472" progId="">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1" y="2806"/>
                          <a:ext cx="1142" cy="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108" name="Picture 11" descr="Pfizer Pharmaceutical Company: The World's Largest Pharmaceutical Company">
              <a:hlinkClick r:id="rId14"/>
            </p:cNvPr>
            <p:cNvPicPr>
              <a:picLocks noChangeAspect="1" noChangeArrowheads="1"/>
            </p:cNvPicPr>
            <p:nvPr/>
          </p:nvPicPr>
          <p:blipFill>
            <a:blip r:embed="rId15" cstate="print"/>
            <a:srcRect/>
            <a:stretch>
              <a:fillRect/>
            </a:stretch>
          </p:blipFill>
          <p:spPr bwMode="auto">
            <a:xfrm>
              <a:off x="2252" y="1437"/>
              <a:ext cx="720" cy="483"/>
            </a:xfrm>
            <a:prstGeom prst="rect">
              <a:avLst/>
            </a:prstGeom>
            <a:noFill/>
            <a:ln w="9525">
              <a:noFill/>
              <a:miter lim="800000"/>
              <a:headEnd/>
              <a:tailEnd/>
            </a:ln>
          </p:spPr>
        </p:pic>
        <p:pic>
          <p:nvPicPr>
            <p:cNvPr id="4109" name="Picture 12" descr="MerckLogo">
              <a:hlinkClick r:id="rId16"/>
            </p:cNvPr>
            <p:cNvPicPr>
              <a:picLocks noChangeAspect="1" noChangeArrowheads="1"/>
            </p:cNvPicPr>
            <p:nvPr/>
          </p:nvPicPr>
          <p:blipFill>
            <a:blip r:embed="rId17" cstate="print"/>
            <a:srcRect/>
            <a:stretch>
              <a:fillRect/>
            </a:stretch>
          </p:blipFill>
          <p:spPr bwMode="auto">
            <a:xfrm>
              <a:off x="2876" y="3312"/>
              <a:ext cx="1104" cy="353"/>
            </a:xfrm>
            <a:prstGeom prst="rect">
              <a:avLst/>
            </a:prstGeom>
            <a:noFill/>
            <a:ln w="9525">
              <a:noFill/>
              <a:miter lim="800000"/>
              <a:headEnd/>
              <a:tailEnd/>
            </a:ln>
          </p:spPr>
        </p:pic>
        <p:pic>
          <p:nvPicPr>
            <p:cNvPr id="4110" name="Picture 13" descr="logo">
              <a:hlinkClick r:id="rId18"/>
            </p:cNvPr>
            <p:cNvPicPr>
              <a:picLocks noChangeAspect="1" noChangeArrowheads="1"/>
            </p:cNvPicPr>
            <p:nvPr/>
          </p:nvPicPr>
          <p:blipFill>
            <a:blip r:embed="rId19" cstate="print"/>
            <a:srcRect/>
            <a:stretch>
              <a:fillRect/>
            </a:stretch>
          </p:blipFill>
          <p:spPr bwMode="auto">
            <a:xfrm>
              <a:off x="1152" y="1056"/>
              <a:ext cx="1200" cy="360"/>
            </a:xfrm>
            <a:prstGeom prst="rect">
              <a:avLst/>
            </a:prstGeom>
            <a:noFill/>
            <a:ln w="9525">
              <a:noFill/>
              <a:miter lim="800000"/>
              <a:headEnd/>
              <a:tailEnd/>
            </a:ln>
          </p:spPr>
        </p:pic>
        <p:pic>
          <p:nvPicPr>
            <p:cNvPr id="4111" name="Picture 14" descr="Celera_Genomics_logo"/>
            <p:cNvPicPr>
              <a:picLocks noChangeAspect="1" noChangeArrowheads="1"/>
            </p:cNvPicPr>
            <p:nvPr/>
          </p:nvPicPr>
          <p:blipFill>
            <a:blip r:embed="rId20" cstate="print"/>
            <a:srcRect/>
            <a:stretch>
              <a:fillRect/>
            </a:stretch>
          </p:blipFill>
          <p:spPr bwMode="auto">
            <a:xfrm>
              <a:off x="716" y="1502"/>
              <a:ext cx="1071" cy="418"/>
            </a:xfrm>
            <a:prstGeom prst="rect">
              <a:avLst/>
            </a:prstGeom>
            <a:noFill/>
            <a:ln w="9525">
              <a:noFill/>
              <a:miter lim="800000"/>
              <a:headEnd/>
              <a:tailEnd/>
            </a:ln>
          </p:spPr>
        </p:pic>
        <p:pic>
          <p:nvPicPr>
            <p:cNvPr id="4112" name="Picture 15" descr="LSBC Corporate Information"/>
            <p:cNvPicPr>
              <a:picLocks noChangeAspect="1" noChangeArrowheads="1"/>
            </p:cNvPicPr>
            <p:nvPr/>
          </p:nvPicPr>
          <p:blipFill>
            <a:blip r:embed="rId21" cstate="print"/>
            <a:srcRect/>
            <a:stretch>
              <a:fillRect/>
            </a:stretch>
          </p:blipFill>
          <p:spPr bwMode="auto">
            <a:xfrm>
              <a:off x="3692" y="1056"/>
              <a:ext cx="882" cy="438"/>
            </a:xfrm>
            <a:prstGeom prst="rect">
              <a:avLst/>
            </a:prstGeom>
            <a:noFill/>
            <a:ln w="9525">
              <a:noFill/>
              <a:miter lim="800000"/>
              <a:headEnd/>
              <a:tailEnd/>
            </a:ln>
          </p:spPr>
        </p:pic>
        <p:pic>
          <p:nvPicPr>
            <p:cNvPr id="4113" name="Picture 16" descr="Northrop Grumman - Defining the Future">
              <a:hlinkClick r:id="rId22"/>
            </p:cNvPr>
            <p:cNvPicPr>
              <a:picLocks noChangeAspect="1" noChangeArrowheads="1"/>
            </p:cNvPicPr>
            <p:nvPr/>
          </p:nvPicPr>
          <p:blipFill>
            <a:blip r:embed="rId23" cstate="print"/>
            <a:srcRect/>
            <a:stretch>
              <a:fillRect/>
            </a:stretch>
          </p:blipFill>
          <p:spPr bwMode="auto">
            <a:xfrm>
              <a:off x="3884" y="1680"/>
              <a:ext cx="1248" cy="273"/>
            </a:xfrm>
            <a:prstGeom prst="rect">
              <a:avLst/>
            </a:prstGeom>
            <a:noFill/>
            <a:ln w="9525">
              <a:noFill/>
              <a:miter lim="800000"/>
              <a:headEnd/>
              <a:tailEnd/>
            </a:ln>
          </p:spPr>
        </p:pic>
        <p:pic>
          <p:nvPicPr>
            <p:cNvPr id="4114" name="Picture 17" descr="hgs"/>
            <p:cNvPicPr>
              <a:picLocks noChangeAspect="1" noChangeArrowheads="1"/>
            </p:cNvPicPr>
            <p:nvPr/>
          </p:nvPicPr>
          <p:blipFill>
            <a:blip r:embed="rId24" cstate="print"/>
            <a:srcRect/>
            <a:stretch>
              <a:fillRect/>
            </a:stretch>
          </p:blipFill>
          <p:spPr bwMode="auto">
            <a:xfrm>
              <a:off x="2978" y="1632"/>
              <a:ext cx="906" cy="450"/>
            </a:xfrm>
            <a:prstGeom prst="rect">
              <a:avLst/>
            </a:prstGeom>
            <a:noFill/>
            <a:ln w="9525">
              <a:noFill/>
              <a:miter lim="800000"/>
              <a:headEnd/>
              <a:tailEnd/>
            </a:ln>
          </p:spPr>
        </p:pic>
        <p:pic>
          <p:nvPicPr>
            <p:cNvPr id="4115" name="Picture 18" descr="Bioimaging Systems formerly Atto Bioscience">
              <a:hlinkClick r:id="rId25"/>
            </p:cNvPr>
            <p:cNvPicPr>
              <a:picLocks noChangeAspect="1" noChangeArrowheads="1"/>
            </p:cNvPicPr>
            <p:nvPr/>
          </p:nvPicPr>
          <p:blipFill>
            <a:blip r:embed="rId26" cstate="print"/>
            <a:srcRect/>
            <a:stretch>
              <a:fillRect/>
            </a:stretch>
          </p:blipFill>
          <p:spPr bwMode="auto">
            <a:xfrm>
              <a:off x="2732" y="3648"/>
              <a:ext cx="768" cy="438"/>
            </a:xfrm>
            <a:prstGeom prst="rect">
              <a:avLst/>
            </a:prstGeom>
            <a:noFill/>
            <a:ln w="9525">
              <a:noFill/>
              <a:miter lim="800000"/>
              <a:headEnd/>
              <a:tailEnd/>
            </a:ln>
          </p:spPr>
        </p:pic>
        <p:graphicFrame>
          <p:nvGraphicFramePr>
            <p:cNvPr id="4102" name="Object 19"/>
            <p:cNvGraphicFramePr>
              <a:graphicFrameLocks noChangeAspect="1"/>
            </p:cNvGraphicFramePr>
            <p:nvPr>
              <p:extLst>
                <p:ext uri="{D42A27DB-BD31-4B8C-83A1-F6EECF244321}">
                  <p14:modId xmlns:p14="http://schemas.microsoft.com/office/powerpoint/2010/main" val="4112669271"/>
                </p:ext>
              </p:extLst>
            </p:nvPr>
          </p:nvGraphicFramePr>
          <p:xfrm>
            <a:off x="1643" y="1971"/>
            <a:ext cx="1100" cy="221"/>
          </p:xfrm>
          <a:graphic>
            <a:graphicData uri="http://schemas.openxmlformats.org/presentationml/2006/ole">
              <mc:AlternateContent xmlns:mc="http://schemas.openxmlformats.org/markup-compatibility/2006">
                <mc:Choice xmlns:v="urn:schemas-microsoft-com:vml" Requires="v">
                  <p:oleObj spid="_x0000_s18501" name="Image" r:id="rId27" imgW="5930159" imgH="1193230" progId="">
                    <p:embed/>
                  </p:oleObj>
                </mc:Choice>
                <mc:Fallback>
                  <p:oleObj name="Image" r:id="rId27" imgW="5930159" imgH="1193230" progId="">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643" y="1971"/>
                          <a:ext cx="1100" cy="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116" name="Picture 20" descr="Lilly">
              <a:hlinkClick r:id="rId29"/>
            </p:cNvPr>
            <p:cNvPicPr>
              <a:picLocks noChangeAspect="1" noChangeArrowheads="1"/>
            </p:cNvPicPr>
            <p:nvPr/>
          </p:nvPicPr>
          <p:blipFill>
            <a:blip r:embed="rId30" cstate="print"/>
            <a:srcRect/>
            <a:stretch>
              <a:fillRect/>
            </a:stretch>
          </p:blipFill>
          <p:spPr bwMode="auto">
            <a:xfrm>
              <a:off x="2888" y="1104"/>
              <a:ext cx="612" cy="360"/>
            </a:xfrm>
            <a:prstGeom prst="rect">
              <a:avLst/>
            </a:prstGeom>
            <a:noFill/>
            <a:ln w="9525">
              <a:noFill/>
              <a:miter lim="800000"/>
              <a:headEnd/>
              <a:tailEnd/>
            </a:ln>
          </p:spPr>
        </p:pic>
        <p:pic>
          <p:nvPicPr>
            <p:cNvPr id="4117" name="Picture 21" descr="footerlogo"/>
            <p:cNvPicPr>
              <a:picLocks noChangeAspect="1" noChangeArrowheads="1"/>
            </p:cNvPicPr>
            <p:nvPr/>
          </p:nvPicPr>
          <p:blipFill>
            <a:blip r:embed="rId31" cstate="print"/>
            <a:srcRect/>
            <a:stretch>
              <a:fillRect/>
            </a:stretch>
          </p:blipFill>
          <p:spPr bwMode="auto">
            <a:xfrm>
              <a:off x="4214" y="2160"/>
              <a:ext cx="822" cy="398"/>
            </a:xfrm>
            <a:prstGeom prst="rect">
              <a:avLst/>
            </a:prstGeom>
            <a:noFill/>
            <a:ln w="9525">
              <a:noFill/>
              <a:miter lim="800000"/>
              <a:headEnd/>
              <a:tailEnd/>
            </a:ln>
          </p:spPr>
        </p:pic>
      </p:grpSp>
      <p:pic>
        <p:nvPicPr>
          <p:cNvPr id="4" name="Picture 3"/>
          <p:cNvPicPr>
            <a:picLocks noChangeAspect="1"/>
          </p:cNvPicPr>
          <p:nvPr/>
        </p:nvPicPr>
        <p:blipFill rotWithShape="1">
          <a:blip r:embed="rId32" cstate="print"/>
          <a:srcRect t="14103" b="22460"/>
          <a:stretch/>
        </p:blipFill>
        <p:spPr>
          <a:xfrm>
            <a:off x="3567907" y="2743226"/>
            <a:ext cx="1930400" cy="633413"/>
          </a:xfrm>
          <a:prstGeom prst="rect">
            <a:avLst/>
          </a:prstGeom>
        </p:spPr>
      </p:pic>
      <p:pic>
        <p:nvPicPr>
          <p:cNvPr id="5" name="Picture 4"/>
          <p:cNvPicPr>
            <a:picLocks noChangeAspect="1"/>
          </p:cNvPicPr>
          <p:nvPr/>
        </p:nvPicPr>
        <p:blipFill>
          <a:blip r:embed="rId33" cstate="print"/>
          <a:stretch>
            <a:fillRect/>
          </a:stretch>
        </p:blipFill>
        <p:spPr>
          <a:xfrm>
            <a:off x="6488906" y="1219200"/>
            <a:ext cx="1828800" cy="650562"/>
          </a:xfrm>
          <a:prstGeom prst="rect">
            <a:avLst/>
          </a:prstGeom>
        </p:spPr>
      </p:pic>
      <p:pic>
        <p:nvPicPr>
          <p:cNvPr id="6" name="Picture 5"/>
          <p:cNvPicPr>
            <a:picLocks noChangeAspect="1"/>
          </p:cNvPicPr>
          <p:nvPr/>
        </p:nvPicPr>
        <p:blipFill>
          <a:blip r:embed="rId34" cstate="print"/>
          <a:stretch>
            <a:fillRect/>
          </a:stretch>
        </p:blipFill>
        <p:spPr>
          <a:xfrm>
            <a:off x="513556" y="2434855"/>
            <a:ext cx="1295400" cy="994144"/>
          </a:xfrm>
          <a:prstGeom prst="rect">
            <a:avLst/>
          </a:prstGeom>
        </p:spPr>
      </p:pic>
      <p:pic>
        <p:nvPicPr>
          <p:cNvPr id="8" name="Picture 7"/>
          <p:cNvPicPr>
            <a:picLocks noChangeAspect="1"/>
          </p:cNvPicPr>
          <p:nvPr/>
        </p:nvPicPr>
        <p:blipFill>
          <a:blip r:embed="rId35" cstate="print"/>
          <a:stretch>
            <a:fillRect/>
          </a:stretch>
        </p:blipFill>
        <p:spPr>
          <a:xfrm>
            <a:off x="5828508" y="4419600"/>
            <a:ext cx="3175000" cy="419100"/>
          </a:xfrm>
          <a:prstGeom prst="rect">
            <a:avLst/>
          </a:prstGeom>
        </p:spPr>
      </p:pic>
      <p:pic>
        <p:nvPicPr>
          <p:cNvPr id="9" name="Picture 8"/>
          <p:cNvPicPr>
            <a:picLocks noChangeAspect="1"/>
          </p:cNvPicPr>
          <p:nvPr/>
        </p:nvPicPr>
        <p:blipFill>
          <a:blip r:embed="rId36" cstate="print"/>
          <a:stretch>
            <a:fillRect/>
          </a:stretch>
        </p:blipFill>
        <p:spPr>
          <a:xfrm>
            <a:off x="228600" y="4486973"/>
            <a:ext cx="1905000" cy="601579"/>
          </a:xfrm>
          <a:prstGeom prst="rect">
            <a:avLst/>
          </a:prstGeom>
        </p:spPr>
      </p:pic>
      <p:pic>
        <p:nvPicPr>
          <p:cNvPr id="10" name="Picture 9"/>
          <p:cNvPicPr>
            <a:picLocks noChangeAspect="1"/>
          </p:cNvPicPr>
          <p:nvPr/>
        </p:nvPicPr>
        <p:blipFill>
          <a:blip r:embed="rId37" cstate="print"/>
          <a:stretch>
            <a:fillRect/>
          </a:stretch>
        </p:blipFill>
        <p:spPr>
          <a:xfrm>
            <a:off x="4279106" y="3508726"/>
            <a:ext cx="2057400" cy="682274"/>
          </a:xfrm>
          <a:prstGeom prst="rect">
            <a:avLst/>
          </a:prstGeom>
        </p:spPr>
      </p:pic>
      <p:pic>
        <p:nvPicPr>
          <p:cNvPr id="12" name="Picture 11"/>
          <p:cNvPicPr>
            <a:picLocks noChangeAspect="1"/>
          </p:cNvPicPr>
          <p:nvPr/>
        </p:nvPicPr>
        <p:blipFill>
          <a:blip r:embed="rId38" cstate="print"/>
          <a:stretch>
            <a:fillRect/>
          </a:stretch>
        </p:blipFill>
        <p:spPr>
          <a:xfrm>
            <a:off x="5667988" y="4894100"/>
            <a:ext cx="2271440" cy="906651"/>
          </a:xfrm>
          <a:prstGeom prst="rect">
            <a:avLst/>
          </a:prstGeom>
        </p:spPr>
      </p:pic>
      <p:pic>
        <p:nvPicPr>
          <p:cNvPr id="2261" name="Picture 213" descr="https://encrypted-tbn0.gstatic.com/images?q=tbn:ANd9GcSmCHu9efyVE2tovSKyW4vvNb6JjGjs2L1bMQR5rsjtm7CWLnxDkQ"/>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2093609" y="2971826"/>
            <a:ext cx="1423497" cy="678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5069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Video of NCATS Preclinical Innovation Laboratories</a:t>
            </a:r>
            <a:endParaRPr lang="en-US" i="1" dirty="0">
              <a:solidFill>
                <a:srgbClr val="642F6C"/>
              </a:solidFill>
            </a:endParaRPr>
          </a:p>
        </p:txBody>
      </p:sp>
      <p:sp>
        <p:nvSpPr>
          <p:cNvPr id="6" name="Content Placeholder 5"/>
          <p:cNvSpPr>
            <a:spLocks noGrp="1"/>
          </p:cNvSpPr>
          <p:nvPr>
            <p:ph sz="quarter" idx="13"/>
          </p:nvPr>
        </p:nvSpPr>
        <p:spPr>
          <a:xfrm>
            <a:off x="1219200" y="1880235"/>
            <a:ext cx="7467600" cy="4800600"/>
          </a:xfrm>
        </p:spPr>
        <p:txBody>
          <a:bodyPr/>
          <a:lstStyle/>
          <a:p>
            <a:r>
              <a:rPr lang="en-US" dirty="0" smtClean="0"/>
              <a:t>Released August 11, 2015</a:t>
            </a:r>
            <a:endParaRPr lang="en-US" i="1" dirty="0">
              <a:solidFill>
                <a:srgbClr val="642F6C"/>
              </a:solidFill>
            </a:endParaRPr>
          </a:p>
          <a:p>
            <a:r>
              <a:rPr lang="en-US" dirty="0"/>
              <a:t>Featured on our home page</a:t>
            </a:r>
          </a:p>
          <a:p>
            <a:pPr lvl="1"/>
            <a:r>
              <a:rPr lang="en-US" dirty="0" smtClean="0">
                <a:solidFill>
                  <a:srgbClr val="642F6C"/>
                </a:solidFill>
                <a:hlinkClick r:id="rId3"/>
              </a:rPr>
              <a:t>www.ncats.nih.gov</a:t>
            </a:r>
            <a:r>
              <a:rPr lang="en-US" dirty="0" smtClean="0">
                <a:solidFill>
                  <a:srgbClr val="642F6C"/>
                </a:solidFill>
              </a:rPr>
              <a:t> </a:t>
            </a:r>
            <a:endParaRPr lang="en-US" dirty="0">
              <a:solidFill>
                <a:srgbClr val="642F6C"/>
              </a:solidFill>
            </a:endParaRPr>
          </a:p>
        </p:txBody>
      </p:sp>
      <p:pic>
        <p:nvPicPr>
          <p:cNvPr id="11266" name="Picture 2" descr="H:\Rebuilding - 07_08_14\A-team\Council\09_03_15 Council\Photos\9800 Video screen sho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3429" y="1524000"/>
            <a:ext cx="7347172" cy="41414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7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 calcmode="lin" valueType="num">
                                      <p:cBhvr additive="base">
                                        <p:cTn id="7" dur="500" fill="hold"/>
                                        <p:tgtEl>
                                          <p:spTgt spid="11266"/>
                                        </p:tgtEl>
                                        <p:attrNameLst>
                                          <p:attrName>ppt_x</p:attrName>
                                        </p:attrNameLst>
                                      </p:cBhvr>
                                      <p:tavLst>
                                        <p:tav tm="0">
                                          <p:val>
                                            <p:strVal val="#ppt_x"/>
                                          </p:val>
                                        </p:tav>
                                        <p:tav tm="100000">
                                          <p:val>
                                            <p:strVal val="#ppt_x"/>
                                          </p:val>
                                        </p:tav>
                                      </p:tavLst>
                                    </p:anim>
                                    <p:anim calcmode="lin" valueType="num">
                                      <p:cBhvr additive="base">
                                        <p:cTn id="8"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CATS_9800_Overview_Short_108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61368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5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882315" y="-4836"/>
            <a:ext cx="7355305" cy="685407"/>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smtClean="0">
                <a:solidFill>
                  <a:srgbClr val="FF9900"/>
                </a:solidFill>
              </a:rPr>
              <a:t>Developing drugs for </a:t>
            </a:r>
            <a:r>
              <a:rPr lang="en-US" sz="4800" dirty="0" err="1" smtClean="0">
                <a:solidFill>
                  <a:srgbClr val="FF9900"/>
                </a:solidFill>
              </a:rPr>
              <a:t>Galactosemia</a:t>
            </a:r>
            <a:endParaRPr lang="en-US" sz="4800" dirty="0">
              <a:solidFill>
                <a:srgbClr val="FF9900"/>
              </a:solidFill>
            </a:endParaRPr>
          </a:p>
        </p:txBody>
      </p:sp>
      <p:sp>
        <p:nvSpPr>
          <p:cNvPr id="3" name="Pentagon 2"/>
          <p:cNvSpPr/>
          <p:nvPr/>
        </p:nvSpPr>
        <p:spPr>
          <a:xfrm>
            <a:off x="-90973" y="1097324"/>
            <a:ext cx="3869872" cy="848433"/>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2" name="TextBox 11"/>
          <p:cNvSpPr txBox="1"/>
          <p:nvPr/>
        </p:nvSpPr>
        <p:spPr>
          <a:xfrm>
            <a:off x="167957" y="1128448"/>
            <a:ext cx="3331023" cy="830997"/>
          </a:xfrm>
          <a:prstGeom prst="rect">
            <a:avLst/>
          </a:prstGeom>
          <a:noFill/>
        </p:spPr>
        <p:txBody>
          <a:bodyPr wrap="square" rtlCol="0">
            <a:spAutoFit/>
          </a:bodyPr>
          <a:lstStyle/>
          <a:p>
            <a:r>
              <a:rPr lang="en-US" altLang="en-US" sz="1600" dirty="0">
                <a:solidFill>
                  <a:prstClr val="black">
                    <a:lumMod val="85000"/>
                    <a:lumOff val="15000"/>
                  </a:prstClr>
                </a:solidFill>
                <a:cs typeface="Shonar Bangla" panose="020B0502040204020203" pitchFamily="34" charset="0"/>
              </a:rPr>
              <a:t>Rare autosomal recessive, metabolic </a:t>
            </a:r>
            <a:r>
              <a:rPr lang="en-US" altLang="en-US" sz="1600" dirty="0" smtClean="0">
                <a:solidFill>
                  <a:prstClr val="black">
                    <a:lumMod val="85000"/>
                    <a:lumOff val="15000"/>
                  </a:prstClr>
                </a:solidFill>
                <a:cs typeface="Shonar Bangla" panose="020B0502040204020203" pitchFamily="34" charset="0"/>
              </a:rPr>
              <a:t>disorder caused </a:t>
            </a:r>
            <a:r>
              <a:rPr lang="en-US" altLang="en-US" sz="1600" dirty="0">
                <a:solidFill>
                  <a:prstClr val="black">
                    <a:lumMod val="85000"/>
                    <a:lumOff val="15000"/>
                  </a:prstClr>
                </a:solidFill>
                <a:cs typeface="Shonar Bangla" panose="020B0502040204020203" pitchFamily="34" charset="0"/>
              </a:rPr>
              <a:t>by GALT deficiency (1 in 60,000) </a:t>
            </a:r>
          </a:p>
        </p:txBody>
      </p:sp>
      <p:sp>
        <p:nvSpPr>
          <p:cNvPr id="13" name="Pentagon 12"/>
          <p:cNvSpPr/>
          <p:nvPr/>
        </p:nvSpPr>
        <p:spPr>
          <a:xfrm>
            <a:off x="-90974" y="2097867"/>
            <a:ext cx="4107800" cy="699712"/>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4" name="TextBox 13"/>
          <p:cNvSpPr txBox="1"/>
          <p:nvPr/>
        </p:nvSpPr>
        <p:spPr>
          <a:xfrm>
            <a:off x="171156" y="2032224"/>
            <a:ext cx="3563472" cy="830997"/>
          </a:xfrm>
          <a:prstGeom prst="rect">
            <a:avLst/>
          </a:prstGeom>
          <a:noFill/>
        </p:spPr>
        <p:txBody>
          <a:bodyPr wrap="square" rtlCol="0">
            <a:spAutoFit/>
          </a:bodyPr>
          <a:lstStyle/>
          <a:p>
            <a:r>
              <a:rPr lang="en-US" altLang="en-US" sz="1600" dirty="0">
                <a:solidFill>
                  <a:prstClr val="black">
                    <a:lumMod val="85000"/>
                    <a:lumOff val="15000"/>
                  </a:prstClr>
                </a:solidFill>
                <a:cs typeface="Shonar Bangla" panose="020B0502040204020203" pitchFamily="34" charset="0"/>
              </a:rPr>
              <a:t>Currently diagnosed by testing newborns for GALT activity and galactose in blood spot test</a:t>
            </a:r>
          </a:p>
        </p:txBody>
      </p:sp>
      <p:sp>
        <p:nvSpPr>
          <p:cNvPr id="15" name="Pentagon 14"/>
          <p:cNvSpPr/>
          <p:nvPr/>
        </p:nvSpPr>
        <p:spPr>
          <a:xfrm>
            <a:off x="-78138" y="3093596"/>
            <a:ext cx="4360889" cy="699712"/>
          </a:xfrm>
          <a:prstGeom prst="homePlat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6" name="TextBox 15"/>
          <p:cNvSpPr txBox="1"/>
          <p:nvPr/>
        </p:nvSpPr>
        <p:spPr>
          <a:xfrm>
            <a:off x="184159" y="3149769"/>
            <a:ext cx="3565749" cy="584775"/>
          </a:xfrm>
          <a:prstGeom prst="rect">
            <a:avLst/>
          </a:prstGeom>
          <a:noFill/>
        </p:spPr>
        <p:txBody>
          <a:bodyPr wrap="square" rtlCol="0">
            <a:spAutoFit/>
          </a:bodyPr>
          <a:lstStyle/>
          <a:p>
            <a:r>
              <a:rPr lang="en-US" altLang="en-US" sz="1600" dirty="0">
                <a:solidFill>
                  <a:prstClr val="black">
                    <a:lumMod val="85000"/>
                    <a:lumOff val="15000"/>
                  </a:prstClr>
                </a:solidFill>
                <a:cs typeface="Shonar Bangla" panose="020B0502040204020203" pitchFamily="34" charset="0"/>
              </a:rPr>
              <a:t>Only treatment is to restrict galactose &amp; lactose</a:t>
            </a:r>
          </a:p>
        </p:txBody>
      </p:sp>
      <p:grpSp>
        <p:nvGrpSpPr>
          <p:cNvPr id="37" name="Group 36"/>
          <p:cNvGrpSpPr/>
          <p:nvPr/>
        </p:nvGrpSpPr>
        <p:grpSpPr>
          <a:xfrm>
            <a:off x="1978972" y="4013554"/>
            <a:ext cx="2594619" cy="2419179"/>
            <a:chOff x="2628271" y="3865862"/>
            <a:chExt cx="2859477" cy="2352408"/>
          </a:xfrm>
        </p:grpSpPr>
        <p:pic>
          <p:nvPicPr>
            <p:cNvPr id="6" name="Picture 5"/>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2000" contrast="-17000"/>
                      </a14:imgEffect>
                    </a14:imgLayer>
                  </a14:imgProps>
                </a:ext>
                <a:ext uri="{28A0092B-C50C-407E-A947-70E740481C1C}">
                  <a14:useLocalDpi xmlns:a14="http://schemas.microsoft.com/office/drawing/2010/main" val="0"/>
                </a:ext>
              </a:extLst>
            </a:blip>
            <a:srcRect b="29123"/>
            <a:stretch/>
          </p:blipFill>
          <p:spPr bwMode="auto">
            <a:xfrm>
              <a:off x="2706189" y="4208128"/>
              <a:ext cx="2781559" cy="201014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2628271" y="3865862"/>
              <a:ext cx="2727498" cy="338554"/>
            </a:xfrm>
            <a:prstGeom prst="rect">
              <a:avLst/>
            </a:prstGeom>
            <a:noFill/>
          </p:spPr>
          <p:txBody>
            <a:bodyPr wrap="square" rtlCol="0">
              <a:spAutoFit/>
            </a:bodyPr>
            <a:lstStyle/>
            <a:p>
              <a:r>
                <a:rPr lang="en-US" altLang="en-US" sz="1600" b="1" dirty="0">
                  <a:solidFill>
                    <a:prstClr val="white">
                      <a:lumMod val="95000"/>
                    </a:prstClr>
                  </a:solidFill>
                  <a:latin typeface="Calibri Light" panose="020F0302020204030204"/>
                </a:rPr>
                <a:t>Chronic complications</a:t>
              </a:r>
            </a:p>
          </p:txBody>
        </p:sp>
      </p:grpSp>
      <p:grpSp>
        <p:nvGrpSpPr>
          <p:cNvPr id="35" name="Group 34"/>
          <p:cNvGrpSpPr/>
          <p:nvPr/>
        </p:nvGrpSpPr>
        <p:grpSpPr>
          <a:xfrm>
            <a:off x="85646" y="4021762"/>
            <a:ext cx="1943997" cy="2209163"/>
            <a:chOff x="120268" y="4021761"/>
            <a:chExt cx="2429487" cy="2209163"/>
          </a:xfrm>
        </p:grpSpPr>
        <p:sp>
          <p:nvSpPr>
            <p:cNvPr id="8" name="Text Box 8"/>
            <p:cNvSpPr txBox="1">
              <a:spLocks noChangeArrowheads="1"/>
            </p:cNvSpPr>
            <p:nvPr/>
          </p:nvSpPr>
          <p:spPr bwMode="auto">
            <a:xfrm>
              <a:off x="120268" y="5584593"/>
              <a:ext cx="24294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Arial" charset="0"/>
                </a:defRPr>
              </a:lvl1pPr>
              <a:lvl2pPr eaLnBrk="0" hangingPunct="0">
                <a:defRPr b="1">
                  <a:solidFill>
                    <a:schemeClr val="tx1"/>
                  </a:solidFill>
                  <a:latin typeface="Arial" charset="0"/>
                </a:defRPr>
              </a:lvl2pPr>
              <a:lvl3pPr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spcBef>
                  <a:spcPct val="50000"/>
                </a:spcBef>
              </a:pPr>
              <a:r>
                <a:rPr lang="en-US" altLang="en-US" dirty="0">
                  <a:solidFill>
                    <a:prstClr val="white">
                      <a:lumMod val="75000"/>
                    </a:prstClr>
                  </a:solidFill>
                  <a:latin typeface="Calibri Light" panose="020F0302020204030204"/>
                </a:rPr>
                <a:t>mortality if untreated</a:t>
              </a:r>
            </a:p>
          </p:txBody>
        </p:sp>
        <p:grpSp>
          <p:nvGrpSpPr>
            <p:cNvPr id="26" name="Group 25"/>
            <p:cNvGrpSpPr/>
            <p:nvPr/>
          </p:nvGrpSpPr>
          <p:grpSpPr>
            <a:xfrm>
              <a:off x="478311" y="4021761"/>
              <a:ext cx="1717834" cy="1420725"/>
              <a:chOff x="394334" y="4585291"/>
              <a:chExt cx="1717834" cy="1420725"/>
            </a:xfrm>
          </p:grpSpPr>
          <p:pic>
            <p:nvPicPr>
              <p:cNvPr id="23" name="Picture 22"/>
              <p:cNvPicPr>
                <a:picLocks noChangeAspect="1"/>
              </p:cNvPicPr>
              <p:nvPr/>
            </p:nvPicPr>
            <p:blipFill>
              <a:blip r:embed="rId5"/>
              <a:stretch>
                <a:fillRect/>
              </a:stretch>
            </p:blipFill>
            <p:spPr>
              <a:xfrm>
                <a:off x="394334" y="4585291"/>
                <a:ext cx="1673481" cy="1420725"/>
              </a:xfrm>
              <a:prstGeom prst="rect">
                <a:avLst/>
              </a:prstGeom>
            </p:spPr>
          </p:pic>
          <p:sp>
            <p:nvSpPr>
              <p:cNvPr id="24" name="TextBox 23"/>
              <p:cNvSpPr txBox="1"/>
              <p:nvPr/>
            </p:nvSpPr>
            <p:spPr>
              <a:xfrm>
                <a:off x="660227" y="5209964"/>
                <a:ext cx="1451941" cy="707886"/>
              </a:xfrm>
              <a:prstGeom prst="rect">
                <a:avLst/>
              </a:prstGeom>
              <a:noFill/>
            </p:spPr>
            <p:txBody>
              <a:bodyPr wrap="square" rtlCol="0">
                <a:spAutoFit/>
              </a:bodyPr>
              <a:lstStyle/>
              <a:p>
                <a:r>
                  <a:rPr lang="en-US" sz="4000" dirty="0">
                    <a:solidFill>
                      <a:prstClr val="white"/>
                    </a:solidFill>
                    <a:latin typeface="Impact" panose="020B0806030902050204" pitchFamily="34" charset="0"/>
                    <a:cs typeface="Aharoni" panose="02010803020104030203" pitchFamily="2" charset="-79"/>
                  </a:rPr>
                  <a:t>75%</a:t>
                </a:r>
              </a:p>
            </p:txBody>
          </p:sp>
        </p:grpSp>
      </p:grpSp>
      <p:grpSp>
        <p:nvGrpSpPr>
          <p:cNvPr id="38" name="Group 37"/>
          <p:cNvGrpSpPr/>
          <p:nvPr/>
        </p:nvGrpSpPr>
        <p:grpSpPr>
          <a:xfrm>
            <a:off x="4800099" y="1021505"/>
            <a:ext cx="4003659" cy="4420982"/>
            <a:chOff x="6400131" y="1021505"/>
            <a:chExt cx="4763169" cy="4332816"/>
          </a:xfrm>
        </p:grpSpPr>
        <p:pic>
          <p:nvPicPr>
            <p:cNvPr id="11"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31000"/>
                      </a14:imgEffect>
                      <a14:imgEffect>
                        <a14:brightnessContrast bright="18000" contrast="8000"/>
                      </a14:imgEffect>
                    </a14:imgLayer>
                  </a14:imgProps>
                </a:ext>
                <a:ext uri="{28A0092B-C50C-407E-A947-70E740481C1C}">
                  <a14:useLocalDpi xmlns:a14="http://schemas.microsoft.com/office/drawing/2010/main" val="0"/>
                </a:ext>
              </a:extLst>
            </a:blip>
            <a:srcRect/>
            <a:stretch>
              <a:fillRect/>
            </a:stretch>
          </p:blipFill>
          <p:spPr bwMode="auto">
            <a:xfrm>
              <a:off x="6494115" y="1437495"/>
              <a:ext cx="4669185" cy="3916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6400131" y="1021505"/>
              <a:ext cx="2727498" cy="400110"/>
            </a:xfrm>
            <a:prstGeom prst="rect">
              <a:avLst/>
            </a:prstGeom>
            <a:noFill/>
          </p:spPr>
          <p:txBody>
            <a:bodyPr wrap="square" rtlCol="0">
              <a:spAutoFit/>
            </a:bodyPr>
            <a:lstStyle/>
            <a:p>
              <a:r>
                <a:rPr lang="en-US" altLang="en-US" sz="2000" b="1" dirty="0">
                  <a:solidFill>
                    <a:prstClr val="white">
                      <a:lumMod val="95000"/>
                    </a:prstClr>
                  </a:solidFill>
                  <a:latin typeface="Calibri Light" panose="020F0302020204030204"/>
                </a:rPr>
                <a:t>Leloir Pathway</a:t>
              </a:r>
            </a:p>
          </p:txBody>
        </p:sp>
      </p:grpSp>
      <p:sp>
        <p:nvSpPr>
          <p:cNvPr id="33" name="Pentagon 32"/>
          <p:cNvSpPr/>
          <p:nvPr/>
        </p:nvSpPr>
        <p:spPr>
          <a:xfrm rot="10800000">
            <a:off x="4783110" y="5585328"/>
            <a:ext cx="4439471" cy="699712"/>
          </a:xfrm>
          <a:prstGeom prst="homePlat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34" name="TextBox 33"/>
          <p:cNvSpPr txBox="1"/>
          <p:nvPr/>
        </p:nvSpPr>
        <p:spPr>
          <a:xfrm>
            <a:off x="5209715" y="5519685"/>
            <a:ext cx="3834273" cy="830997"/>
          </a:xfrm>
          <a:prstGeom prst="rect">
            <a:avLst/>
          </a:prstGeom>
          <a:noFill/>
        </p:spPr>
        <p:txBody>
          <a:bodyPr wrap="square" rtlCol="0">
            <a:spAutoFit/>
          </a:bodyPr>
          <a:lstStyle/>
          <a:p>
            <a:r>
              <a:rPr lang="en-US" sz="1600" dirty="0" smtClean="0">
                <a:solidFill>
                  <a:prstClr val="black">
                    <a:lumMod val="85000"/>
                    <a:lumOff val="15000"/>
                  </a:prstClr>
                </a:solidFill>
              </a:rPr>
              <a:t>Hypothesis</a:t>
            </a:r>
            <a:r>
              <a:rPr lang="en-US" sz="1600" dirty="0">
                <a:solidFill>
                  <a:prstClr val="black">
                    <a:lumMod val="85000"/>
                    <a:lumOff val="15000"/>
                  </a:prstClr>
                </a:solidFill>
              </a:rPr>
              <a:t>: </a:t>
            </a:r>
            <a:r>
              <a:rPr lang="en-US" sz="1600" dirty="0" smtClean="0">
                <a:solidFill>
                  <a:prstClr val="black">
                    <a:lumMod val="85000"/>
                    <a:lumOff val="15000"/>
                  </a:prstClr>
                </a:solidFill>
              </a:rPr>
              <a:t>inhibition </a:t>
            </a:r>
            <a:r>
              <a:rPr lang="en-US" sz="1600" dirty="0">
                <a:solidFill>
                  <a:prstClr val="black">
                    <a:lumMod val="85000"/>
                    <a:lumOff val="15000"/>
                  </a:prstClr>
                </a:solidFill>
              </a:rPr>
              <a:t>of </a:t>
            </a:r>
            <a:r>
              <a:rPr lang="en-US" sz="1600" b="1" dirty="0">
                <a:solidFill>
                  <a:prstClr val="white"/>
                </a:solidFill>
              </a:rPr>
              <a:t>GALK</a:t>
            </a:r>
            <a:r>
              <a:rPr lang="en-US" sz="1600" dirty="0">
                <a:solidFill>
                  <a:prstClr val="black">
                    <a:lumMod val="85000"/>
                    <a:lumOff val="15000"/>
                  </a:prstClr>
                </a:solidFill>
              </a:rPr>
              <a:t> could prevent toxic buildup of gal-1-p and improve patient outcomes</a:t>
            </a:r>
            <a:endParaRPr lang="en-US" altLang="en-US" sz="1600" dirty="0">
              <a:solidFill>
                <a:prstClr val="black">
                  <a:lumMod val="85000"/>
                  <a:lumOff val="15000"/>
                </a:prstClr>
              </a:solidFill>
              <a:cs typeface="Shonar Bangla" panose="020B0502040204020203" pitchFamily="34" charset="0"/>
            </a:endParaRPr>
          </a:p>
        </p:txBody>
      </p:sp>
      <p:sp>
        <p:nvSpPr>
          <p:cNvPr id="39" name="TextBox 38"/>
          <p:cNvSpPr txBox="1"/>
          <p:nvPr/>
        </p:nvSpPr>
        <p:spPr>
          <a:xfrm>
            <a:off x="850231" y="577457"/>
            <a:ext cx="7451559" cy="461665"/>
          </a:xfrm>
          <a:prstGeom prst="rect">
            <a:avLst/>
          </a:prstGeom>
          <a:noFill/>
        </p:spPr>
        <p:txBody>
          <a:bodyPr wrap="square" rtlCol="0">
            <a:spAutoFit/>
          </a:bodyPr>
          <a:lstStyle/>
          <a:p>
            <a:pPr algn="ctr"/>
            <a:r>
              <a:rPr lang="en-US" sz="2400" i="1" dirty="0" smtClean="0">
                <a:solidFill>
                  <a:prstClr val="white"/>
                </a:solidFill>
              </a:rPr>
              <a:t>NCATS collaboration with Kent Lai, University of Utah)</a:t>
            </a:r>
            <a:endParaRPr lang="en-US" sz="2400" i="1" dirty="0">
              <a:solidFill>
                <a:prstClr val="white"/>
              </a:solidFill>
            </a:endParaRPr>
          </a:p>
        </p:txBody>
      </p:sp>
    </p:spTree>
    <p:extLst>
      <p:ext uri="{BB962C8B-B14F-4D97-AF65-F5344CB8AC3E}">
        <p14:creationId xmlns:p14="http://schemas.microsoft.com/office/powerpoint/2010/main" val="8490298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grpSp>
        <p:nvGrpSpPr>
          <p:cNvPr id="58" name="Group 57"/>
          <p:cNvGrpSpPr/>
          <p:nvPr/>
        </p:nvGrpSpPr>
        <p:grpSpPr>
          <a:xfrm>
            <a:off x="338264" y="3341127"/>
            <a:ext cx="8555706" cy="592088"/>
            <a:chOff x="451018" y="3341127"/>
            <a:chExt cx="11407608" cy="592088"/>
          </a:xfrm>
        </p:grpSpPr>
        <p:sp>
          <p:nvSpPr>
            <p:cNvPr id="27" name="Chevron 26"/>
            <p:cNvSpPr/>
            <p:nvPr/>
          </p:nvSpPr>
          <p:spPr>
            <a:xfrm>
              <a:off x="1471908" y="3341683"/>
              <a:ext cx="10386718" cy="591532"/>
            </a:xfrm>
            <a:prstGeom prst="chevron">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51" name="Chevron 50"/>
            <p:cNvSpPr/>
            <p:nvPr/>
          </p:nvSpPr>
          <p:spPr>
            <a:xfrm>
              <a:off x="898168" y="3341683"/>
              <a:ext cx="728368" cy="591532"/>
            </a:xfrm>
            <a:prstGeom prst="chevron">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52" name="Chevron 51"/>
            <p:cNvSpPr/>
            <p:nvPr/>
          </p:nvSpPr>
          <p:spPr>
            <a:xfrm>
              <a:off x="451018" y="3341127"/>
              <a:ext cx="576456" cy="591532"/>
            </a:xfrm>
            <a:prstGeom prst="chevron">
              <a:avLst/>
            </a:prstGeom>
            <a:solidFill>
              <a:srgbClr val="FFC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grpSp>
      <p:sp>
        <p:nvSpPr>
          <p:cNvPr id="9" name="TextBox 8"/>
          <p:cNvSpPr txBox="1"/>
          <p:nvPr/>
        </p:nvSpPr>
        <p:spPr>
          <a:xfrm>
            <a:off x="0" y="6518749"/>
            <a:ext cx="1163588" cy="338554"/>
          </a:xfrm>
          <a:prstGeom prst="rect">
            <a:avLst/>
          </a:prstGeom>
          <a:noFill/>
        </p:spPr>
        <p:txBody>
          <a:bodyPr wrap="none" rtlCol="0">
            <a:spAutoFit/>
          </a:bodyPr>
          <a:lstStyle/>
          <a:p>
            <a:r>
              <a:rPr lang="en-US" sz="1600" i="1" dirty="0">
                <a:solidFill>
                  <a:prstClr val="white">
                    <a:lumMod val="65000"/>
                  </a:prstClr>
                </a:solidFill>
              </a:rPr>
              <a:t>confidential</a:t>
            </a:r>
          </a:p>
        </p:txBody>
      </p:sp>
      <p:sp>
        <p:nvSpPr>
          <p:cNvPr id="48" name="TextBox 47"/>
          <p:cNvSpPr txBox="1"/>
          <p:nvPr/>
        </p:nvSpPr>
        <p:spPr>
          <a:xfrm>
            <a:off x="375396" y="2395646"/>
            <a:ext cx="2320486"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prstClr val="white"/>
                </a:solidFill>
                <a:ea typeface="Fira Sans" panose="020B0503050000020004" pitchFamily="34" charset="0"/>
              </a:rPr>
              <a:t>280,000+ compounds screened</a:t>
            </a:r>
          </a:p>
          <a:p>
            <a:pPr marL="285750" indent="-285750">
              <a:buFont typeface="Arial" panose="020B0604020202020204" pitchFamily="34" charset="0"/>
              <a:buChar char="•"/>
            </a:pPr>
            <a:r>
              <a:rPr lang="en-US" sz="1400" dirty="0">
                <a:solidFill>
                  <a:prstClr val="white"/>
                </a:solidFill>
                <a:ea typeface="Fira Sans" panose="020B0503050000020004" pitchFamily="34" charset="0"/>
              </a:rPr>
              <a:t>Single chemical series identified</a:t>
            </a:r>
          </a:p>
        </p:txBody>
      </p:sp>
      <p:sp>
        <p:nvSpPr>
          <p:cNvPr id="49" name="TextBox 48"/>
          <p:cNvSpPr txBox="1"/>
          <p:nvPr/>
        </p:nvSpPr>
        <p:spPr>
          <a:xfrm>
            <a:off x="2995949" y="2395646"/>
            <a:ext cx="2005880"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solidFill>
                  <a:prstClr val="white"/>
                </a:solidFill>
                <a:ea typeface="Fira Sans" panose="020B0503050000020004" pitchFamily="34" charset="0"/>
              </a:rPr>
              <a:t>Inactive against GALK2</a:t>
            </a:r>
          </a:p>
          <a:p>
            <a:pPr marL="285750" indent="-285750">
              <a:buFont typeface="Arial" panose="020B0604020202020204" pitchFamily="34" charset="0"/>
              <a:buChar char="•"/>
            </a:pPr>
            <a:r>
              <a:rPr lang="en-US" sz="1400" dirty="0" smtClean="0">
                <a:solidFill>
                  <a:prstClr val="white"/>
                </a:solidFill>
                <a:ea typeface="Fira Sans" panose="020B0503050000020004" pitchFamily="34" charset="0"/>
              </a:rPr>
              <a:t>Clean in </a:t>
            </a:r>
            <a:r>
              <a:rPr lang="en-US" sz="1400" dirty="0" err="1" smtClean="0">
                <a:solidFill>
                  <a:prstClr val="white"/>
                </a:solidFill>
                <a:ea typeface="Fira Sans" panose="020B0503050000020004" pitchFamily="34" charset="0"/>
              </a:rPr>
              <a:t>Kinome</a:t>
            </a:r>
            <a:r>
              <a:rPr lang="en-US" sz="1400" dirty="0" smtClean="0">
                <a:solidFill>
                  <a:prstClr val="white"/>
                </a:solidFill>
                <a:ea typeface="Fira Sans" panose="020B0503050000020004" pitchFamily="34" charset="0"/>
              </a:rPr>
              <a:t> panel</a:t>
            </a:r>
            <a:endParaRPr lang="en-US" sz="1400" dirty="0">
              <a:solidFill>
                <a:prstClr val="white"/>
              </a:solidFill>
              <a:ea typeface="Fira Sans" panose="020B0503050000020004" pitchFamily="34" charset="0"/>
            </a:endParaRPr>
          </a:p>
        </p:txBody>
      </p:sp>
      <p:grpSp>
        <p:nvGrpSpPr>
          <p:cNvPr id="9220" name="Group 9219"/>
          <p:cNvGrpSpPr/>
          <p:nvPr/>
        </p:nvGrpSpPr>
        <p:grpSpPr>
          <a:xfrm>
            <a:off x="5293825" y="783617"/>
            <a:ext cx="2733756" cy="1658378"/>
            <a:chOff x="7058433" y="783617"/>
            <a:chExt cx="3239895" cy="1658378"/>
          </a:xfrm>
        </p:grpSpPr>
        <p:sp>
          <p:nvSpPr>
            <p:cNvPr id="16" name="TextBox 15"/>
            <p:cNvSpPr txBox="1"/>
            <p:nvPr/>
          </p:nvSpPr>
          <p:spPr>
            <a:xfrm>
              <a:off x="7352563" y="783617"/>
              <a:ext cx="2222213" cy="338554"/>
            </a:xfrm>
            <a:prstGeom prst="rect">
              <a:avLst/>
            </a:prstGeom>
            <a:noFill/>
          </p:spPr>
          <p:txBody>
            <a:bodyPr wrap="square" rtlCol="0">
              <a:spAutoFit/>
            </a:bodyPr>
            <a:lstStyle/>
            <a:p>
              <a:pPr algn="ctr"/>
              <a:r>
                <a:rPr lang="en-US" sz="1600" b="1" dirty="0" smtClean="0">
                  <a:solidFill>
                    <a:srgbClr val="FF9900"/>
                  </a:solidFill>
                  <a:ea typeface="Fira Sans" panose="020B0503050000020004" pitchFamily="34" charset="0"/>
                </a:rPr>
                <a:t>Cellular efficacy</a:t>
              </a:r>
              <a:endParaRPr lang="en-US" sz="1600" b="1" dirty="0">
                <a:solidFill>
                  <a:srgbClr val="FF9900"/>
                </a:solidFill>
                <a:ea typeface="Fira Sans" panose="020B0503050000020004" pitchFamily="34" charset="0"/>
              </a:endParaRPr>
            </a:p>
          </p:txBody>
        </p:sp>
        <p:sp>
          <p:nvSpPr>
            <p:cNvPr id="39" name="Chevron 38"/>
            <p:cNvSpPr/>
            <p:nvPr/>
          </p:nvSpPr>
          <p:spPr>
            <a:xfrm>
              <a:off x="7058433" y="1139213"/>
              <a:ext cx="3239895" cy="130278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grpSp>
          <p:nvGrpSpPr>
            <p:cNvPr id="59" name="Group 58"/>
            <p:cNvGrpSpPr/>
            <p:nvPr/>
          </p:nvGrpSpPr>
          <p:grpSpPr>
            <a:xfrm>
              <a:off x="7866520" y="1200249"/>
              <a:ext cx="1460145" cy="1209576"/>
              <a:chOff x="7866520" y="1200249"/>
              <a:chExt cx="1460145" cy="1209576"/>
            </a:xfrm>
          </p:grpSpPr>
          <p:pic>
            <p:nvPicPr>
              <p:cNvPr id="26" name="Picture 4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609"/>
              <a:stretch/>
            </p:blipFill>
            <p:spPr bwMode="auto">
              <a:xfrm>
                <a:off x="7866520" y="1200249"/>
                <a:ext cx="1460145" cy="1209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8475530" y="2135903"/>
                <a:ext cx="756696" cy="2694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Right Triangle 2"/>
              <p:cNvSpPr/>
              <p:nvPr/>
            </p:nvSpPr>
            <p:spPr>
              <a:xfrm flipH="1">
                <a:off x="8475529" y="2198123"/>
                <a:ext cx="745989" cy="138907"/>
              </a:xfrm>
              <a:prstGeom prst="rtTriangl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sp>
        <p:nvSpPr>
          <p:cNvPr id="29" name="TextBox 28"/>
          <p:cNvSpPr txBox="1"/>
          <p:nvPr/>
        </p:nvSpPr>
        <p:spPr>
          <a:xfrm>
            <a:off x="5435628" y="2395645"/>
            <a:ext cx="2175983"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solidFill>
                  <a:prstClr val="white"/>
                </a:solidFill>
                <a:ea typeface="Fira Sans" panose="020B0503050000020004" pitchFamily="34" charset="0"/>
              </a:rPr>
              <a:t>Decreases gal-1-p levels in patient cells</a:t>
            </a:r>
          </a:p>
          <a:p>
            <a:pPr marL="285750" indent="-285750">
              <a:buFont typeface="Arial" panose="020B0604020202020204" pitchFamily="34" charset="0"/>
              <a:buChar char="•"/>
            </a:pPr>
            <a:r>
              <a:rPr lang="en-US" sz="1400" dirty="0" smtClean="0">
                <a:solidFill>
                  <a:prstClr val="white"/>
                </a:solidFill>
                <a:ea typeface="Fira Sans" panose="020B0503050000020004" pitchFamily="34" charset="0"/>
              </a:rPr>
              <a:t>No effect on cell viability</a:t>
            </a:r>
          </a:p>
        </p:txBody>
      </p:sp>
      <p:grpSp>
        <p:nvGrpSpPr>
          <p:cNvPr id="9224" name="Group 9223"/>
          <p:cNvGrpSpPr/>
          <p:nvPr/>
        </p:nvGrpSpPr>
        <p:grpSpPr>
          <a:xfrm>
            <a:off x="330894" y="4035196"/>
            <a:ext cx="2826976" cy="2853707"/>
            <a:chOff x="456177" y="4035196"/>
            <a:chExt cx="3364438" cy="2853707"/>
          </a:xfrm>
        </p:grpSpPr>
        <p:sp>
          <p:nvSpPr>
            <p:cNvPr id="41" name="Chevron 40"/>
            <p:cNvSpPr/>
            <p:nvPr/>
          </p:nvSpPr>
          <p:spPr>
            <a:xfrm>
              <a:off x="580720" y="4373598"/>
              <a:ext cx="3239895" cy="130278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grpSp>
          <p:nvGrpSpPr>
            <p:cNvPr id="9221" name="Group 9220"/>
            <p:cNvGrpSpPr/>
            <p:nvPr/>
          </p:nvGrpSpPr>
          <p:grpSpPr>
            <a:xfrm>
              <a:off x="456177" y="4035196"/>
              <a:ext cx="3212764" cy="2853707"/>
              <a:chOff x="456177" y="4035196"/>
              <a:chExt cx="3212764" cy="2853707"/>
            </a:xfrm>
          </p:grpSpPr>
          <p:sp>
            <p:nvSpPr>
              <p:cNvPr id="21" name="TextBox 20"/>
              <p:cNvSpPr txBox="1"/>
              <p:nvPr/>
            </p:nvSpPr>
            <p:spPr>
              <a:xfrm>
                <a:off x="456177" y="4035196"/>
                <a:ext cx="2818729" cy="338554"/>
              </a:xfrm>
              <a:prstGeom prst="rect">
                <a:avLst/>
              </a:prstGeom>
              <a:noFill/>
            </p:spPr>
            <p:txBody>
              <a:bodyPr wrap="square" rtlCol="0">
                <a:spAutoFit/>
              </a:bodyPr>
              <a:lstStyle/>
              <a:p>
                <a:pPr algn="ctr"/>
                <a:r>
                  <a:rPr lang="en-US" sz="1600" b="1" dirty="0" smtClean="0">
                    <a:solidFill>
                      <a:srgbClr val="FF9900"/>
                    </a:solidFill>
                    <a:ea typeface="Fira Sans" panose="020B0503050000020004" pitchFamily="34" charset="0"/>
                  </a:rPr>
                  <a:t>Pharmacokinetic profiling</a:t>
                </a:r>
                <a:endParaRPr lang="en-US" sz="1600" b="1" dirty="0">
                  <a:solidFill>
                    <a:srgbClr val="FF9900"/>
                  </a:solidFill>
                  <a:ea typeface="Fira Sans" panose="020B0503050000020004" pitchFamily="34" charset="0"/>
                </a:endParaRPr>
              </a:p>
            </p:txBody>
          </p:sp>
          <p:sp>
            <p:nvSpPr>
              <p:cNvPr id="31" name="TextBox 30"/>
              <p:cNvSpPr txBox="1"/>
              <p:nvPr/>
            </p:nvSpPr>
            <p:spPr>
              <a:xfrm>
                <a:off x="994435" y="4426690"/>
                <a:ext cx="2674506" cy="2462213"/>
              </a:xfrm>
              <a:prstGeom prst="rect">
                <a:avLst/>
              </a:prstGeom>
              <a:noFill/>
            </p:spPr>
            <p:txBody>
              <a:bodyPr wrap="square" rtlCol="0">
                <a:spAutoFit/>
              </a:bodyPr>
              <a:lstStyle/>
              <a:p>
                <a:pPr>
                  <a:lnSpc>
                    <a:spcPct val="200000"/>
                  </a:lnSpc>
                </a:pPr>
                <a:r>
                  <a:rPr lang="en-US" sz="1400" dirty="0" smtClean="0">
                    <a:solidFill>
                      <a:prstClr val="white"/>
                    </a:solidFill>
                    <a:ea typeface="Fira Sans" panose="020B0503050000020004" pitchFamily="34" charset="0"/>
                  </a:rPr>
                  <a:t>280,000+ compounds screened</a:t>
                </a:r>
              </a:p>
              <a:p>
                <a:pPr marL="285750" indent="-285750">
                  <a:buFont typeface="Arial" panose="020B0604020202020204" pitchFamily="34" charset="0"/>
                  <a:buChar char="•"/>
                </a:pPr>
                <a:endParaRPr lang="en-US" sz="1400" dirty="0" smtClean="0">
                  <a:solidFill>
                    <a:prstClr val="white"/>
                  </a:solidFill>
                  <a:ea typeface="Fira Sans" panose="020B0503050000020004" pitchFamily="34" charset="0"/>
                </a:endParaRPr>
              </a:p>
              <a:p>
                <a:pPr marL="285750" indent="-285750">
                  <a:buFont typeface="Arial" panose="020B0604020202020204" pitchFamily="34" charset="0"/>
                  <a:buChar char="•"/>
                </a:pPr>
                <a:endParaRPr lang="en-US" sz="1400" dirty="0" smtClean="0">
                  <a:solidFill>
                    <a:prstClr val="white"/>
                  </a:solidFill>
                  <a:ea typeface="Fira Sans" panose="020B0503050000020004" pitchFamily="34" charset="0"/>
                </a:endParaRPr>
              </a:p>
              <a:p>
                <a:pPr marL="285750" indent="-285750">
                  <a:buFont typeface="Arial" panose="020B0604020202020204" pitchFamily="34" charset="0"/>
                  <a:buChar char="•"/>
                </a:pPr>
                <a:r>
                  <a:rPr lang="en-US" sz="1400" dirty="0" smtClean="0">
                    <a:solidFill>
                      <a:prstClr val="white"/>
                    </a:solidFill>
                    <a:ea typeface="Fira Sans" panose="020B0503050000020004" pitchFamily="34" charset="0"/>
                  </a:rPr>
                  <a:t>Single chemical series identified</a:t>
                </a:r>
              </a:p>
              <a:p>
                <a:pPr marL="285750" indent="-285750">
                  <a:buFont typeface="Arial" panose="020B0604020202020204" pitchFamily="34" charset="0"/>
                  <a:buChar char="•"/>
                </a:pPr>
                <a:r>
                  <a:rPr lang="en-US" sz="1400" dirty="0">
                    <a:solidFill>
                      <a:prstClr val="white"/>
                    </a:solidFill>
                    <a:ea typeface="Fira Sans" panose="020B0503050000020004" pitchFamily="34" charset="0"/>
                  </a:rPr>
                  <a:t>Possesses acceptable PK profile</a:t>
                </a:r>
              </a:p>
              <a:p>
                <a:pPr marL="285750" indent="-285750">
                  <a:buFont typeface="Arial" panose="020B0604020202020204" pitchFamily="34" charset="0"/>
                  <a:buChar char="•"/>
                </a:pPr>
                <a:endParaRPr lang="en-US" sz="1400" dirty="0">
                  <a:solidFill>
                    <a:prstClr val="white"/>
                  </a:solidFill>
                  <a:ea typeface="Fira Sans" panose="020B0503050000020004" pitchFamily="34" charset="0"/>
                </a:endParaRPr>
              </a:p>
            </p:txBody>
          </p:sp>
          <p:pic>
            <p:nvPicPr>
              <p:cNvPr id="32" name="Picture 91" descr="C:\Users\praganir\Desktop\Picture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9098" y="4457241"/>
                <a:ext cx="1769337" cy="106233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5" name="TextBox 34"/>
          <p:cNvSpPr txBox="1"/>
          <p:nvPr/>
        </p:nvSpPr>
        <p:spPr>
          <a:xfrm>
            <a:off x="2874628" y="5732109"/>
            <a:ext cx="2005880"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solidFill>
                  <a:prstClr val="white"/>
                </a:solidFill>
                <a:ea typeface="Fira Sans" panose="020B0503050000020004" pitchFamily="34" charset="0"/>
              </a:rPr>
              <a:t>Inhibitor/GALK co-crystal structure resolved </a:t>
            </a:r>
            <a:endParaRPr lang="en-US" sz="1400" dirty="0">
              <a:solidFill>
                <a:prstClr val="white"/>
              </a:solidFill>
              <a:ea typeface="Fira Sans" panose="020B0503050000020004" pitchFamily="34" charset="0"/>
            </a:endParaRPr>
          </a:p>
        </p:txBody>
      </p:sp>
      <p:sp>
        <p:nvSpPr>
          <p:cNvPr id="37" name="TextBox 36"/>
          <p:cNvSpPr txBox="1"/>
          <p:nvPr/>
        </p:nvSpPr>
        <p:spPr>
          <a:xfrm>
            <a:off x="4824264" y="5723563"/>
            <a:ext cx="2655973" cy="1169551"/>
          </a:xfrm>
          <a:prstGeom prst="rect">
            <a:avLst/>
          </a:prstGeom>
          <a:noFill/>
        </p:spPr>
        <p:txBody>
          <a:bodyPr wrap="square" rtlCol="0">
            <a:spAutoFit/>
          </a:bodyPr>
          <a:lstStyle/>
          <a:p>
            <a:pPr marL="285750" indent="-285750">
              <a:buFont typeface="Arial" panose="020B0604020202020204" pitchFamily="34" charset="0"/>
              <a:buChar char="•"/>
            </a:pPr>
            <a:r>
              <a:rPr lang="en-US" sz="1400" dirty="0" smtClean="0">
                <a:solidFill>
                  <a:prstClr val="white"/>
                </a:solidFill>
                <a:ea typeface="Fira Sans" panose="020B0503050000020004" pitchFamily="34" charset="0"/>
              </a:rPr>
              <a:t>Only mouse model for </a:t>
            </a:r>
            <a:r>
              <a:rPr lang="en-US" sz="1400" dirty="0" err="1" smtClean="0">
                <a:solidFill>
                  <a:prstClr val="white"/>
                </a:solidFill>
                <a:ea typeface="Fira Sans" panose="020B0503050000020004" pitchFamily="34" charset="0"/>
              </a:rPr>
              <a:t>galactosemia</a:t>
            </a:r>
            <a:r>
              <a:rPr lang="en-US" sz="1400" dirty="0" smtClean="0">
                <a:solidFill>
                  <a:prstClr val="white"/>
                </a:solidFill>
                <a:ea typeface="Fira Sans" panose="020B0503050000020004" pitchFamily="34" charset="0"/>
              </a:rPr>
              <a:t> that closely mimics the human phenotype</a:t>
            </a:r>
          </a:p>
          <a:p>
            <a:pPr marL="285750" indent="-285750">
              <a:buFont typeface="Arial" panose="020B0604020202020204" pitchFamily="34" charset="0"/>
              <a:buChar char="•"/>
            </a:pPr>
            <a:r>
              <a:rPr lang="en-US" sz="1400" dirty="0" smtClean="0">
                <a:solidFill>
                  <a:prstClr val="white"/>
                </a:solidFill>
                <a:ea typeface="Fira Sans" panose="020B0503050000020004" pitchFamily="34" charset="0"/>
              </a:rPr>
              <a:t>Compounds currently being tested</a:t>
            </a:r>
            <a:endParaRPr lang="en-US" sz="1400" dirty="0">
              <a:solidFill>
                <a:prstClr val="white"/>
              </a:solidFill>
              <a:ea typeface="Fira Sans" panose="020B0503050000020004" pitchFamily="34" charset="0"/>
            </a:endParaRPr>
          </a:p>
        </p:txBody>
      </p:sp>
      <p:grpSp>
        <p:nvGrpSpPr>
          <p:cNvPr id="15" name="Group 14"/>
          <p:cNvGrpSpPr/>
          <p:nvPr/>
        </p:nvGrpSpPr>
        <p:grpSpPr>
          <a:xfrm>
            <a:off x="7369375" y="4164048"/>
            <a:ext cx="1843895" cy="2621345"/>
            <a:chOff x="9796022" y="3906872"/>
            <a:chExt cx="2035250" cy="2621345"/>
          </a:xfrm>
        </p:grpSpPr>
        <p:sp>
          <p:nvSpPr>
            <p:cNvPr id="9219" name="Oval 9218"/>
            <p:cNvSpPr/>
            <p:nvPr/>
          </p:nvSpPr>
          <p:spPr>
            <a:xfrm>
              <a:off x="10011749" y="3906872"/>
              <a:ext cx="1749909" cy="1749909"/>
            </a:xfrm>
            <a:prstGeom prst="ellipse">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5" name="TextBox 44"/>
            <p:cNvSpPr txBox="1"/>
            <p:nvPr/>
          </p:nvSpPr>
          <p:spPr>
            <a:xfrm>
              <a:off x="9796022" y="5697220"/>
              <a:ext cx="2035250" cy="830997"/>
            </a:xfrm>
            <a:prstGeom prst="rect">
              <a:avLst/>
            </a:prstGeom>
            <a:noFill/>
          </p:spPr>
          <p:txBody>
            <a:bodyPr wrap="square" rtlCol="0">
              <a:spAutoFit/>
            </a:bodyPr>
            <a:lstStyle/>
            <a:p>
              <a:pPr algn="ctr"/>
              <a:r>
                <a:rPr lang="en-US" sz="1600" b="1" dirty="0" smtClean="0">
                  <a:solidFill>
                    <a:srgbClr val="FFCC66"/>
                  </a:solidFill>
                  <a:ea typeface="Fira Sans" panose="020B0503050000020004" pitchFamily="34" charset="0"/>
                </a:rPr>
                <a:t>GOAL: Preclinical</a:t>
              </a:r>
            </a:p>
            <a:p>
              <a:pPr algn="ctr"/>
              <a:r>
                <a:rPr lang="en-US" sz="1600" b="1" dirty="0" smtClean="0">
                  <a:solidFill>
                    <a:srgbClr val="FFCC66"/>
                  </a:solidFill>
                  <a:ea typeface="Fira Sans" panose="020B0503050000020004" pitchFamily="34" charset="0"/>
                </a:rPr>
                <a:t>development</a:t>
              </a:r>
              <a:endParaRPr lang="en-US" sz="1600" b="1" dirty="0">
                <a:solidFill>
                  <a:srgbClr val="FFCC66"/>
                </a:solidFill>
                <a:ea typeface="Fira Sans" panose="020B0503050000020004" pitchFamily="34" charset="0"/>
              </a:endParaRPr>
            </a:p>
          </p:txBody>
        </p:sp>
        <p:pic>
          <p:nvPicPr>
            <p:cNvPr id="13" name="Picture 12"/>
            <p:cNvPicPr>
              <a:picLocks noChangeAspect="1"/>
            </p:cNvPicPr>
            <p:nvPr/>
          </p:nvPicPr>
          <p:blipFill>
            <a:blip r:embed="rId5"/>
            <a:stretch>
              <a:fillRect/>
            </a:stretch>
          </p:blipFill>
          <p:spPr>
            <a:xfrm>
              <a:off x="10406130" y="4301253"/>
              <a:ext cx="961147" cy="961147"/>
            </a:xfrm>
            <a:prstGeom prst="rect">
              <a:avLst/>
            </a:prstGeom>
          </p:spPr>
        </p:pic>
      </p:grpSp>
      <p:sp>
        <p:nvSpPr>
          <p:cNvPr id="24" name="TextBox 23"/>
          <p:cNvSpPr txBox="1"/>
          <p:nvPr/>
        </p:nvSpPr>
        <p:spPr>
          <a:xfrm>
            <a:off x="1596226" y="3313727"/>
            <a:ext cx="7073357" cy="646331"/>
          </a:xfrm>
          <a:prstGeom prst="rect">
            <a:avLst/>
          </a:prstGeom>
          <a:noFill/>
        </p:spPr>
        <p:txBody>
          <a:bodyPr wrap="square" rtlCol="0">
            <a:spAutoFit/>
          </a:bodyPr>
          <a:lstStyle/>
          <a:p>
            <a:r>
              <a:rPr lang="en-US" b="1" dirty="0" smtClean="0">
                <a:solidFill>
                  <a:prstClr val="black"/>
                </a:solidFill>
              </a:rPr>
              <a:t>Medicinal chemistry optimization of series</a:t>
            </a:r>
            <a:r>
              <a:rPr lang="en-US" b="1" dirty="0" smtClean="0">
                <a:solidFill>
                  <a:prstClr val="black">
                    <a:lumMod val="75000"/>
                    <a:lumOff val="25000"/>
                  </a:prstClr>
                </a:solidFill>
              </a:rPr>
              <a:t> </a:t>
            </a:r>
            <a:r>
              <a:rPr lang="en-US" b="1" dirty="0" smtClean="0">
                <a:solidFill>
                  <a:prstClr val="black">
                    <a:lumMod val="85000"/>
                    <a:lumOff val="15000"/>
                  </a:prstClr>
                </a:solidFill>
              </a:rPr>
              <a:t>(GALK activity, ADME/PK properties) </a:t>
            </a:r>
            <a:endParaRPr lang="en-US" b="1" dirty="0">
              <a:solidFill>
                <a:prstClr val="black">
                  <a:lumMod val="85000"/>
                  <a:lumOff val="15000"/>
                </a:prstClr>
              </a:solidFill>
            </a:endParaRPr>
          </a:p>
        </p:txBody>
      </p:sp>
      <p:sp>
        <p:nvSpPr>
          <p:cNvPr id="50" name="Title 1"/>
          <p:cNvSpPr txBox="1">
            <a:spLocks/>
          </p:cNvSpPr>
          <p:nvPr/>
        </p:nvSpPr>
        <p:spPr>
          <a:xfrm>
            <a:off x="1207558" y="92419"/>
            <a:ext cx="6728885" cy="585417"/>
          </a:xfrm>
          <a:prstGeom prst="rect">
            <a:avLst/>
          </a:prstGeom>
        </p:spPr>
        <p:txBody>
          <a:bodyPr vert="horz" lIns="91440" tIns="45720" rIns="91440" bIns="45720"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solidFill>
                  <a:prstClr val="white">
                    <a:lumMod val="95000"/>
                  </a:prstClr>
                </a:solidFill>
              </a:rPr>
              <a:t>DEVELOPMENT OF GALK INHIBITORS</a:t>
            </a:r>
          </a:p>
        </p:txBody>
      </p:sp>
      <p:grpSp>
        <p:nvGrpSpPr>
          <p:cNvPr id="9218" name="Group 9217"/>
          <p:cNvGrpSpPr/>
          <p:nvPr/>
        </p:nvGrpSpPr>
        <p:grpSpPr>
          <a:xfrm>
            <a:off x="2874628" y="783618"/>
            <a:ext cx="2835056" cy="1653233"/>
            <a:chOff x="3832836" y="783617"/>
            <a:chExt cx="3239895" cy="1653233"/>
          </a:xfrm>
        </p:grpSpPr>
        <p:sp>
          <p:nvSpPr>
            <p:cNvPr id="14" name="TextBox 13"/>
            <p:cNvSpPr txBox="1"/>
            <p:nvPr/>
          </p:nvSpPr>
          <p:spPr>
            <a:xfrm>
              <a:off x="3832836" y="783617"/>
              <a:ext cx="2624025" cy="338554"/>
            </a:xfrm>
            <a:prstGeom prst="rect">
              <a:avLst/>
            </a:prstGeom>
            <a:noFill/>
          </p:spPr>
          <p:txBody>
            <a:bodyPr wrap="square" rtlCol="0">
              <a:spAutoFit/>
            </a:bodyPr>
            <a:lstStyle/>
            <a:p>
              <a:pPr algn="ctr"/>
              <a:r>
                <a:rPr lang="en-US" sz="1600" b="1" dirty="0" smtClean="0">
                  <a:solidFill>
                    <a:srgbClr val="FF9900"/>
                  </a:solidFill>
                  <a:ea typeface="Fira Sans" panose="020B0503050000020004" pitchFamily="34" charset="0"/>
                </a:rPr>
                <a:t>Selective GALK inhibition</a:t>
              </a:r>
              <a:endParaRPr lang="en-US" sz="1600" b="1" dirty="0">
                <a:solidFill>
                  <a:srgbClr val="FF9900"/>
                </a:solidFill>
                <a:ea typeface="Fira Sans" panose="020B0503050000020004" pitchFamily="34" charset="0"/>
              </a:endParaRPr>
            </a:p>
          </p:txBody>
        </p:sp>
        <p:sp>
          <p:nvSpPr>
            <p:cNvPr id="36" name="Chevron 35"/>
            <p:cNvSpPr/>
            <p:nvPr/>
          </p:nvSpPr>
          <p:spPr>
            <a:xfrm>
              <a:off x="3832836" y="1134068"/>
              <a:ext cx="3239895" cy="130278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grpSp>
          <p:nvGrpSpPr>
            <p:cNvPr id="57" name="Group 56"/>
            <p:cNvGrpSpPr/>
            <p:nvPr/>
          </p:nvGrpSpPr>
          <p:grpSpPr>
            <a:xfrm>
              <a:off x="4726101" y="1206401"/>
              <a:ext cx="1695514" cy="1178159"/>
              <a:chOff x="3505137" y="1155466"/>
              <a:chExt cx="1695514" cy="1178159"/>
            </a:xfrm>
          </p:grpSpPr>
          <p:pic>
            <p:nvPicPr>
              <p:cNvPr id="53" name="Picture 52"/>
              <p:cNvPicPr>
                <a:picLocks noChangeAspect="1"/>
              </p:cNvPicPr>
              <p:nvPr/>
            </p:nvPicPr>
            <p:blipFill rotWithShape="1">
              <a:blip r:embed="rId6"/>
              <a:srcRect r="7375" b="33855"/>
              <a:stretch/>
            </p:blipFill>
            <p:spPr>
              <a:xfrm>
                <a:off x="3568491" y="1155466"/>
                <a:ext cx="1632160" cy="1178159"/>
              </a:xfrm>
              <a:prstGeom prst="rect">
                <a:avLst/>
              </a:prstGeom>
            </p:spPr>
          </p:pic>
          <p:sp>
            <p:nvSpPr>
              <p:cNvPr id="54" name="Rectangle 53"/>
              <p:cNvSpPr/>
              <p:nvPr/>
            </p:nvSpPr>
            <p:spPr>
              <a:xfrm>
                <a:off x="3505137" y="2046054"/>
                <a:ext cx="290402" cy="2542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55" name="Picture 54"/>
            <p:cNvPicPr>
              <a:picLocks noChangeAspect="1"/>
            </p:cNvPicPr>
            <p:nvPr/>
          </p:nvPicPr>
          <p:blipFill rotWithShape="1">
            <a:blip r:embed="rId6"/>
            <a:srcRect l="15163" t="72106" r="5917" b="3295"/>
            <a:stretch/>
          </p:blipFill>
          <p:spPr>
            <a:xfrm>
              <a:off x="4335750" y="1220687"/>
              <a:ext cx="1147683" cy="376357"/>
            </a:xfrm>
            <a:prstGeom prst="rect">
              <a:avLst/>
            </a:prstGeom>
          </p:spPr>
        </p:pic>
      </p:grpSp>
      <p:grpSp>
        <p:nvGrpSpPr>
          <p:cNvPr id="9217" name="Group 9216"/>
          <p:cNvGrpSpPr/>
          <p:nvPr/>
        </p:nvGrpSpPr>
        <p:grpSpPr>
          <a:xfrm>
            <a:off x="375396" y="778718"/>
            <a:ext cx="2782474" cy="1658132"/>
            <a:chOff x="500528" y="778718"/>
            <a:chExt cx="3332308" cy="1658132"/>
          </a:xfrm>
        </p:grpSpPr>
        <p:sp>
          <p:nvSpPr>
            <p:cNvPr id="4" name="TextBox 3"/>
            <p:cNvSpPr txBox="1"/>
            <p:nvPr/>
          </p:nvSpPr>
          <p:spPr>
            <a:xfrm>
              <a:off x="500528" y="778718"/>
              <a:ext cx="2815943" cy="307777"/>
            </a:xfrm>
            <a:prstGeom prst="rect">
              <a:avLst/>
            </a:prstGeom>
            <a:noFill/>
          </p:spPr>
          <p:txBody>
            <a:bodyPr wrap="square" rtlCol="0">
              <a:spAutoFit/>
            </a:bodyPr>
            <a:lstStyle/>
            <a:p>
              <a:pPr algn="ctr"/>
              <a:r>
                <a:rPr lang="en-US" sz="1400" b="1" dirty="0" smtClean="0">
                  <a:solidFill>
                    <a:srgbClr val="FF9900"/>
                  </a:solidFill>
                  <a:ea typeface="Fira Sans" panose="020B0503050000020004" pitchFamily="34" charset="0"/>
                </a:rPr>
                <a:t>High-throughput screen</a:t>
              </a:r>
              <a:endParaRPr lang="en-US" sz="1400" b="1" dirty="0">
                <a:solidFill>
                  <a:srgbClr val="FF9900"/>
                </a:solidFill>
                <a:ea typeface="Fira Sans" panose="020B0503050000020004" pitchFamily="34" charset="0"/>
              </a:endParaRPr>
            </a:p>
          </p:txBody>
        </p:sp>
        <p:sp>
          <p:nvSpPr>
            <p:cNvPr id="60" name="Chevron 59"/>
            <p:cNvSpPr/>
            <p:nvPr/>
          </p:nvSpPr>
          <p:spPr>
            <a:xfrm>
              <a:off x="592941" y="1134068"/>
              <a:ext cx="3239895" cy="130278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pic>
          <p:nvPicPr>
            <p:cNvPr id="17" name="Picture 16"/>
            <p:cNvPicPr>
              <a:picLocks noChangeAspect="1"/>
            </p:cNvPicPr>
            <p:nvPr/>
          </p:nvPicPr>
          <p:blipFill>
            <a:blip r:embed="rId7"/>
            <a:stretch>
              <a:fillRect/>
            </a:stretch>
          </p:blipFill>
          <p:spPr>
            <a:xfrm>
              <a:off x="1385695" y="1232300"/>
              <a:ext cx="1653352" cy="1097929"/>
            </a:xfrm>
            <a:prstGeom prst="rect">
              <a:avLst/>
            </a:prstGeom>
          </p:spPr>
        </p:pic>
      </p:grpSp>
      <p:sp>
        <p:nvSpPr>
          <p:cNvPr id="61" name="Chevron 60"/>
          <p:cNvSpPr/>
          <p:nvPr/>
        </p:nvSpPr>
        <p:spPr>
          <a:xfrm>
            <a:off x="7690077" y="1145634"/>
            <a:ext cx="1109736" cy="130278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grpSp>
        <p:nvGrpSpPr>
          <p:cNvPr id="9223" name="Group 9222"/>
          <p:cNvGrpSpPr/>
          <p:nvPr/>
        </p:nvGrpSpPr>
        <p:grpSpPr>
          <a:xfrm>
            <a:off x="4862707" y="4035196"/>
            <a:ext cx="2646103" cy="1641184"/>
            <a:chOff x="6483610" y="4035196"/>
            <a:chExt cx="3364581" cy="1641184"/>
          </a:xfrm>
        </p:grpSpPr>
        <p:sp>
          <p:nvSpPr>
            <p:cNvPr id="23" name="TextBox 22"/>
            <p:cNvSpPr txBox="1"/>
            <p:nvPr/>
          </p:nvSpPr>
          <p:spPr>
            <a:xfrm>
              <a:off x="6483610" y="4035196"/>
              <a:ext cx="2798061" cy="584775"/>
            </a:xfrm>
            <a:prstGeom prst="rect">
              <a:avLst/>
            </a:prstGeom>
            <a:noFill/>
          </p:spPr>
          <p:txBody>
            <a:bodyPr wrap="square" rtlCol="0">
              <a:spAutoFit/>
            </a:bodyPr>
            <a:lstStyle/>
            <a:p>
              <a:pPr algn="ctr"/>
              <a:r>
                <a:rPr lang="en-US" sz="1600" b="1" dirty="0" err="1" smtClean="0">
                  <a:solidFill>
                    <a:srgbClr val="FF9900"/>
                  </a:solidFill>
                  <a:ea typeface="Fira Sans" panose="020B0503050000020004" pitchFamily="34" charset="0"/>
                </a:rPr>
                <a:t>Galactosemia</a:t>
              </a:r>
              <a:r>
                <a:rPr lang="en-US" sz="1600" b="1" dirty="0" smtClean="0">
                  <a:solidFill>
                    <a:srgbClr val="FF9900"/>
                  </a:solidFill>
                  <a:ea typeface="Fira Sans" panose="020B0503050000020004" pitchFamily="34" charset="0"/>
                </a:rPr>
                <a:t> mouse models</a:t>
              </a:r>
              <a:endParaRPr lang="en-US" sz="1600" b="1" dirty="0">
                <a:solidFill>
                  <a:srgbClr val="FF9900"/>
                </a:solidFill>
                <a:ea typeface="Fira Sans" panose="020B0503050000020004" pitchFamily="34" charset="0"/>
              </a:endParaRPr>
            </a:p>
          </p:txBody>
        </p:sp>
        <p:sp>
          <p:nvSpPr>
            <p:cNvPr id="43" name="Chevron 42"/>
            <p:cNvSpPr/>
            <p:nvPr/>
          </p:nvSpPr>
          <p:spPr>
            <a:xfrm>
              <a:off x="6608296" y="4373598"/>
              <a:ext cx="3239895" cy="130278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pic>
          <p:nvPicPr>
            <p:cNvPr id="9216" name="Picture 9215"/>
            <p:cNvPicPr>
              <a:picLocks noChangeAspect="1"/>
            </p:cNvPicPr>
            <p:nvPr/>
          </p:nvPicPr>
          <p:blipFill>
            <a:blip r:embed="rId8"/>
            <a:stretch>
              <a:fillRect/>
            </a:stretch>
          </p:blipFill>
          <p:spPr>
            <a:xfrm>
              <a:off x="7212092" y="4537084"/>
              <a:ext cx="1800973" cy="1014834"/>
            </a:xfrm>
            <a:prstGeom prst="rect">
              <a:avLst/>
            </a:prstGeom>
          </p:spPr>
        </p:pic>
      </p:grpSp>
      <p:grpSp>
        <p:nvGrpSpPr>
          <p:cNvPr id="9222" name="Group 9221"/>
          <p:cNvGrpSpPr/>
          <p:nvPr/>
        </p:nvGrpSpPr>
        <p:grpSpPr>
          <a:xfrm>
            <a:off x="2695882" y="4025216"/>
            <a:ext cx="2713188" cy="1646250"/>
            <a:chOff x="3594508" y="4025216"/>
            <a:chExt cx="3239895" cy="1646250"/>
          </a:xfrm>
        </p:grpSpPr>
        <p:sp>
          <p:nvSpPr>
            <p:cNvPr id="19" name="TextBox 18"/>
            <p:cNvSpPr txBox="1"/>
            <p:nvPr/>
          </p:nvSpPr>
          <p:spPr>
            <a:xfrm>
              <a:off x="3924800" y="4025216"/>
              <a:ext cx="2035250" cy="584775"/>
            </a:xfrm>
            <a:prstGeom prst="rect">
              <a:avLst/>
            </a:prstGeom>
            <a:noFill/>
          </p:spPr>
          <p:txBody>
            <a:bodyPr wrap="square" rtlCol="0">
              <a:spAutoFit/>
            </a:bodyPr>
            <a:lstStyle/>
            <a:p>
              <a:pPr algn="ctr"/>
              <a:r>
                <a:rPr lang="en-US" sz="1600" b="1" dirty="0" smtClean="0">
                  <a:solidFill>
                    <a:srgbClr val="FF9900"/>
                  </a:solidFill>
                  <a:ea typeface="Fira Sans" panose="020B0503050000020004" pitchFamily="34" charset="0"/>
                </a:rPr>
                <a:t>Co-crystal structure</a:t>
              </a:r>
              <a:endParaRPr lang="en-US" sz="1600" b="1" dirty="0">
                <a:solidFill>
                  <a:srgbClr val="FF9900"/>
                </a:solidFill>
                <a:ea typeface="Fira Sans" panose="020B0503050000020004" pitchFamily="34" charset="0"/>
              </a:endParaRPr>
            </a:p>
          </p:txBody>
        </p:sp>
        <p:sp>
          <p:nvSpPr>
            <p:cNvPr id="42" name="Chevron 41"/>
            <p:cNvSpPr/>
            <p:nvPr/>
          </p:nvSpPr>
          <p:spPr>
            <a:xfrm>
              <a:off x="3594508" y="4368684"/>
              <a:ext cx="3239895" cy="1302782"/>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pic>
          <p:nvPicPr>
            <p:cNvPr id="71" name="Picture 2" descr="C:\Users\praganir\Desktop\screenshot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419601" y="4410953"/>
              <a:ext cx="1540450" cy="11961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925638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2"/>
          <p:cNvPicPr>
            <a:picLocks noChangeAspect="1" noChangeArrowheads="1"/>
          </p:cNvPicPr>
          <p:nvPr/>
        </p:nvPicPr>
        <p:blipFill>
          <a:blip r:embed="rId3" cstate="print"/>
          <a:srcRect/>
          <a:stretch>
            <a:fillRect/>
          </a:stretch>
        </p:blipFill>
        <p:spPr bwMode="auto">
          <a:xfrm>
            <a:off x="228613" y="685800"/>
            <a:ext cx="5520787" cy="4724400"/>
          </a:xfrm>
          <a:prstGeom prst="rect">
            <a:avLst/>
          </a:prstGeom>
          <a:noFill/>
          <a:ln w="9525">
            <a:noFill/>
            <a:miter lim="800000"/>
            <a:headEnd/>
            <a:tailEnd/>
          </a:ln>
        </p:spPr>
      </p:pic>
      <p:sp>
        <p:nvSpPr>
          <p:cNvPr id="2" name="Title 1"/>
          <p:cNvSpPr>
            <a:spLocks noGrp="1"/>
          </p:cNvSpPr>
          <p:nvPr>
            <p:ph type="title"/>
          </p:nvPr>
        </p:nvSpPr>
        <p:spPr>
          <a:xfrm>
            <a:off x="457200" y="152400"/>
            <a:ext cx="8229600" cy="762000"/>
          </a:xfrm>
        </p:spPr>
        <p:txBody>
          <a:bodyPr/>
          <a:lstStyle/>
          <a:p>
            <a:r>
              <a:rPr lang="en-US" dirty="0" smtClean="0"/>
              <a:t>Patient-driven science</a:t>
            </a:r>
            <a:endParaRPr lang="en-US" dirty="0"/>
          </a:p>
        </p:txBody>
      </p:sp>
      <p:pic>
        <p:nvPicPr>
          <p:cNvPr id="192518" name="Picture 6"/>
          <p:cNvPicPr>
            <a:picLocks noChangeAspect="1" noChangeArrowheads="1"/>
          </p:cNvPicPr>
          <p:nvPr/>
        </p:nvPicPr>
        <p:blipFill>
          <a:blip r:embed="rId4" cstate="print"/>
          <a:srcRect/>
          <a:stretch>
            <a:fillRect/>
          </a:stretch>
        </p:blipFill>
        <p:spPr bwMode="auto">
          <a:xfrm>
            <a:off x="1066800" y="2438400"/>
            <a:ext cx="6726052" cy="2355850"/>
          </a:xfrm>
          <a:prstGeom prst="rect">
            <a:avLst/>
          </a:prstGeom>
          <a:noFill/>
          <a:ln w="9525">
            <a:noFill/>
            <a:miter lim="800000"/>
            <a:headEnd/>
            <a:tailEnd/>
          </a:ln>
        </p:spPr>
      </p:pic>
      <p:pic>
        <p:nvPicPr>
          <p:cNvPr id="192517" name="Picture 5"/>
          <p:cNvPicPr>
            <a:picLocks noChangeAspect="1" noChangeArrowheads="1"/>
          </p:cNvPicPr>
          <p:nvPr/>
        </p:nvPicPr>
        <p:blipFill>
          <a:blip r:embed="rId5" cstate="print"/>
          <a:srcRect/>
          <a:stretch>
            <a:fillRect/>
          </a:stretch>
        </p:blipFill>
        <p:spPr bwMode="auto">
          <a:xfrm>
            <a:off x="3276602" y="3886200"/>
            <a:ext cx="5682663" cy="2819400"/>
          </a:xfrm>
          <a:prstGeom prst="rect">
            <a:avLst/>
          </a:prstGeom>
          <a:noFill/>
          <a:ln w="9525">
            <a:noFill/>
            <a:miter lim="800000"/>
            <a:headEnd/>
            <a:tailEnd/>
          </a:ln>
        </p:spPr>
      </p:pic>
    </p:spTree>
    <p:extLst>
      <p:ext uri="{BB962C8B-B14F-4D97-AF65-F5344CB8AC3E}">
        <p14:creationId xmlns:p14="http://schemas.microsoft.com/office/powerpoint/2010/main" val="24373857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2514"/>
                                        </p:tgtEl>
                                        <p:attrNameLst>
                                          <p:attrName>style.visibility</p:attrName>
                                        </p:attrNameLst>
                                      </p:cBhvr>
                                      <p:to>
                                        <p:strVal val="visible"/>
                                      </p:to>
                                    </p:set>
                                    <p:anim calcmode="lin" valueType="num">
                                      <p:cBhvr additive="base">
                                        <p:cTn id="7" dur="500" fill="hold"/>
                                        <p:tgtEl>
                                          <p:spTgt spid="192514"/>
                                        </p:tgtEl>
                                        <p:attrNameLst>
                                          <p:attrName>ppt_x</p:attrName>
                                        </p:attrNameLst>
                                      </p:cBhvr>
                                      <p:tavLst>
                                        <p:tav tm="0">
                                          <p:val>
                                            <p:strVal val="0-#ppt_w/2"/>
                                          </p:val>
                                        </p:tav>
                                        <p:tav tm="100000">
                                          <p:val>
                                            <p:strVal val="#ppt_x"/>
                                          </p:val>
                                        </p:tav>
                                      </p:tavLst>
                                    </p:anim>
                                    <p:anim calcmode="lin" valueType="num">
                                      <p:cBhvr additive="base">
                                        <p:cTn id="8" dur="500" fill="hold"/>
                                        <p:tgtEl>
                                          <p:spTgt spid="19251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92518"/>
                                        </p:tgtEl>
                                        <p:attrNameLst>
                                          <p:attrName>style.visibility</p:attrName>
                                        </p:attrNameLst>
                                      </p:cBhvr>
                                      <p:to>
                                        <p:strVal val="visible"/>
                                      </p:to>
                                    </p:set>
                                    <p:anim calcmode="lin" valueType="num">
                                      <p:cBhvr additive="base">
                                        <p:cTn id="13" dur="500" fill="hold"/>
                                        <p:tgtEl>
                                          <p:spTgt spid="192518"/>
                                        </p:tgtEl>
                                        <p:attrNameLst>
                                          <p:attrName>ppt_x</p:attrName>
                                        </p:attrNameLst>
                                      </p:cBhvr>
                                      <p:tavLst>
                                        <p:tav tm="0">
                                          <p:val>
                                            <p:strVal val="0-#ppt_w/2"/>
                                          </p:val>
                                        </p:tav>
                                        <p:tav tm="100000">
                                          <p:val>
                                            <p:strVal val="#ppt_x"/>
                                          </p:val>
                                        </p:tav>
                                      </p:tavLst>
                                    </p:anim>
                                    <p:anim calcmode="lin" valueType="num">
                                      <p:cBhvr additive="base">
                                        <p:cTn id="14" dur="500" fill="hold"/>
                                        <p:tgtEl>
                                          <p:spTgt spid="19251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92517"/>
                                        </p:tgtEl>
                                        <p:attrNameLst>
                                          <p:attrName>style.visibility</p:attrName>
                                        </p:attrNameLst>
                                      </p:cBhvr>
                                      <p:to>
                                        <p:strVal val="visible"/>
                                      </p:to>
                                    </p:set>
                                    <p:anim calcmode="lin" valueType="num">
                                      <p:cBhvr additive="base">
                                        <p:cTn id="19" dur="500" fill="hold"/>
                                        <p:tgtEl>
                                          <p:spTgt spid="192517"/>
                                        </p:tgtEl>
                                        <p:attrNameLst>
                                          <p:attrName>ppt_x</p:attrName>
                                        </p:attrNameLst>
                                      </p:cBhvr>
                                      <p:tavLst>
                                        <p:tav tm="0">
                                          <p:val>
                                            <p:strVal val="0-#ppt_w/2"/>
                                          </p:val>
                                        </p:tav>
                                        <p:tav tm="100000">
                                          <p:val>
                                            <p:strVal val="#ppt_x"/>
                                          </p:val>
                                        </p:tav>
                                      </p:tavLst>
                                    </p:anim>
                                    <p:anim calcmode="lin" valueType="num">
                                      <p:cBhvr additive="base">
                                        <p:cTn id="20" dur="500" fill="hold"/>
                                        <p:tgtEl>
                                          <p:spTgt spid="1925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a:bodyPr>
          <a:lstStyle/>
          <a:p>
            <a:pPr eaLnBrk="1" hangingPunct="1"/>
            <a:r>
              <a:rPr lang="en-US" sz="4000" b="1" kern="1200" dirty="0">
                <a:solidFill>
                  <a:srgbClr val="106379"/>
                </a:solidFill>
                <a:latin typeface="Trebuchet MS" pitchFamily="34" charset="0"/>
              </a:rPr>
              <a:t>Why Repurposing?</a:t>
            </a:r>
            <a:endParaRPr lang="en-US" sz="4000" dirty="0" smtClean="0">
              <a:solidFill>
                <a:schemeClr val="accent2"/>
              </a:solidFill>
              <a:latin typeface="Tahoma" pitchFamily="34" charset="0"/>
              <a:cs typeface="Tahoma" pitchFamily="34" charset="0"/>
            </a:endParaRPr>
          </a:p>
        </p:txBody>
      </p:sp>
      <p:sp>
        <p:nvSpPr>
          <p:cNvPr id="67587" name="AutoShape 3"/>
          <p:cNvSpPr>
            <a:spLocks noChangeArrowheads="1"/>
          </p:cNvSpPr>
          <p:nvPr/>
        </p:nvSpPr>
        <p:spPr bwMode="auto">
          <a:xfrm>
            <a:off x="6324600" y="3200400"/>
            <a:ext cx="1428750" cy="685800"/>
          </a:xfrm>
          <a:prstGeom prst="chevron">
            <a:avLst>
              <a:gd name="adj" fmla="val 1611"/>
            </a:avLst>
          </a:prstGeom>
          <a:solidFill>
            <a:srgbClr val="FFCC99"/>
          </a:solidFill>
          <a:ln w="9525">
            <a:solidFill>
              <a:schemeClr val="tx1"/>
            </a:solidFill>
            <a:miter lim="800000"/>
            <a:headEnd/>
            <a:tailEnd/>
          </a:ln>
        </p:spPr>
        <p:txBody>
          <a:bodyPr wrap="none" anchor="ctr"/>
          <a:lstStyle/>
          <a:p>
            <a:pPr algn="ctr" fontAlgn="base">
              <a:spcBef>
                <a:spcPct val="0"/>
              </a:spcBef>
              <a:spcAft>
                <a:spcPct val="0"/>
              </a:spcAft>
            </a:pPr>
            <a:r>
              <a:rPr lang="en-US" sz="1400">
                <a:solidFill>
                  <a:srgbClr val="000000"/>
                </a:solidFill>
                <a:cs typeface="Arial" pitchFamily="34" charset="0"/>
              </a:rPr>
              <a:t>       Clinical</a:t>
            </a:r>
          </a:p>
          <a:p>
            <a:pPr algn="ctr" fontAlgn="base">
              <a:spcBef>
                <a:spcPct val="0"/>
              </a:spcBef>
              <a:spcAft>
                <a:spcPct val="0"/>
              </a:spcAft>
            </a:pPr>
            <a:r>
              <a:rPr lang="en-US" sz="1400">
                <a:solidFill>
                  <a:srgbClr val="000000"/>
                </a:solidFill>
                <a:cs typeface="Arial" pitchFamily="34" charset="0"/>
              </a:rPr>
              <a:t>       Trials</a:t>
            </a:r>
          </a:p>
        </p:txBody>
      </p:sp>
      <p:sp>
        <p:nvSpPr>
          <p:cNvPr id="67588" name="AutoShape 7"/>
          <p:cNvSpPr>
            <a:spLocks noChangeArrowheads="1"/>
          </p:cNvSpPr>
          <p:nvPr/>
        </p:nvSpPr>
        <p:spPr bwMode="auto">
          <a:xfrm>
            <a:off x="3116263" y="3200400"/>
            <a:ext cx="1430337" cy="685800"/>
          </a:xfrm>
          <a:prstGeom prst="chevron">
            <a:avLst>
              <a:gd name="adj" fmla="val 52141"/>
            </a:avLst>
          </a:prstGeom>
          <a:solidFill>
            <a:srgbClr val="99CCFF"/>
          </a:solidFill>
          <a:ln w="9525">
            <a:solidFill>
              <a:schemeClr val="tx1"/>
            </a:solidFill>
            <a:miter lim="800000"/>
            <a:headEnd/>
            <a:tailEnd/>
          </a:ln>
        </p:spPr>
        <p:txBody>
          <a:bodyPr wrap="none" anchor="ctr"/>
          <a:lstStyle/>
          <a:p>
            <a:pPr algn="ctr" fontAlgn="base">
              <a:spcBef>
                <a:spcPct val="0"/>
              </a:spcBef>
              <a:spcAft>
                <a:spcPct val="0"/>
              </a:spcAft>
            </a:pPr>
            <a:r>
              <a:rPr lang="en-US" sz="1400">
                <a:solidFill>
                  <a:srgbClr val="000000"/>
                </a:solidFill>
                <a:cs typeface="Arial" pitchFamily="34" charset="0"/>
              </a:rPr>
              <a:t>Lead</a:t>
            </a:r>
          </a:p>
        </p:txBody>
      </p:sp>
      <p:sp>
        <p:nvSpPr>
          <p:cNvPr id="67589" name="AutoShape 8"/>
          <p:cNvSpPr>
            <a:spLocks noChangeArrowheads="1"/>
          </p:cNvSpPr>
          <p:nvPr/>
        </p:nvSpPr>
        <p:spPr bwMode="auto">
          <a:xfrm>
            <a:off x="4178300" y="3200400"/>
            <a:ext cx="1430338" cy="685800"/>
          </a:xfrm>
          <a:prstGeom prst="chevron">
            <a:avLst>
              <a:gd name="adj" fmla="val 52141"/>
            </a:avLst>
          </a:prstGeom>
          <a:noFill/>
          <a:ln w="9525">
            <a:solidFill>
              <a:schemeClr val="tx1"/>
            </a:solidFill>
            <a:miter lim="800000"/>
            <a:headEnd/>
            <a:tailEnd/>
          </a:ln>
        </p:spPr>
        <p:txBody>
          <a:bodyPr wrap="none" anchor="ctr"/>
          <a:lstStyle/>
          <a:p>
            <a:pPr algn="ctr" fontAlgn="base">
              <a:lnSpc>
                <a:spcPct val="110000"/>
              </a:lnSpc>
              <a:spcBef>
                <a:spcPct val="0"/>
              </a:spcBef>
              <a:spcAft>
                <a:spcPct val="0"/>
              </a:spcAft>
            </a:pPr>
            <a:r>
              <a:rPr lang="en-US" sz="1300">
                <a:solidFill>
                  <a:srgbClr val="000000"/>
                </a:solidFill>
                <a:cs typeface="Arial" pitchFamily="34" charset="0"/>
              </a:rPr>
              <a:t>     </a:t>
            </a:r>
            <a:r>
              <a:rPr lang="en-US" sz="1400">
                <a:solidFill>
                  <a:srgbClr val="000000"/>
                </a:solidFill>
                <a:cs typeface="Arial" pitchFamily="34" charset="0"/>
              </a:rPr>
              <a:t>Lead</a:t>
            </a:r>
          </a:p>
          <a:p>
            <a:pPr algn="ctr" fontAlgn="base">
              <a:lnSpc>
                <a:spcPct val="110000"/>
              </a:lnSpc>
              <a:spcBef>
                <a:spcPct val="0"/>
              </a:spcBef>
              <a:spcAft>
                <a:spcPct val="0"/>
              </a:spcAft>
            </a:pPr>
            <a:r>
              <a:rPr lang="en-US" sz="1400">
                <a:solidFill>
                  <a:srgbClr val="000000"/>
                </a:solidFill>
                <a:cs typeface="Arial" pitchFamily="34" charset="0"/>
              </a:rPr>
              <a:t>     Optimization</a:t>
            </a:r>
          </a:p>
        </p:txBody>
      </p:sp>
      <p:sp>
        <p:nvSpPr>
          <p:cNvPr id="67590" name="AutoShape 9"/>
          <p:cNvSpPr>
            <a:spLocks noChangeArrowheads="1"/>
          </p:cNvSpPr>
          <p:nvPr/>
        </p:nvSpPr>
        <p:spPr bwMode="auto">
          <a:xfrm>
            <a:off x="5200650" y="3200400"/>
            <a:ext cx="1676400" cy="685800"/>
          </a:xfrm>
          <a:prstGeom prst="chevron">
            <a:avLst>
              <a:gd name="adj" fmla="val 61111"/>
            </a:avLst>
          </a:prstGeom>
          <a:solidFill>
            <a:srgbClr val="FF99CC"/>
          </a:solidFill>
          <a:ln w="9525">
            <a:solidFill>
              <a:schemeClr val="tx1"/>
            </a:solidFill>
            <a:miter lim="800000"/>
            <a:headEnd/>
            <a:tailEnd/>
          </a:ln>
        </p:spPr>
        <p:txBody>
          <a:bodyPr wrap="none" anchor="ctr"/>
          <a:lstStyle/>
          <a:p>
            <a:pPr algn="ctr" fontAlgn="base">
              <a:spcBef>
                <a:spcPct val="0"/>
              </a:spcBef>
              <a:spcAft>
                <a:spcPct val="0"/>
              </a:spcAft>
            </a:pPr>
            <a:r>
              <a:rPr lang="en-US" sz="1400">
                <a:solidFill>
                  <a:srgbClr val="000000"/>
                </a:solidFill>
                <a:cs typeface="Arial" pitchFamily="34" charset="0"/>
              </a:rPr>
              <a:t>     Preclinical</a:t>
            </a:r>
          </a:p>
          <a:p>
            <a:pPr algn="ctr" fontAlgn="base">
              <a:spcBef>
                <a:spcPct val="0"/>
              </a:spcBef>
              <a:spcAft>
                <a:spcPct val="0"/>
              </a:spcAft>
            </a:pPr>
            <a:r>
              <a:rPr lang="en-US" sz="1400">
                <a:solidFill>
                  <a:srgbClr val="000000"/>
                </a:solidFill>
                <a:cs typeface="Arial" pitchFamily="34" charset="0"/>
              </a:rPr>
              <a:t>      Development</a:t>
            </a:r>
          </a:p>
        </p:txBody>
      </p:sp>
      <p:sp>
        <p:nvSpPr>
          <p:cNvPr id="67591" name="AutoShape 6"/>
          <p:cNvSpPr>
            <a:spLocks noChangeArrowheads="1"/>
          </p:cNvSpPr>
          <p:nvPr/>
        </p:nvSpPr>
        <p:spPr bwMode="auto">
          <a:xfrm>
            <a:off x="2054225" y="3200400"/>
            <a:ext cx="1430338" cy="685800"/>
          </a:xfrm>
          <a:prstGeom prst="chevron">
            <a:avLst>
              <a:gd name="adj" fmla="val 52141"/>
            </a:avLst>
          </a:prstGeom>
          <a:solidFill>
            <a:srgbClr val="99CCFF"/>
          </a:solidFill>
          <a:ln w="9525">
            <a:solidFill>
              <a:schemeClr val="tx1"/>
            </a:solidFill>
            <a:miter lim="800000"/>
            <a:headEnd/>
            <a:tailEnd/>
          </a:ln>
        </p:spPr>
        <p:txBody>
          <a:bodyPr wrap="none" anchor="ctr"/>
          <a:lstStyle/>
          <a:p>
            <a:pPr algn="ctr" fontAlgn="base">
              <a:spcBef>
                <a:spcPct val="0"/>
              </a:spcBef>
              <a:spcAft>
                <a:spcPct val="0"/>
              </a:spcAft>
            </a:pPr>
            <a:r>
              <a:rPr lang="en-US" sz="1400">
                <a:solidFill>
                  <a:srgbClr val="000000"/>
                </a:solidFill>
                <a:cs typeface="Arial" pitchFamily="34" charset="0"/>
              </a:rPr>
              <a:t>     Hit</a:t>
            </a:r>
          </a:p>
        </p:txBody>
      </p:sp>
      <p:sp>
        <p:nvSpPr>
          <p:cNvPr id="67592" name="AutoShape 5"/>
          <p:cNvSpPr>
            <a:spLocks noChangeArrowheads="1"/>
          </p:cNvSpPr>
          <p:nvPr/>
        </p:nvSpPr>
        <p:spPr bwMode="auto">
          <a:xfrm>
            <a:off x="1122363" y="3200400"/>
            <a:ext cx="1335087" cy="685800"/>
          </a:xfrm>
          <a:prstGeom prst="chevron">
            <a:avLst>
              <a:gd name="adj" fmla="val 48669"/>
            </a:avLst>
          </a:prstGeom>
          <a:solidFill>
            <a:srgbClr val="99CCFF"/>
          </a:solidFill>
          <a:ln w="9525">
            <a:solidFill>
              <a:schemeClr val="tx1"/>
            </a:solidFill>
            <a:miter lim="800000"/>
            <a:headEnd/>
            <a:tailEnd/>
          </a:ln>
        </p:spPr>
        <p:txBody>
          <a:bodyPr wrap="none" anchor="ctr"/>
          <a:lstStyle/>
          <a:p>
            <a:pPr algn="ctr" fontAlgn="base">
              <a:spcBef>
                <a:spcPct val="0"/>
              </a:spcBef>
              <a:spcAft>
                <a:spcPct val="0"/>
              </a:spcAft>
            </a:pPr>
            <a:r>
              <a:rPr lang="en-US" sz="800">
                <a:solidFill>
                  <a:srgbClr val="000000"/>
                </a:solidFill>
                <a:cs typeface="Arial" pitchFamily="34" charset="0"/>
              </a:rPr>
              <a:t>      </a:t>
            </a:r>
            <a:r>
              <a:rPr lang="en-US" sz="1400">
                <a:solidFill>
                  <a:srgbClr val="000000"/>
                </a:solidFill>
                <a:cs typeface="Arial" pitchFamily="34" charset="0"/>
              </a:rPr>
              <a:t>Screen</a:t>
            </a:r>
          </a:p>
        </p:txBody>
      </p:sp>
      <p:sp>
        <p:nvSpPr>
          <p:cNvPr id="67593" name="Text Box 9"/>
          <p:cNvSpPr txBox="1">
            <a:spLocks noChangeArrowheads="1"/>
          </p:cNvSpPr>
          <p:nvPr/>
        </p:nvSpPr>
        <p:spPr bwMode="auto">
          <a:xfrm>
            <a:off x="-76200" y="3352800"/>
            <a:ext cx="1219200" cy="304800"/>
          </a:xfrm>
          <a:prstGeom prst="rect">
            <a:avLst/>
          </a:prstGeom>
          <a:noFill/>
          <a:ln w="9525">
            <a:noFill/>
            <a:miter lim="800000"/>
            <a:headEnd/>
            <a:tailEnd/>
          </a:ln>
        </p:spPr>
        <p:txBody>
          <a:bodyPr>
            <a:spAutoFit/>
          </a:bodyPr>
          <a:lstStyle/>
          <a:p>
            <a:pPr algn="ctr" fontAlgn="base">
              <a:spcBef>
                <a:spcPct val="0"/>
              </a:spcBef>
              <a:spcAft>
                <a:spcPct val="0"/>
              </a:spcAft>
            </a:pPr>
            <a:r>
              <a:rPr lang="en-US" sz="1400">
                <a:solidFill>
                  <a:srgbClr val="000000"/>
                </a:solidFill>
                <a:cs typeface="Arial" pitchFamily="34" charset="0"/>
              </a:rPr>
              <a:t>Target</a:t>
            </a:r>
            <a:endParaRPr lang="en-US" sz="900" i="1">
              <a:solidFill>
                <a:srgbClr val="000000"/>
              </a:solidFill>
              <a:cs typeface="Arial" pitchFamily="34" charset="0"/>
            </a:endParaRPr>
          </a:p>
        </p:txBody>
      </p:sp>
      <p:sp>
        <p:nvSpPr>
          <p:cNvPr id="67594" name="AutoShape 10"/>
          <p:cNvSpPr>
            <a:spLocks noChangeArrowheads="1"/>
          </p:cNvSpPr>
          <p:nvPr/>
        </p:nvSpPr>
        <p:spPr bwMode="auto">
          <a:xfrm>
            <a:off x="914400" y="3429000"/>
            <a:ext cx="304800" cy="228600"/>
          </a:xfrm>
          <a:prstGeom prst="rightArrow">
            <a:avLst>
              <a:gd name="adj1" fmla="val 50000"/>
              <a:gd name="adj2" fmla="val 33333"/>
            </a:avLst>
          </a:prstGeom>
          <a:no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67595" name="Text Box 11"/>
          <p:cNvSpPr txBox="1">
            <a:spLocks noChangeArrowheads="1"/>
          </p:cNvSpPr>
          <p:nvPr/>
        </p:nvSpPr>
        <p:spPr bwMode="auto">
          <a:xfrm>
            <a:off x="8162924" y="3276600"/>
            <a:ext cx="904875" cy="523220"/>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1400" dirty="0">
                <a:solidFill>
                  <a:srgbClr val="000000"/>
                </a:solidFill>
                <a:cs typeface="Arial" pitchFamily="34" charset="0"/>
              </a:rPr>
              <a:t>FDA approval</a:t>
            </a:r>
            <a:endParaRPr lang="en-US" sz="900" i="1" dirty="0">
              <a:solidFill>
                <a:srgbClr val="000000"/>
              </a:solidFill>
              <a:cs typeface="Arial" pitchFamily="34" charset="0"/>
            </a:endParaRPr>
          </a:p>
        </p:txBody>
      </p:sp>
      <p:sp>
        <p:nvSpPr>
          <p:cNvPr id="67596" name="AutoShape 12"/>
          <p:cNvSpPr>
            <a:spLocks noChangeArrowheads="1"/>
          </p:cNvSpPr>
          <p:nvPr/>
        </p:nvSpPr>
        <p:spPr bwMode="auto">
          <a:xfrm>
            <a:off x="7858125" y="3429000"/>
            <a:ext cx="304800" cy="228600"/>
          </a:xfrm>
          <a:prstGeom prst="rightArrow">
            <a:avLst>
              <a:gd name="adj1" fmla="val 50000"/>
              <a:gd name="adj2" fmla="val 33333"/>
            </a:avLst>
          </a:prstGeom>
          <a:no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grpSp>
        <p:nvGrpSpPr>
          <p:cNvPr id="5" name="Group 4"/>
          <p:cNvGrpSpPr/>
          <p:nvPr/>
        </p:nvGrpSpPr>
        <p:grpSpPr>
          <a:xfrm>
            <a:off x="1143000" y="2362200"/>
            <a:ext cx="6553200" cy="457200"/>
            <a:chOff x="1143000" y="2743200"/>
            <a:chExt cx="6553200" cy="457200"/>
          </a:xfrm>
        </p:grpSpPr>
        <p:sp>
          <p:nvSpPr>
            <p:cNvPr id="67604" name="Line 14"/>
            <p:cNvSpPr>
              <a:spLocks noChangeShapeType="1"/>
            </p:cNvSpPr>
            <p:nvPr/>
          </p:nvSpPr>
          <p:spPr bwMode="auto">
            <a:xfrm>
              <a:off x="1143000" y="3200400"/>
              <a:ext cx="6553200" cy="0"/>
            </a:xfrm>
            <a:prstGeom prst="line">
              <a:avLst/>
            </a:prstGeom>
            <a:noFill/>
            <a:ln w="69850">
              <a:solidFill>
                <a:srgbClr val="003399"/>
              </a:solidFill>
              <a:round/>
              <a:headEnd/>
              <a:tailEnd type="triangle" w="med" len="med"/>
            </a:ln>
          </p:spPr>
          <p:txBody>
            <a:bodyPr/>
            <a:lstStyle/>
            <a:p>
              <a:pPr fontAlgn="base">
                <a:spcBef>
                  <a:spcPct val="0"/>
                </a:spcBef>
                <a:spcAft>
                  <a:spcPct val="0"/>
                </a:spcAft>
              </a:pPr>
              <a:endParaRPr lang="en-US">
                <a:solidFill>
                  <a:srgbClr val="000000"/>
                </a:solidFill>
              </a:endParaRPr>
            </a:p>
          </p:txBody>
        </p:sp>
        <p:sp>
          <p:nvSpPr>
            <p:cNvPr id="67605" name="Text Box 15"/>
            <p:cNvSpPr txBox="1">
              <a:spLocks noChangeArrowheads="1"/>
            </p:cNvSpPr>
            <p:nvPr/>
          </p:nvSpPr>
          <p:spPr bwMode="auto">
            <a:xfrm>
              <a:off x="2057400" y="2743200"/>
              <a:ext cx="4325938" cy="457200"/>
            </a:xfrm>
            <a:prstGeom prst="rect">
              <a:avLst/>
            </a:prstGeom>
            <a:noFill/>
            <a:ln w="9525" algn="ctr">
              <a:noFill/>
              <a:miter lim="800000"/>
              <a:headEnd/>
              <a:tailEnd/>
            </a:ln>
          </p:spPr>
          <p:txBody>
            <a:bodyPr wrap="none">
              <a:spAutoFit/>
            </a:bodyPr>
            <a:lstStyle/>
            <a:p>
              <a:pPr eaLnBrk="0" fontAlgn="base" hangingPunct="0">
                <a:spcBef>
                  <a:spcPct val="50000"/>
                </a:spcBef>
                <a:spcAft>
                  <a:spcPct val="0"/>
                </a:spcAft>
              </a:pPr>
              <a:r>
                <a:rPr lang="en-US" sz="2400" b="1" dirty="0" smtClean="0">
                  <a:solidFill>
                    <a:srgbClr val="333399"/>
                  </a:solidFill>
                  <a:cs typeface="Arial" pitchFamily="34" charset="0"/>
                </a:rPr>
                <a:t>&gt;500,000 </a:t>
              </a:r>
              <a:r>
                <a:rPr lang="en-US" sz="2400" b="1" dirty="0">
                  <a:solidFill>
                    <a:srgbClr val="333399"/>
                  </a:solidFill>
                  <a:cs typeface="Arial" pitchFamily="34" charset="0"/>
                </a:rPr>
                <a:t>compounds, 15 </a:t>
              </a:r>
              <a:r>
                <a:rPr lang="en-US" sz="2400" b="1" dirty="0" err="1">
                  <a:solidFill>
                    <a:srgbClr val="333399"/>
                  </a:solidFill>
                  <a:cs typeface="Arial" pitchFamily="34" charset="0"/>
                </a:rPr>
                <a:t>yrs</a:t>
              </a:r>
              <a:endParaRPr lang="en-US" sz="2400" b="1" dirty="0">
                <a:solidFill>
                  <a:srgbClr val="333399"/>
                </a:solidFill>
                <a:cs typeface="Arial" pitchFamily="34" charset="0"/>
              </a:endParaRPr>
            </a:p>
          </p:txBody>
        </p:sp>
      </p:grpSp>
      <p:grpSp>
        <p:nvGrpSpPr>
          <p:cNvPr id="3" name="Group 16"/>
          <p:cNvGrpSpPr>
            <a:grpSpLocks/>
          </p:cNvGrpSpPr>
          <p:nvPr/>
        </p:nvGrpSpPr>
        <p:grpSpPr bwMode="auto">
          <a:xfrm>
            <a:off x="1752600" y="4038602"/>
            <a:ext cx="6629400" cy="1300163"/>
            <a:chOff x="1152" y="2784"/>
            <a:chExt cx="4176" cy="819"/>
          </a:xfrm>
        </p:grpSpPr>
        <p:sp>
          <p:nvSpPr>
            <p:cNvPr id="67602" name="AutoShape 17"/>
            <p:cNvSpPr>
              <a:spLocks/>
            </p:cNvSpPr>
            <p:nvPr/>
          </p:nvSpPr>
          <p:spPr bwMode="auto">
            <a:xfrm rot="5400000" flipV="1">
              <a:off x="3000" y="936"/>
              <a:ext cx="480" cy="4176"/>
            </a:xfrm>
            <a:prstGeom prst="rightBracket">
              <a:avLst>
                <a:gd name="adj" fmla="val 88611"/>
              </a:avLst>
            </a:prstGeom>
            <a:noFill/>
            <a:ln w="66675">
              <a:solidFill>
                <a:srgbClr val="FF0000"/>
              </a:solidFill>
              <a:round/>
              <a:headEnd type="triangle" w="med" len="med"/>
              <a:tailEn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67603" name="Text Box 18"/>
            <p:cNvSpPr txBox="1">
              <a:spLocks noChangeArrowheads="1"/>
            </p:cNvSpPr>
            <p:nvPr/>
          </p:nvSpPr>
          <p:spPr bwMode="auto">
            <a:xfrm>
              <a:off x="2378" y="3312"/>
              <a:ext cx="998" cy="291"/>
            </a:xfrm>
            <a:prstGeom prst="rect">
              <a:avLst/>
            </a:prstGeom>
            <a:noFill/>
            <a:ln w="9525">
              <a:noFill/>
              <a:miter lim="800000"/>
              <a:headEnd/>
              <a:tailEnd/>
            </a:ln>
          </p:spPr>
          <p:txBody>
            <a:bodyPr wrap="none">
              <a:spAutoFit/>
            </a:bodyPr>
            <a:lstStyle/>
            <a:p>
              <a:pPr fontAlgn="base">
                <a:spcBef>
                  <a:spcPct val="0"/>
                </a:spcBef>
                <a:spcAft>
                  <a:spcPct val="0"/>
                </a:spcAft>
              </a:pPr>
              <a:r>
                <a:rPr lang="en-US" sz="2400" b="1" dirty="0" smtClean="0">
                  <a:solidFill>
                    <a:srgbClr val="FF0000"/>
                  </a:solidFill>
                  <a:cs typeface="Arial" pitchFamily="34" charset="0"/>
                </a:rPr>
                <a:t>3000 </a:t>
              </a:r>
              <a:r>
                <a:rPr lang="en-US" sz="2400" b="1" dirty="0">
                  <a:solidFill>
                    <a:srgbClr val="FF0000"/>
                  </a:solidFill>
                  <a:cs typeface="Arial" pitchFamily="34" charset="0"/>
                </a:rPr>
                <a:t>drugs</a:t>
              </a:r>
            </a:p>
          </p:txBody>
        </p:sp>
      </p:grpSp>
      <p:grpSp>
        <p:nvGrpSpPr>
          <p:cNvPr id="4" name="Group 19"/>
          <p:cNvGrpSpPr>
            <a:grpSpLocks/>
          </p:cNvGrpSpPr>
          <p:nvPr/>
        </p:nvGrpSpPr>
        <p:grpSpPr bwMode="auto">
          <a:xfrm>
            <a:off x="1752600" y="1676400"/>
            <a:ext cx="5410200" cy="1295400"/>
            <a:chOff x="1152" y="1296"/>
            <a:chExt cx="3408" cy="816"/>
          </a:xfrm>
        </p:grpSpPr>
        <p:sp>
          <p:nvSpPr>
            <p:cNvPr id="67600" name="AutoShape 20"/>
            <p:cNvSpPr>
              <a:spLocks/>
            </p:cNvSpPr>
            <p:nvPr/>
          </p:nvSpPr>
          <p:spPr bwMode="auto">
            <a:xfrm rot="-5400000">
              <a:off x="2616" y="168"/>
              <a:ext cx="480" cy="3408"/>
            </a:xfrm>
            <a:prstGeom prst="rightBracket">
              <a:avLst>
                <a:gd name="adj" fmla="val 72315"/>
              </a:avLst>
            </a:prstGeom>
            <a:noFill/>
            <a:ln w="66675">
              <a:solidFill>
                <a:srgbClr val="FF0000"/>
              </a:solidFill>
              <a:round/>
              <a:headEnd/>
              <a:tailEnd type="triangle" w="med" len="med"/>
            </a:ln>
          </p:spPr>
          <p:txBody>
            <a:bodyPr wrap="none" anchor="ctr"/>
            <a:lstStyle/>
            <a:p>
              <a:pPr fontAlgn="base">
                <a:spcBef>
                  <a:spcPct val="0"/>
                </a:spcBef>
                <a:spcAft>
                  <a:spcPct val="0"/>
                </a:spcAft>
              </a:pPr>
              <a:endParaRPr lang="en-US">
                <a:solidFill>
                  <a:srgbClr val="000000"/>
                </a:solidFill>
                <a:cs typeface="Arial" pitchFamily="34" charset="0"/>
              </a:endParaRPr>
            </a:p>
          </p:txBody>
        </p:sp>
        <p:sp>
          <p:nvSpPr>
            <p:cNvPr id="67601" name="Text Box 21"/>
            <p:cNvSpPr txBox="1">
              <a:spLocks noChangeArrowheads="1"/>
            </p:cNvSpPr>
            <p:nvPr/>
          </p:nvSpPr>
          <p:spPr bwMode="auto">
            <a:xfrm>
              <a:off x="2464" y="1296"/>
              <a:ext cx="1067"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b="1" dirty="0">
                  <a:solidFill>
                    <a:srgbClr val="FF0000"/>
                  </a:solidFill>
                  <a:cs typeface="Arial" pitchFamily="34" charset="0"/>
                </a:rPr>
                <a:t>1-2 years?</a:t>
              </a:r>
            </a:p>
          </p:txBody>
        </p:sp>
      </p:grpSp>
    </p:spTree>
    <p:extLst>
      <p:ext uri="{BB962C8B-B14F-4D97-AF65-F5344CB8AC3E}">
        <p14:creationId xmlns:p14="http://schemas.microsoft.com/office/powerpoint/2010/main" val="3354549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4" name="Rectangle 2"/>
          <p:cNvSpPr>
            <a:spLocks noGrp="1" noChangeArrowheads="1"/>
          </p:cNvSpPr>
          <p:nvPr>
            <p:ph type="title" idx="4294967295"/>
          </p:nvPr>
        </p:nvSpPr>
        <p:spPr>
          <a:xfrm>
            <a:off x="0" y="152400"/>
            <a:ext cx="9144000" cy="944563"/>
          </a:xfrm>
        </p:spPr>
        <p:txBody>
          <a:bodyPr>
            <a:normAutofit fontScale="90000"/>
          </a:bodyPr>
          <a:lstStyle/>
          <a:p>
            <a:pPr eaLnBrk="1" hangingPunct="1"/>
            <a:r>
              <a:rPr lang="en-US" sz="3200" kern="1200" dirty="0" smtClean="0">
                <a:solidFill>
                  <a:srgbClr val="106379"/>
                </a:solidFill>
                <a:latin typeface="Trebuchet MS" pitchFamily="34" charset="0"/>
              </a:rPr>
              <a:t>NCATS Comprehensive Repurposing Program</a:t>
            </a:r>
            <a:br>
              <a:rPr lang="en-US" sz="3200" kern="1200" dirty="0" smtClean="0">
                <a:solidFill>
                  <a:srgbClr val="106379"/>
                </a:solidFill>
                <a:latin typeface="Trebuchet MS" pitchFamily="34" charset="0"/>
              </a:rPr>
            </a:br>
            <a:r>
              <a:rPr lang="en-US" sz="2800" kern="1200" dirty="0" smtClean="0">
                <a:solidFill>
                  <a:srgbClr val="106379"/>
                </a:solidFill>
                <a:latin typeface="Trebuchet MS" pitchFamily="34" charset="0"/>
              </a:rPr>
              <a:t>“</a:t>
            </a:r>
            <a:r>
              <a:rPr lang="en-US" sz="2800" i="1" kern="1200" dirty="0" smtClean="0">
                <a:solidFill>
                  <a:srgbClr val="106379"/>
                </a:solidFill>
                <a:latin typeface="Trebuchet MS" pitchFamily="34" charset="0"/>
              </a:rPr>
              <a:t>Systematizing Serendipity”</a:t>
            </a:r>
            <a:endParaRPr lang="en-US" sz="2400" i="1" dirty="0" smtClean="0">
              <a:solidFill>
                <a:schemeClr val="accent2"/>
              </a:solidFill>
              <a:latin typeface="Tahoma" pitchFamily="34" charset="0"/>
              <a:cs typeface="Tahoma" pitchFamily="34" charset="0"/>
            </a:endParaRPr>
          </a:p>
        </p:txBody>
      </p:sp>
      <p:graphicFrame>
        <p:nvGraphicFramePr>
          <p:cNvPr id="5122" name="Object 2"/>
          <p:cNvGraphicFramePr>
            <a:graphicFrameLocks noChangeAspect="1"/>
          </p:cNvGraphicFramePr>
          <p:nvPr>
            <p:extLst>
              <p:ext uri="{D42A27DB-BD31-4B8C-83A1-F6EECF244321}">
                <p14:modId xmlns:p14="http://schemas.microsoft.com/office/powerpoint/2010/main" val="855750922"/>
              </p:ext>
            </p:extLst>
          </p:nvPr>
        </p:nvGraphicFramePr>
        <p:xfrm>
          <a:off x="990600" y="1295400"/>
          <a:ext cx="7086600" cy="4931397"/>
        </p:xfrm>
        <a:graphic>
          <a:graphicData uri="http://schemas.openxmlformats.org/presentationml/2006/ole">
            <mc:AlternateContent xmlns:mc="http://schemas.openxmlformats.org/markup-compatibility/2006">
              <mc:Choice xmlns:v="urn:schemas-microsoft-com:vml" Requires="v">
                <p:oleObj spid="_x0000_s16474" name="Image" r:id="rId4" imgW="10565079" imgH="7352381" progId="Photoshop.Image.11">
                  <p:embed/>
                </p:oleObj>
              </mc:Choice>
              <mc:Fallback>
                <p:oleObj name="Image" r:id="rId4" imgW="10565079" imgH="7352381" progId="Photoshop.Image.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1295400"/>
                        <a:ext cx="7086600" cy="4931397"/>
                      </a:xfrm>
                      <a:prstGeom prst="rect">
                        <a:avLst/>
                      </a:prstGeom>
                      <a:noFill/>
                      <a:ln>
                        <a:noFill/>
                      </a:ln>
                      <a:effectLst/>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1440251390"/>
              </p:ext>
            </p:extLst>
          </p:nvPr>
        </p:nvGraphicFramePr>
        <p:xfrm>
          <a:off x="5105400" y="6507163"/>
          <a:ext cx="3886200" cy="225425"/>
        </p:xfrm>
        <a:graphic>
          <a:graphicData uri="http://schemas.openxmlformats.org/presentationml/2006/ole">
            <mc:AlternateContent xmlns:mc="http://schemas.openxmlformats.org/markup-compatibility/2006">
              <mc:Choice xmlns:v="urn:schemas-microsoft-com:vml" Requires="v">
                <p:oleObj spid="_x0000_s16475" name="Image" r:id="rId6" imgW="7669841" imgH="444288" progId="Photoshop.Image.11">
                  <p:embed/>
                </p:oleObj>
              </mc:Choice>
              <mc:Fallback>
                <p:oleObj name="Image" r:id="rId6" imgW="7669841" imgH="444288" progId="Photoshop.Image.11">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6507163"/>
                        <a:ext cx="38862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940787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Therapeutics for Rare and Neglected Diseases (TRND) </a:t>
            </a:r>
            <a:r>
              <a:rPr lang="en-US" dirty="0" smtClean="0"/>
              <a:t>Program</a:t>
            </a:r>
            <a:endParaRPr lang="en-US" dirty="0"/>
          </a:p>
        </p:txBody>
      </p:sp>
      <p:sp>
        <p:nvSpPr>
          <p:cNvPr id="3" name="Content Placeholder 2"/>
          <p:cNvSpPr>
            <a:spLocks noGrp="1"/>
          </p:cNvSpPr>
          <p:nvPr>
            <p:ph sz="quarter" idx="13"/>
          </p:nvPr>
        </p:nvSpPr>
        <p:spPr/>
        <p:txBody>
          <a:bodyPr>
            <a:normAutofit fontScale="62500" lnSpcReduction="20000"/>
          </a:bodyPr>
          <a:lstStyle/>
          <a:p>
            <a:pPr>
              <a:lnSpc>
                <a:spcPct val="120000"/>
              </a:lnSpc>
              <a:spcBef>
                <a:spcPts val="0"/>
              </a:spcBef>
            </a:pPr>
            <a:r>
              <a:rPr lang="en-US" sz="2900" u="sng" dirty="0">
                <a:ea typeface="ＭＳ Ｐゴシック"/>
                <a:cs typeface="ＭＳ Ｐゴシック"/>
              </a:rPr>
              <a:t>Model</a:t>
            </a:r>
            <a:r>
              <a:rPr lang="en-US" sz="2900" dirty="0">
                <a:ea typeface="ＭＳ Ｐゴシック"/>
                <a:cs typeface="ＭＳ Ｐゴシック"/>
              </a:rPr>
              <a:t>: </a:t>
            </a:r>
            <a:r>
              <a:rPr lang="en-US" dirty="0">
                <a:ea typeface="ＭＳ Ｐゴシック"/>
                <a:cs typeface="ＭＳ Ｐゴシック"/>
              </a:rPr>
              <a:t>Collaboration between NIH intramural labs with preclinical drug development expertise and extramural labs with disease-area / target expertise</a:t>
            </a:r>
          </a:p>
          <a:p>
            <a:pPr marL="0" indent="0">
              <a:lnSpc>
                <a:spcPct val="120000"/>
              </a:lnSpc>
              <a:spcBef>
                <a:spcPts val="0"/>
              </a:spcBef>
              <a:buNone/>
            </a:pPr>
            <a:endParaRPr lang="en-US" sz="2300" u="sng" dirty="0">
              <a:ea typeface="ＭＳ Ｐゴシック"/>
              <a:cs typeface="ＭＳ Ｐゴシック"/>
            </a:endParaRPr>
          </a:p>
          <a:p>
            <a:pPr>
              <a:lnSpc>
                <a:spcPct val="120000"/>
              </a:lnSpc>
              <a:spcBef>
                <a:spcPts val="0"/>
              </a:spcBef>
            </a:pPr>
            <a:r>
              <a:rPr lang="en-US" sz="2900" u="sng" dirty="0">
                <a:ea typeface="ＭＳ Ｐゴシック"/>
                <a:cs typeface="ＭＳ Ｐゴシック"/>
              </a:rPr>
              <a:t>Projects</a:t>
            </a:r>
            <a:r>
              <a:rPr lang="en-US" sz="2900" dirty="0">
                <a:ea typeface="ＭＳ Ｐゴシック"/>
                <a:cs typeface="ＭＳ Ｐゴシック"/>
              </a:rPr>
              <a:t>:</a:t>
            </a:r>
          </a:p>
          <a:p>
            <a:pPr lvl="1">
              <a:lnSpc>
                <a:spcPct val="120000"/>
              </a:lnSpc>
              <a:spcBef>
                <a:spcPts val="0"/>
              </a:spcBef>
            </a:pPr>
            <a:r>
              <a:rPr lang="en-US" sz="2600" dirty="0">
                <a:ea typeface="ＭＳ Ｐゴシック"/>
                <a:cs typeface="ＭＳ Ｐゴシック"/>
              </a:rPr>
              <a:t>May enter at various stages of development</a:t>
            </a:r>
          </a:p>
          <a:p>
            <a:pPr lvl="1">
              <a:lnSpc>
                <a:spcPct val="120000"/>
              </a:lnSpc>
              <a:spcBef>
                <a:spcPts val="0"/>
              </a:spcBef>
            </a:pPr>
            <a:r>
              <a:rPr lang="en-US" sz="2600" dirty="0">
                <a:ea typeface="ＭＳ Ｐゴシック"/>
                <a:cs typeface="ＭＳ Ｐゴシック"/>
              </a:rPr>
              <a:t>Taken to stage needed to attract external organization to adopt for final clinical development</a:t>
            </a:r>
          </a:p>
          <a:p>
            <a:pPr lvl="1">
              <a:lnSpc>
                <a:spcPct val="120000"/>
              </a:lnSpc>
              <a:spcBef>
                <a:spcPts val="0"/>
              </a:spcBef>
            </a:pPr>
            <a:r>
              <a:rPr lang="en-US" sz="2600" dirty="0">
                <a:ea typeface="ＭＳ Ｐゴシック"/>
                <a:cs typeface="ＭＳ Ｐゴシック"/>
              </a:rPr>
              <a:t>Serve to develop new generally applicable platform technologies and paradigms</a:t>
            </a:r>
          </a:p>
          <a:p>
            <a:pPr marL="0" indent="0">
              <a:lnSpc>
                <a:spcPct val="120000"/>
              </a:lnSpc>
              <a:spcBef>
                <a:spcPts val="0"/>
              </a:spcBef>
              <a:buNone/>
            </a:pPr>
            <a:endParaRPr lang="en-US" sz="2300" u="sng" dirty="0">
              <a:ea typeface="ＭＳ Ｐゴシック"/>
              <a:cs typeface="ＭＳ Ｐゴシック"/>
            </a:endParaRPr>
          </a:p>
          <a:p>
            <a:pPr>
              <a:lnSpc>
                <a:spcPct val="120000"/>
              </a:lnSpc>
              <a:spcBef>
                <a:spcPts val="0"/>
              </a:spcBef>
            </a:pPr>
            <a:r>
              <a:rPr lang="en-US" sz="2900" u="sng" dirty="0">
                <a:ea typeface="ＭＳ Ｐゴシック"/>
                <a:cs typeface="ＭＳ Ｐゴシック"/>
              </a:rPr>
              <a:t>Eligible Applicants</a:t>
            </a:r>
            <a:r>
              <a:rPr lang="en-US" sz="2900" dirty="0">
                <a:ea typeface="ＭＳ Ｐゴシック"/>
                <a:cs typeface="ＭＳ Ｐゴシック"/>
              </a:rPr>
              <a:t>:</a:t>
            </a:r>
          </a:p>
          <a:p>
            <a:pPr lvl="1">
              <a:lnSpc>
                <a:spcPct val="120000"/>
              </a:lnSpc>
              <a:spcBef>
                <a:spcPts val="0"/>
              </a:spcBef>
            </a:pPr>
            <a:r>
              <a:rPr lang="en-US" sz="2600" dirty="0">
                <a:ea typeface="ＭＳ Ｐゴシック"/>
                <a:cs typeface="ＭＳ Ｐゴシック"/>
              </a:rPr>
              <a:t>Academic, Non-Profit, Government Lab, Small Business, or Large Biotech / </a:t>
            </a:r>
            <a:r>
              <a:rPr lang="en-US" sz="2600" dirty="0" err="1">
                <a:ea typeface="ＭＳ Ｐゴシック"/>
                <a:cs typeface="ＭＳ Ｐゴシック"/>
              </a:rPr>
              <a:t>Pharma</a:t>
            </a:r>
            <a:endParaRPr lang="en-US" sz="2600" dirty="0">
              <a:ea typeface="ＭＳ Ｐゴシック"/>
              <a:cs typeface="ＭＳ Ｐゴシック"/>
            </a:endParaRPr>
          </a:p>
          <a:p>
            <a:pPr lvl="1">
              <a:lnSpc>
                <a:spcPct val="120000"/>
              </a:lnSpc>
              <a:spcBef>
                <a:spcPts val="0"/>
              </a:spcBef>
            </a:pPr>
            <a:r>
              <a:rPr lang="en-US" sz="2600" dirty="0">
                <a:ea typeface="ＭＳ Ｐゴシック"/>
                <a:cs typeface="ＭＳ Ｐゴシック"/>
              </a:rPr>
              <a:t>Ex-U.S. applicants </a:t>
            </a:r>
            <a:r>
              <a:rPr lang="en-US" sz="2600" dirty="0" smtClean="0">
                <a:ea typeface="ＭＳ Ｐゴシック"/>
                <a:cs typeface="ＭＳ Ｐゴシック"/>
              </a:rPr>
              <a:t>accepted</a:t>
            </a:r>
          </a:p>
          <a:p>
            <a:pPr marL="0" indent="0">
              <a:lnSpc>
                <a:spcPct val="120000"/>
              </a:lnSpc>
              <a:spcBef>
                <a:spcPts val="0"/>
              </a:spcBef>
              <a:buNone/>
            </a:pPr>
            <a:endParaRPr lang="en-US" sz="2300" u="sng" dirty="0" smtClean="0">
              <a:ea typeface="ＭＳ Ｐゴシック"/>
              <a:cs typeface="ＭＳ Ｐゴシック"/>
            </a:endParaRPr>
          </a:p>
          <a:p>
            <a:pPr>
              <a:lnSpc>
                <a:spcPct val="120000"/>
              </a:lnSpc>
              <a:spcBef>
                <a:spcPts val="0"/>
              </a:spcBef>
            </a:pPr>
            <a:r>
              <a:rPr lang="en-US" sz="2900" u="sng" dirty="0" smtClean="0">
                <a:ea typeface="ＭＳ Ｐゴシック"/>
                <a:cs typeface="ＭＳ Ｐゴシック"/>
              </a:rPr>
              <a:t>Intellectual </a:t>
            </a:r>
            <a:r>
              <a:rPr lang="en-US" sz="2900" u="sng" dirty="0">
                <a:ea typeface="ＭＳ Ｐゴシック"/>
                <a:cs typeface="ＭＳ Ｐゴシック"/>
              </a:rPr>
              <a:t>Property</a:t>
            </a:r>
            <a:r>
              <a:rPr lang="en-US" sz="2900" dirty="0">
                <a:ea typeface="ＭＳ Ｐゴシック"/>
                <a:cs typeface="ＭＳ Ｐゴシック"/>
              </a:rPr>
              <a:t>: </a:t>
            </a:r>
          </a:p>
          <a:p>
            <a:pPr lvl="1">
              <a:lnSpc>
                <a:spcPct val="120000"/>
              </a:lnSpc>
              <a:spcBef>
                <a:spcPts val="0"/>
              </a:spcBef>
            </a:pPr>
            <a:r>
              <a:rPr lang="en-US" sz="2600" dirty="0">
                <a:ea typeface="ＭＳ Ｐゴシック"/>
                <a:cs typeface="ＭＳ Ｐゴシック"/>
              </a:rPr>
              <a:t>Partnerships are creative</a:t>
            </a:r>
          </a:p>
          <a:p>
            <a:pPr lvl="1">
              <a:lnSpc>
                <a:spcPct val="120000"/>
              </a:lnSpc>
              <a:spcBef>
                <a:spcPts val="0"/>
              </a:spcBef>
            </a:pPr>
            <a:r>
              <a:rPr lang="en-US" sz="2600" dirty="0">
                <a:ea typeface="ＭＳ Ｐゴシック"/>
                <a:cs typeface="ＭＳ Ｐゴシック"/>
              </a:rPr>
              <a:t>TRND may generate intellectual property</a:t>
            </a:r>
          </a:p>
        </p:txBody>
      </p:sp>
    </p:spTree>
    <p:extLst>
      <p:ext uri="{BB962C8B-B14F-4D97-AF65-F5344CB8AC3E}">
        <p14:creationId xmlns:p14="http://schemas.microsoft.com/office/powerpoint/2010/main" val="36191881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762000"/>
          </a:xfrm>
        </p:spPr>
        <p:txBody>
          <a:bodyPr>
            <a:noAutofit/>
          </a:bodyPr>
          <a:lstStyle/>
          <a:p>
            <a:r>
              <a:rPr lang="en-US" dirty="0" smtClean="0"/>
              <a:t>TRND Portfolio</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858572450"/>
              </p:ext>
            </p:extLst>
          </p:nvPr>
        </p:nvGraphicFramePr>
        <p:xfrm>
          <a:off x="304803" y="838202"/>
          <a:ext cx="8554870" cy="5415896"/>
        </p:xfrm>
        <a:graphic>
          <a:graphicData uri="http://schemas.openxmlformats.org/drawingml/2006/table">
            <a:tbl>
              <a:tblPr firstRow="1" firstCol="1" bandRow="1">
                <a:tableStyleId>{B301B821-A1FF-4177-AEE7-76D212191A09}</a:tableStyleId>
              </a:tblPr>
              <a:tblGrid>
                <a:gridCol w="2550258"/>
                <a:gridCol w="3626741"/>
                <a:gridCol w="2377871"/>
              </a:tblGrid>
              <a:tr h="240429">
                <a:tc>
                  <a:txBody>
                    <a:bodyPr/>
                    <a:lstStyle/>
                    <a:p>
                      <a:pPr marL="0" marR="0" algn="ctr">
                        <a:lnSpc>
                          <a:spcPts val="1440"/>
                        </a:lnSpc>
                        <a:spcBef>
                          <a:spcPts val="0"/>
                        </a:spcBef>
                        <a:spcAft>
                          <a:spcPts val="0"/>
                        </a:spcAft>
                      </a:pPr>
                      <a:r>
                        <a:rPr lang="en-US" sz="1200" dirty="0">
                          <a:effectLst/>
                        </a:rPr>
                        <a:t>Therapeutic Area/Disease</a:t>
                      </a:r>
                      <a:endParaRPr lang="en-US" sz="1400" b="0" dirty="0">
                        <a:effectLst/>
                        <a:latin typeface="Times New Roman"/>
                        <a:ea typeface="Calibri"/>
                        <a:cs typeface="Times New Roman"/>
                      </a:endParaRPr>
                    </a:p>
                  </a:txBody>
                  <a:tcPr marL="15056" marR="15056" marT="15056" marB="15056"/>
                </a:tc>
                <a:tc>
                  <a:txBody>
                    <a:bodyPr/>
                    <a:lstStyle/>
                    <a:p>
                      <a:pPr marL="0" marR="0" algn="ctr">
                        <a:lnSpc>
                          <a:spcPts val="1440"/>
                        </a:lnSpc>
                        <a:spcBef>
                          <a:spcPts val="0"/>
                        </a:spcBef>
                        <a:spcAft>
                          <a:spcPts val="0"/>
                        </a:spcAft>
                      </a:pPr>
                      <a:r>
                        <a:rPr lang="en-US" sz="1200">
                          <a:effectLst/>
                        </a:rPr>
                        <a:t>Organization Name(s)</a:t>
                      </a:r>
                      <a:endParaRPr lang="en-US" sz="1400">
                        <a:effectLst/>
                        <a:latin typeface="Times New Roman"/>
                        <a:ea typeface="Calibri"/>
                        <a:cs typeface="Times New Roman"/>
                      </a:endParaRPr>
                    </a:p>
                  </a:txBody>
                  <a:tcPr marL="15056" marR="15056" marT="15056" marB="15056"/>
                </a:tc>
                <a:tc>
                  <a:txBody>
                    <a:bodyPr/>
                    <a:lstStyle/>
                    <a:p>
                      <a:pPr marL="0" marR="0" algn="ctr">
                        <a:lnSpc>
                          <a:spcPts val="1440"/>
                        </a:lnSpc>
                        <a:spcBef>
                          <a:spcPts val="0"/>
                        </a:spcBef>
                        <a:spcAft>
                          <a:spcPts val="0"/>
                        </a:spcAft>
                      </a:pPr>
                      <a:r>
                        <a:rPr lang="en-US" sz="1200" dirty="0">
                          <a:effectLst/>
                        </a:rPr>
                        <a:t>Partner Type(s)</a:t>
                      </a:r>
                      <a:endParaRPr lang="en-US" sz="1400" dirty="0">
                        <a:effectLst/>
                        <a:latin typeface="Times New Roman"/>
                        <a:ea typeface="Calibri"/>
                        <a:cs typeface="Times New Roman"/>
                      </a:endParaRPr>
                    </a:p>
                  </a:txBody>
                  <a:tcPr marL="15056" marR="15056" marT="15056" marB="15056"/>
                </a:tc>
              </a:tr>
              <a:tr h="446039">
                <a:tc>
                  <a:txBody>
                    <a:bodyPr/>
                    <a:lstStyle/>
                    <a:p>
                      <a:pPr marL="0" marR="0">
                        <a:lnSpc>
                          <a:spcPts val="1440"/>
                        </a:lnSpc>
                        <a:spcBef>
                          <a:spcPts val="0"/>
                        </a:spcBef>
                        <a:spcAft>
                          <a:spcPts val="0"/>
                        </a:spcAft>
                      </a:pPr>
                      <a:r>
                        <a:rPr lang="en-US" sz="1100" b="1" kern="1200" dirty="0">
                          <a:solidFill>
                            <a:srgbClr val="FF0000"/>
                          </a:solidFill>
                          <a:effectLst/>
                        </a:rPr>
                        <a:t>Autoimmune pulmonary alveolar </a:t>
                      </a:r>
                      <a:r>
                        <a:rPr lang="en-US" sz="1100" b="1" kern="1200" dirty="0" err="1">
                          <a:solidFill>
                            <a:srgbClr val="FF0000"/>
                          </a:solidFill>
                          <a:effectLst/>
                        </a:rPr>
                        <a:t>proteinosis</a:t>
                      </a:r>
                      <a:endParaRPr lang="en-US" sz="1100" b="1" kern="1200" dirty="0">
                        <a:solidFill>
                          <a:srgbClr val="FF0000"/>
                        </a:solidFill>
                        <a:effectLst/>
                        <a:latin typeface="+mn-lt"/>
                        <a:ea typeface="+mn-ea"/>
                        <a:cs typeface="+mn-cs"/>
                      </a:endParaRPr>
                    </a:p>
                  </a:txBody>
                  <a:tcPr marL="15056" marR="15056" marT="15056" marB="15056">
                    <a:lnB w="12700" cmpd="sng">
                      <a:noFill/>
                    </a:lnB>
                  </a:tcPr>
                </a:tc>
                <a:tc>
                  <a:txBody>
                    <a:bodyPr/>
                    <a:lstStyle/>
                    <a:p>
                      <a:pPr marL="0" marR="0" indent="52388">
                        <a:lnSpc>
                          <a:spcPts val="1440"/>
                        </a:lnSpc>
                        <a:spcBef>
                          <a:spcPts val="0"/>
                        </a:spcBef>
                        <a:spcAft>
                          <a:spcPts val="0"/>
                        </a:spcAft>
                      </a:pPr>
                      <a:r>
                        <a:rPr lang="en-US" sz="1100" b="1" dirty="0">
                          <a:solidFill>
                            <a:srgbClr val="FF0000"/>
                          </a:solidFill>
                          <a:effectLst/>
                        </a:rPr>
                        <a:t>Cincinnati Children’s Hospital</a:t>
                      </a:r>
                      <a:endParaRPr lang="en-US" sz="1400" b="1" dirty="0">
                        <a:solidFill>
                          <a:srgbClr val="FF0000"/>
                        </a:solidFill>
                        <a:effectLst/>
                        <a:latin typeface="Times New Roman"/>
                        <a:ea typeface="Calibri"/>
                        <a:cs typeface="Times New Roman"/>
                      </a:endParaRPr>
                    </a:p>
                  </a:txBody>
                  <a:tcPr marL="15056" marR="15056" marT="15056" marB="15056">
                    <a:lnB w="12700" cmpd="sng">
                      <a:noFill/>
                    </a:lnB>
                  </a:tcPr>
                </a:tc>
                <a:tc>
                  <a:txBody>
                    <a:bodyPr/>
                    <a:lstStyle/>
                    <a:p>
                      <a:pPr marL="52388" marR="0" indent="0">
                        <a:lnSpc>
                          <a:spcPts val="1440"/>
                        </a:lnSpc>
                        <a:spcBef>
                          <a:spcPts val="0"/>
                        </a:spcBef>
                        <a:spcAft>
                          <a:spcPts val="0"/>
                        </a:spcAft>
                      </a:pPr>
                      <a:r>
                        <a:rPr lang="en-US" sz="1100" b="1" dirty="0">
                          <a:solidFill>
                            <a:srgbClr val="FF0000"/>
                          </a:solidFill>
                          <a:effectLst/>
                        </a:rPr>
                        <a:t>Academic</a:t>
                      </a:r>
                      <a:endParaRPr lang="en-US" sz="1400" b="1" dirty="0">
                        <a:solidFill>
                          <a:srgbClr val="FF0000"/>
                        </a:solidFill>
                        <a:effectLst/>
                        <a:latin typeface="Times New Roman"/>
                        <a:ea typeface="Calibri"/>
                        <a:cs typeface="Times New Roman"/>
                      </a:endParaRPr>
                    </a:p>
                  </a:txBody>
                  <a:tcPr marL="15056" marR="15056" marT="15056" marB="15056">
                    <a:lnB w="12700" cmpd="sng">
                      <a:noFill/>
                    </a:lnB>
                  </a:tcPr>
                </a:tc>
              </a:tr>
              <a:tr h="75530">
                <a:tc>
                  <a:txBody>
                    <a:bodyPr/>
                    <a:lstStyle/>
                    <a:p>
                      <a:pPr marL="0" marR="0" indent="0" algn="l" defTabSz="914400" rtl="0" eaLnBrk="1" fontAlgn="auto" latinLnBrk="0" hangingPunct="1">
                        <a:lnSpc>
                          <a:spcPts val="1440"/>
                        </a:lnSpc>
                        <a:spcBef>
                          <a:spcPts val="0"/>
                        </a:spcBef>
                        <a:spcAft>
                          <a:spcPts val="0"/>
                        </a:spcAft>
                        <a:buClrTx/>
                        <a:buSzTx/>
                        <a:buFontTx/>
                        <a:buNone/>
                        <a:tabLst/>
                        <a:defRPr/>
                      </a:pPr>
                      <a:r>
                        <a:rPr lang="en-US" sz="1100" b="0" dirty="0" err="1" smtClean="0"/>
                        <a:t>Creatine</a:t>
                      </a:r>
                      <a:r>
                        <a:rPr lang="en-US" sz="1100" b="0" dirty="0" smtClean="0"/>
                        <a:t> Transporter Defect</a:t>
                      </a:r>
                      <a:endParaRPr lang="en-US" sz="1100" b="0" dirty="0" smtClean="0">
                        <a:solidFill>
                          <a:srgbClr val="000000"/>
                        </a:solidFill>
                      </a:endParaRPr>
                    </a:p>
                  </a:txBody>
                  <a:tcPr marL="15056" marR="15056" marT="15056" marB="15056">
                    <a:lnT w="12700" cmpd="sng">
                      <a:noFill/>
                    </a:lnT>
                    <a:lnB w="12700" cmpd="sng">
                      <a:noFill/>
                    </a:lnB>
                  </a:tcPr>
                </a:tc>
                <a:tc>
                  <a:txBody>
                    <a:bodyPr/>
                    <a:lstStyle/>
                    <a:p>
                      <a:pPr marL="0" marR="0" indent="52388">
                        <a:lnSpc>
                          <a:spcPts val="1440"/>
                        </a:lnSpc>
                        <a:spcBef>
                          <a:spcPts val="0"/>
                        </a:spcBef>
                        <a:spcAft>
                          <a:spcPts val="0"/>
                        </a:spcAft>
                      </a:pPr>
                      <a:r>
                        <a:rPr lang="en-US" sz="1100" dirty="0" err="1" smtClean="0">
                          <a:effectLst/>
                        </a:rPr>
                        <a:t>Lumos</a:t>
                      </a:r>
                      <a:r>
                        <a:rPr lang="en-US" sz="1100" baseline="0" dirty="0" smtClean="0">
                          <a:effectLst/>
                        </a:rPr>
                        <a:t> </a:t>
                      </a:r>
                      <a:r>
                        <a:rPr lang="en-US" sz="1100" baseline="0" dirty="0" err="1" smtClean="0">
                          <a:effectLst/>
                        </a:rPr>
                        <a:t>Pharma</a:t>
                      </a:r>
                      <a:r>
                        <a:rPr lang="en-US" sz="1100" baseline="0" dirty="0" smtClean="0">
                          <a:effectLst/>
                        </a:rPr>
                        <a:t>, Inc.</a:t>
                      </a:r>
                      <a:endParaRPr lang="en-US" sz="1100" dirty="0">
                        <a:solidFill>
                          <a:schemeClr val="tx1"/>
                        </a:solidFill>
                        <a:effectLst/>
                        <a:latin typeface="+mn-lt"/>
                        <a:ea typeface="Calibri"/>
                        <a:cs typeface="Times New Roman"/>
                      </a:endParaRPr>
                    </a:p>
                  </a:txBody>
                  <a:tcPr marL="15056" marR="15056" marT="15056" marB="15056">
                    <a:lnT w="12700" cmpd="sng">
                      <a:noFill/>
                    </a:lnT>
                    <a:lnB w="12700" cmpd="sng">
                      <a:noFill/>
                    </a:lnB>
                  </a:tcPr>
                </a:tc>
                <a:tc>
                  <a:txBody>
                    <a:bodyPr/>
                    <a:lstStyle/>
                    <a:p>
                      <a:pPr marL="52388" marR="0" indent="0" algn="l" defTabSz="914400" rtl="0" eaLnBrk="1" fontAlgn="auto" latinLnBrk="0" hangingPunct="1">
                        <a:lnSpc>
                          <a:spcPts val="1440"/>
                        </a:lnSpc>
                        <a:spcBef>
                          <a:spcPts val="0"/>
                        </a:spcBef>
                        <a:spcAft>
                          <a:spcPts val="0"/>
                        </a:spcAft>
                        <a:buClrTx/>
                        <a:buSzTx/>
                        <a:buFontTx/>
                        <a:buNone/>
                        <a:tabLst/>
                        <a:defRPr/>
                      </a:pPr>
                      <a:r>
                        <a:rPr kumimoji="0" lang="en-US" sz="1100" u="none" strike="noStrike" kern="1200" cap="none" spc="0" normalizeH="0" baseline="0" noProof="0" dirty="0" smtClean="0">
                          <a:ln>
                            <a:noFill/>
                          </a:ln>
                          <a:effectLst/>
                          <a:uLnTx/>
                          <a:uFillTx/>
                        </a:rPr>
                        <a:t>Biotech</a:t>
                      </a:r>
                      <a:endParaRPr lang="en-US" sz="1400" dirty="0">
                        <a:solidFill>
                          <a:schemeClr val="tx1"/>
                        </a:solidFill>
                        <a:effectLst/>
                        <a:latin typeface="Times New Roman"/>
                        <a:ea typeface="Calibri"/>
                        <a:cs typeface="Times New Roman"/>
                      </a:endParaRPr>
                    </a:p>
                  </a:txBody>
                  <a:tcPr marL="15056" marR="15056" marT="15056" marB="15056">
                    <a:lnT w="12700" cmpd="sng">
                      <a:noFill/>
                    </a:lnT>
                    <a:lnB w="12700" cmpd="sng">
                      <a:noFill/>
                    </a:lnB>
                  </a:tcPr>
                </a:tc>
              </a:tr>
              <a:tr h="446039">
                <a:tc>
                  <a:txBody>
                    <a:bodyPr/>
                    <a:lstStyle/>
                    <a:p>
                      <a:pPr marL="0" marR="0">
                        <a:lnSpc>
                          <a:spcPts val="1440"/>
                        </a:lnSpc>
                        <a:spcBef>
                          <a:spcPts val="0"/>
                        </a:spcBef>
                        <a:spcAft>
                          <a:spcPts val="0"/>
                        </a:spcAft>
                      </a:pPr>
                      <a:r>
                        <a:rPr lang="en-US" sz="1100" b="0" dirty="0">
                          <a:effectLst/>
                        </a:rPr>
                        <a:t>Chronic lymphocytic leukemia</a:t>
                      </a:r>
                      <a:endParaRPr lang="en-US" sz="1400" b="0" dirty="0">
                        <a:solidFill>
                          <a:schemeClr val="tx1"/>
                        </a:solidFill>
                        <a:effectLst/>
                        <a:latin typeface="Times New Roman"/>
                        <a:ea typeface="Calibri"/>
                        <a:cs typeface="Times New Roman"/>
                      </a:endParaRPr>
                    </a:p>
                  </a:txBody>
                  <a:tcPr marL="15056" marR="15056" marT="15056" marB="15056">
                    <a:lnT w="12700" cmpd="sng">
                      <a:noFill/>
                    </a:lnT>
                    <a:lnB w="12700" cmpd="sng">
                      <a:noFill/>
                    </a:lnB>
                  </a:tcPr>
                </a:tc>
                <a:tc>
                  <a:txBody>
                    <a:bodyPr/>
                    <a:lstStyle/>
                    <a:p>
                      <a:pPr marL="52388" marR="0" indent="0">
                        <a:lnSpc>
                          <a:spcPts val="1440"/>
                        </a:lnSpc>
                        <a:spcBef>
                          <a:spcPts val="0"/>
                        </a:spcBef>
                        <a:spcAft>
                          <a:spcPts val="0"/>
                        </a:spcAft>
                      </a:pPr>
                      <a:r>
                        <a:rPr lang="en-US" sz="1100" dirty="0">
                          <a:effectLst/>
                        </a:rPr>
                        <a:t>Leukemia &amp; Lymphoma Society, University of Kansas Cancer Center</a:t>
                      </a:r>
                      <a:endParaRPr lang="en-US" sz="1400" dirty="0">
                        <a:solidFill>
                          <a:schemeClr val="tx1"/>
                        </a:solidFill>
                        <a:effectLst/>
                        <a:latin typeface="Times New Roman"/>
                        <a:ea typeface="Calibri"/>
                        <a:cs typeface="Times New Roman"/>
                      </a:endParaRPr>
                    </a:p>
                  </a:txBody>
                  <a:tcPr marL="15056" marR="15056" marT="15056" marB="15056">
                    <a:lnT w="12700" cmpd="sng">
                      <a:noFill/>
                    </a:lnT>
                    <a:lnB w="12700" cmpd="sng">
                      <a:noFill/>
                    </a:lnB>
                  </a:tcPr>
                </a:tc>
                <a:tc>
                  <a:txBody>
                    <a:bodyPr/>
                    <a:lstStyle/>
                    <a:p>
                      <a:pPr marL="52388" marR="0" indent="0">
                        <a:lnSpc>
                          <a:spcPts val="1440"/>
                        </a:lnSpc>
                        <a:spcBef>
                          <a:spcPts val="0"/>
                        </a:spcBef>
                        <a:spcAft>
                          <a:spcPts val="0"/>
                        </a:spcAft>
                      </a:pPr>
                      <a:r>
                        <a:rPr lang="en-US" sz="1100" dirty="0">
                          <a:effectLst/>
                        </a:rPr>
                        <a:t>Disease foundation, academic</a:t>
                      </a:r>
                      <a:endParaRPr lang="en-US" sz="1400" dirty="0">
                        <a:solidFill>
                          <a:schemeClr val="tx1"/>
                        </a:solidFill>
                        <a:effectLst/>
                        <a:latin typeface="Times New Roman"/>
                        <a:ea typeface="Calibri"/>
                        <a:cs typeface="Times New Roman"/>
                      </a:endParaRPr>
                    </a:p>
                  </a:txBody>
                  <a:tcPr marL="15056" marR="15056" marT="15056" marB="15056">
                    <a:lnT w="12700" cmpd="sng">
                      <a:noFill/>
                    </a:lnT>
                    <a:lnB w="12700" cmpd="sng">
                      <a:noFill/>
                    </a:lnB>
                  </a:tcPr>
                </a:tc>
              </a:tr>
              <a:tr h="240429">
                <a:tc>
                  <a:txBody>
                    <a:bodyPr/>
                    <a:lstStyle/>
                    <a:p>
                      <a:pPr marL="0" marR="0">
                        <a:lnSpc>
                          <a:spcPts val="1440"/>
                        </a:lnSpc>
                        <a:spcBef>
                          <a:spcPts val="0"/>
                        </a:spcBef>
                        <a:spcAft>
                          <a:spcPts val="0"/>
                        </a:spcAft>
                      </a:pPr>
                      <a:r>
                        <a:rPr lang="en-US" sz="1100" b="0" dirty="0">
                          <a:effectLst/>
                        </a:rPr>
                        <a:t>Core binding factor leukemia</a:t>
                      </a:r>
                      <a:endParaRPr lang="en-US" sz="1400" b="0" dirty="0">
                        <a:solidFill>
                          <a:schemeClr val="tx1"/>
                        </a:solidFill>
                        <a:effectLst/>
                        <a:latin typeface="Times New Roman"/>
                        <a:ea typeface="Calibri"/>
                        <a:cs typeface="Times New Roman"/>
                      </a:endParaRPr>
                    </a:p>
                  </a:txBody>
                  <a:tcPr marL="15056" marR="15056" marT="15056" marB="15056">
                    <a:lnT w="12700" cmpd="sng">
                      <a:noFill/>
                    </a:lnT>
                    <a:lnB w="12700" cmpd="sng">
                      <a:noFill/>
                    </a:lnB>
                  </a:tcPr>
                </a:tc>
                <a:tc>
                  <a:txBody>
                    <a:bodyPr/>
                    <a:lstStyle/>
                    <a:p>
                      <a:pPr marL="52388" marR="0" indent="0">
                        <a:lnSpc>
                          <a:spcPts val="1440"/>
                        </a:lnSpc>
                        <a:spcBef>
                          <a:spcPts val="0"/>
                        </a:spcBef>
                        <a:spcAft>
                          <a:spcPts val="0"/>
                        </a:spcAft>
                      </a:pPr>
                      <a:r>
                        <a:rPr lang="en-US" sz="1100" dirty="0">
                          <a:effectLst/>
                        </a:rPr>
                        <a:t>NHGRI</a:t>
                      </a:r>
                      <a:endParaRPr lang="en-US" sz="1400" dirty="0">
                        <a:solidFill>
                          <a:schemeClr val="tx1"/>
                        </a:solidFill>
                        <a:effectLst/>
                        <a:latin typeface="Times New Roman"/>
                        <a:ea typeface="Calibri"/>
                        <a:cs typeface="Times New Roman"/>
                      </a:endParaRPr>
                    </a:p>
                  </a:txBody>
                  <a:tcPr marL="15056" marR="15056" marT="15056" marB="15056">
                    <a:lnT w="12700" cmpd="sng">
                      <a:noFill/>
                    </a:lnT>
                    <a:lnB w="12700" cmpd="sng">
                      <a:noFill/>
                    </a:lnB>
                  </a:tcPr>
                </a:tc>
                <a:tc>
                  <a:txBody>
                    <a:bodyPr/>
                    <a:lstStyle/>
                    <a:p>
                      <a:pPr marL="52388" marR="0" indent="0">
                        <a:lnSpc>
                          <a:spcPts val="1440"/>
                        </a:lnSpc>
                        <a:spcBef>
                          <a:spcPts val="0"/>
                        </a:spcBef>
                        <a:spcAft>
                          <a:spcPts val="0"/>
                        </a:spcAft>
                      </a:pPr>
                      <a:r>
                        <a:rPr lang="en-US" sz="1100" dirty="0">
                          <a:effectLst/>
                        </a:rPr>
                        <a:t>NIH intramural labs</a:t>
                      </a:r>
                      <a:endParaRPr lang="en-US" sz="1400" dirty="0">
                        <a:solidFill>
                          <a:schemeClr val="tx1"/>
                        </a:solidFill>
                        <a:effectLst/>
                        <a:latin typeface="Times New Roman"/>
                        <a:ea typeface="Calibri"/>
                        <a:cs typeface="Times New Roman"/>
                      </a:endParaRPr>
                    </a:p>
                  </a:txBody>
                  <a:tcPr marL="15056" marR="15056" marT="15056" marB="15056">
                    <a:lnT w="12700" cmpd="sng">
                      <a:noFill/>
                    </a:lnT>
                    <a:lnB w="12700" cmpd="sng">
                      <a:noFill/>
                    </a:lnB>
                  </a:tcPr>
                </a:tc>
              </a:tr>
              <a:tr h="240429">
                <a:tc>
                  <a:txBody>
                    <a:bodyPr/>
                    <a:lstStyle/>
                    <a:p>
                      <a:pPr marL="0" marR="0" indent="0" algn="l" defTabSz="914400" rtl="0" eaLnBrk="1" fontAlgn="auto" latinLnBrk="0" hangingPunct="1">
                        <a:lnSpc>
                          <a:spcPts val="1440"/>
                        </a:lnSpc>
                        <a:spcBef>
                          <a:spcPts val="0"/>
                        </a:spcBef>
                        <a:spcAft>
                          <a:spcPts val="0"/>
                        </a:spcAft>
                        <a:buClrTx/>
                        <a:buSzTx/>
                        <a:buFontTx/>
                        <a:buNone/>
                        <a:tabLst/>
                        <a:defRPr/>
                      </a:pPr>
                      <a:r>
                        <a:rPr lang="en-US" sz="1100" b="0" dirty="0" err="1" smtClean="0">
                          <a:effectLst/>
                        </a:rPr>
                        <a:t>Fibrodysplasia</a:t>
                      </a:r>
                      <a:r>
                        <a:rPr lang="en-US" sz="1100" b="0" dirty="0" smtClean="0">
                          <a:effectLst/>
                        </a:rPr>
                        <a:t> </a:t>
                      </a:r>
                      <a:r>
                        <a:rPr lang="en-US" sz="1100" b="0" dirty="0" err="1" smtClean="0">
                          <a:effectLst/>
                        </a:rPr>
                        <a:t>ossificans</a:t>
                      </a:r>
                      <a:r>
                        <a:rPr lang="en-US" sz="1100" b="0" dirty="0" smtClean="0">
                          <a:effectLst/>
                        </a:rPr>
                        <a:t> </a:t>
                      </a:r>
                      <a:r>
                        <a:rPr lang="en-US" sz="1100" b="0" dirty="0" err="1" smtClean="0">
                          <a:effectLst/>
                        </a:rPr>
                        <a:t>progressiva</a:t>
                      </a:r>
                      <a:endParaRPr lang="en-US" sz="1100" b="0" dirty="0" smtClean="0">
                        <a:solidFill>
                          <a:schemeClr val="tx1"/>
                        </a:solidFill>
                        <a:effectLst/>
                        <a:latin typeface="+mn-lt"/>
                        <a:ea typeface="Calibri"/>
                        <a:cs typeface="Times New Roman"/>
                      </a:endParaRPr>
                    </a:p>
                  </a:txBody>
                  <a:tcPr marL="15056" marR="15056" marT="15056" marB="15056">
                    <a:lnT w="12700" cmpd="sng">
                      <a:noFill/>
                    </a:lnT>
                    <a:lnB w="12700" cmpd="sng">
                      <a:noFill/>
                    </a:lnB>
                  </a:tcPr>
                </a:tc>
                <a:tc>
                  <a:txBody>
                    <a:bodyPr/>
                    <a:lstStyle/>
                    <a:p>
                      <a:pPr marL="52388" marR="0" indent="0" algn="l" defTabSz="914400" rtl="0" eaLnBrk="1" fontAlgn="auto" latinLnBrk="0" hangingPunct="1">
                        <a:lnSpc>
                          <a:spcPts val="1440"/>
                        </a:lnSpc>
                        <a:spcBef>
                          <a:spcPts val="0"/>
                        </a:spcBef>
                        <a:spcAft>
                          <a:spcPts val="0"/>
                        </a:spcAft>
                        <a:buClrTx/>
                        <a:buSzTx/>
                        <a:buFontTx/>
                        <a:buNone/>
                        <a:tabLst/>
                        <a:defRPr/>
                      </a:pPr>
                      <a:r>
                        <a:rPr lang="en-US" sz="1100" dirty="0" smtClean="0">
                          <a:effectLst/>
                        </a:rPr>
                        <a:t>Massachusetts General Hospital</a:t>
                      </a:r>
                      <a:endParaRPr lang="en-US" sz="1100" dirty="0" smtClean="0">
                        <a:solidFill>
                          <a:schemeClr val="tx1"/>
                        </a:solidFill>
                        <a:effectLst/>
                        <a:latin typeface="+mn-lt"/>
                        <a:ea typeface="Calibri"/>
                        <a:cs typeface="Times New Roman"/>
                      </a:endParaRPr>
                    </a:p>
                  </a:txBody>
                  <a:tcPr marL="15056" marR="15056" marT="15056" marB="15056">
                    <a:lnT w="12700" cmpd="sng">
                      <a:noFill/>
                    </a:lnT>
                    <a:lnB w="12700" cmpd="sng">
                      <a:noFill/>
                    </a:lnB>
                  </a:tcPr>
                </a:tc>
                <a:tc>
                  <a:txBody>
                    <a:bodyPr/>
                    <a:lstStyle/>
                    <a:p>
                      <a:pPr marL="52388" marR="0" indent="0" algn="l" defTabSz="914400" rtl="0" eaLnBrk="1" fontAlgn="auto" latinLnBrk="0" hangingPunct="1">
                        <a:lnSpc>
                          <a:spcPts val="1440"/>
                        </a:lnSpc>
                        <a:spcBef>
                          <a:spcPts val="0"/>
                        </a:spcBef>
                        <a:spcAft>
                          <a:spcPts val="0"/>
                        </a:spcAft>
                        <a:buClrTx/>
                        <a:buSzTx/>
                        <a:buFontTx/>
                        <a:buNone/>
                        <a:tabLst/>
                        <a:defRPr/>
                      </a:pPr>
                      <a:r>
                        <a:rPr lang="en-US" sz="1100" dirty="0" smtClean="0">
                          <a:effectLst/>
                        </a:rPr>
                        <a:t>Academic</a:t>
                      </a:r>
                      <a:endParaRPr lang="en-US" sz="1100" dirty="0" smtClean="0">
                        <a:solidFill>
                          <a:schemeClr val="tx1"/>
                        </a:solidFill>
                        <a:effectLst/>
                        <a:latin typeface="+mn-lt"/>
                        <a:ea typeface="Calibri"/>
                        <a:cs typeface="Times New Roman"/>
                      </a:endParaRPr>
                    </a:p>
                  </a:txBody>
                  <a:tcPr marL="15056" marR="15056" marT="15056" marB="15056">
                    <a:lnT w="12700" cmpd="sng">
                      <a:noFill/>
                    </a:lnT>
                    <a:lnB w="12700" cmpd="sng">
                      <a:noFill/>
                    </a:lnB>
                  </a:tcPr>
                </a:tc>
              </a:tr>
              <a:tr h="240429">
                <a:tc>
                  <a:txBody>
                    <a:bodyPr/>
                    <a:lstStyle/>
                    <a:p>
                      <a:pPr marL="0" marR="0" indent="0" algn="l" defTabSz="914400" rtl="0" eaLnBrk="1" fontAlgn="auto" latinLnBrk="0" hangingPunct="1">
                        <a:lnSpc>
                          <a:spcPts val="1440"/>
                        </a:lnSpc>
                        <a:spcBef>
                          <a:spcPts val="0"/>
                        </a:spcBef>
                        <a:spcAft>
                          <a:spcPts val="0"/>
                        </a:spcAft>
                        <a:buClrTx/>
                        <a:buSzTx/>
                        <a:buFontTx/>
                        <a:buNone/>
                        <a:tabLst/>
                        <a:defRPr/>
                      </a:pPr>
                      <a:r>
                        <a:rPr lang="en-US" sz="1100" b="0" dirty="0" smtClean="0"/>
                        <a:t>GNE Myopathy (Hereditary Inclusion Body Myopathy NIBM)</a:t>
                      </a:r>
                      <a:endParaRPr lang="en-US" sz="1100" b="0" dirty="0" smtClean="0">
                        <a:solidFill>
                          <a:srgbClr val="000000"/>
                        </a:solidFill>
                      </a:endParaRPr>
                    </a:p>
                  </a:txBody>
                  <a:tcPr marL="15056" marR="15056" marT="15056" marB="15056">
                    <a:lnT w="12700" cmpd="sng">
                      <a:noFill/>
                    </a:lnT>
                    <a:lnB w="12700" cmpd="sng">
                      <a:noFill/>
                    </a:lnB>
                  </a:tcPr>
                </a:tc>
                <a:tc>
                  <a:txBody>
                    <a:bodyPr/>
                    <a:lstStyle/>
                    <a:p>
                      <a:pPr marL="52388" marR="0" indent="0">
                        <a:lnSpc>
                          <a:spcPts val="1440"/>
                        </a:lnSpc>
                        <a:spcBef>
                          <a:spcPts val="0"/>
                        </a:spcBef>
                        <a:spcAft>
                          <a:spcPts val="0"/>
                        </a:spcAft>
                      </a:pPr>
                      <a:r>
                        <a:rPr lang="en-US" sz="1100" dirty="0" smtClean="0">
                          <a:effectLst/>
                        </a:rPr>
                        <a:t>New Zealand Pharmaceuticals, NHGRI</a:t>
                      </a:r>
                      <a:endParaRPr lang="en-US" sz="1100" dirty="0">
                        <a:solidFill>
                          <a:schemeClr val="tx1"/>
                        </a:solidFill>
                        <a:effectLst/>
                        <a:latin typeface="+mn-lt"/>
                        <a:ea typeface="Calibri"/>
                        <a:cs typeface="Times New Roman"/>
                      </a:endParaRPr>
                    </a:p>
                  </a:txBody>
                  <a:tcPr marL="15056" marR="15056" marT="15056" marB="15056">
                    <a:lnT w="12700" cmpd="sng">
                      <a:noFill/>
                    </a:lnT>
                    <a:lnB w="12700" cmpd="sng">
                      <a:noFill/>
                    </a:lnB>
                  </a:tcPr>
                </a:tc>
                <a:tc>
                  <a:txBody>
                    <a:bodyPr/>
                    <a:lstStyle/>
                    <a:p>
                      <a:pPr marL="52388" marR="0" indent="0">
                        <a:lnSpc>
                          <a:spcPts val="1440"/>
                        </a:lnSpc>
                        <a:spcBef>
                          <a:spcPts val="0"/>
                        </a:spcBef>
                        <a:spcAft>
                          <a:spcPts val="0"/>
                        </a:spcAft>
                      </a:pPr>
                      <a:r>
                        <a:rPr lang="en-US" sz="1100" dirty="0" smtClean="0">
                          <a:effectLst/>
                        </a:rPr>
                        <a:t>Biotech</a:t>
                      </a:r>
                      <a:r>
                        <a:rPr lang="en-US" sz="1100" baseline="0" dirty="0" smtClean="0">
                          <a:effectLst/>
                        </a:rPr>
                        <a:t> and </a:t>
                      </a:r>
                      <a:r>
                        <a:rPr lang="en-US" sz="1100" dirty="0" smtClean="0">
                          <a:effectLst/>
                        </a:rPr>
                        <a:t>NIH intramural</a:t>
                      </a:r>
                      <a:r>
                        <a:rPr lang="en-US" sz="1100" baseline="0" dirty="0" smtClean="0">
                          <a:effectLst/>
                        </a:rPr>
                        <a:t> clinical labs</a:t>
                      </a:r>
                      <a:endParaRPr lang="en-US" sz="1100" dirty="0">
                        <a:solidFill>
                          <a:schemeClr val="tx1"/>
                        </a:solidFill>
                        <a:effectLst/>
                        <a:latin typeface="+mn-lt"/>
                        <a:ea typeface="Calibri"/>
                        <a:cs typeface="Times New Roman"/>
                      </a:endParaRPr>
                    </a:p>
                  </a:txBody>
                  <a:tcPr marL="15056" marR="15056" marT="15056" marB="15056">
                    <a:lnT w="12700" cmpd="sng">
                      <a:noFill/>
                    </a:lnT>
                    <a:lnB w="12700" cmpd="sng">
                      <a:noFill/>
                    </a:lnB>
                  </a:tcPr>
                </a:tc>
              </a:tr>
              <a:tr h="240429">
                <a:tc>
                  <a:txBody>
                    <a:bodyPr/>
                    <a:lstStyle/>
                    <a:p>
                      <a:pPr marL="0" marR="0" indent="0" algn="l" defTabSz="914400" rtl="0" eaLnBrk="1" fontAlgn="auto" latinLnBrk="0" hangingPunct="1">
                        <a:lnSpc>
                          <a:spcPts val="1440"/>
                        </a:lnSpc>
                        <a:spcBef>
                          <a:spcPts val="0"/>
                        </a:spcBef>
                        <a:spcAft>
                          <a:spcPts val="0"/>
                        </a:spcAft>
                        <a:buClrTx/>
                        <a:buSzTx/>
                        <a:buFontTx/>
                        <a:buNone/>
                        <a:tabLst/>
                        <a:defRPr/>
                      </a:pPr>
                      <a:r>
                        <a:rPr lang="en-US" sz="1100" b="0" dirty="0" err="1" smtClean="0"/>
                        <a:t>Hemoglobinopathies</a:t>
                      </a:r>
                      <a:endParaRPr lang="en-US" sz="1100" b="0" dirty="0" smtClean="0">
                        <a:solidFill>
                          <a:srgbClr val="000000"/>
                        </a:solidFill>
                      </a:endParaRPr>
                    </a:p>
                  </a:txBody>
                  <a:tcPr marL="15056" marR="15056" marT="15056" marB="15056">
                    <a:lnT w="12700" cmpd="sng">
                      <a:noFill/>
                    </a:lnT>
                    <a:lnB w="12700" cmpd="sng">
                      <a:noFill/>
                    </a:lnB>
                  </a:tcPr>
                </a:tc>
                <a:tc>
                  <a:txBody>
                    <a:bodyPr/>
                    <a:lstStyle/>
                    <a:p>
                      <a:pPr marL="52388" marR="0" indent="0" algn="l" defTabSz="914400" rtl="0" eaLnBrk="1" fontAlgn="auto" latinLnBrk="0" hangingPunct="1">
                        <a:lnSpc>
                          <a:spcPts val="1440"/>
                        </a:lnSpc>
                        <a:spcBef>
                          <a:spcPts val="0"/>
                        </a:spcBef>
                        <a:spcAft>
                          <a:spcPts val="0"/>
                        </a:spcAft>
                        <a:buClrTx/>
                        <a:buSzTx/>
                        <a:buFontTx/>
                        <a:buNone/>
                        <a:tabLst/>
                        <a:defRPr/>
                      </a:pPr>
                      <a:r>
                        <a:rPr lang="en-US" sz="1100" dirty="0" smtClean="0"/>
                        <a:t>Phoenicia Biosciences, Inc.</a:t>
                      </a:r>
                    </a:p>
                  </a:txBody>
                  <a:tcPr marL="15056" marR="15056" marT="15056" marB="15056">
                    <a:lnT w="12700" cmpd="sng">
                      <a:noFill/>
                    </a:lnT>
                    <a:lnB w="12700" cmpd="sng">
                      <a:noFill/>
                    </a:lnB>
                  </a:tcPr>
                </a:tc>
                <a:tc>
                  <a:txBody>
                    <a:bodyPr/>
                    <a:lstStyle/>
                    <a:p>
                      <a:pPr marL="52388" marR="0" indent="0">
                        <a:lnSpc>
                          <a:spcPts val="1440"/>
                        </a:lnSpc>
                        <a:spcBef>
                          <a:spcPts val="0"/>
                        </a:spcBef>
                        <a:spcAft>
                          <a:spcPts val="0"/>
                        </a:spcAft>
                      </a:pPr>
                      <a:r>
                        <a:rPr lang="en-US" sz="1100" dirty="0" smtClean="0">
                          <a:effectLst/>
                        </a:rPr>
                        <a:t>Biotech</a:t>
                      </a:r>
                      <a:endParaRPr lang="en-US" sz="1100" dirty="0">
                        <a:solidFill>
                          <a:schemeClr val="tx1"/>
                        </a:solidFill>
                        <a:effectLst/>
                        <a:latin typeface="+mn-lt"/>
                        <a:ea typeface="Calibri"/>
                        <a:cs typeface="Times New Roman"/>
                      </a:endParaRPr>
                    </a:p>
                  </a:txBody>
                  <a:tcPr marL="15056" marR="15056" marT="15056" marB="15056">
                    <a:lnT w="12700" cmpd="sng">
                      <a:noFill/>
                    </a:lnT>
                    <a:lnB w="12700" cmpd="sng">
                      <a:noFill/>
                    </a:lnB>
                  </a:tcPr>
                </a:tc>
              </a:tr>
              <a:tr h="240429">
                <a:tc>
                  <a:txBody>
                    <a:bodyPr/>
                    <a:lstStyle/>
                    <a:p>
                      <a:pPr marL="0" marR="0">
                        <a:lnSpc>
                          <a:spcPts val="1440"/>
                        </a:lnSpc>
                        <a:spcBef>
                          <a:spcPts val="0"/>
                        </a:spcBef>
                        <a:spcAft>
                          <a:spcPts val="0"/>
                        </a:spcAft>
                      </a:pPr>
                      <a:r>
                        <a:rPr lang="en-US" sz="1100" b="0" dirty="0" err="1">
                          <a:effectLst/>
                        </a:rPr>
                        <a:t>Hypoparathyroidism</a:t>
                      </a:r>
                      <a:endParaRPr lang="en-US" sz="1100" b="0" dirty="0">
                        <a:solidFill>
                          <a:schemeClr val="tx1"/>
                        </a:solidFill>
                        <a:effectLst/>
                        <a:latin typeface="+mn-lt"/>
                        <a:ea typeface="Calibri"/>
                        <a:cs typeface="Times New Roman"/>
                      </a:endParaRPr>
                    </a:p>
                  </a:txBody>
                  <a:tcPr marL="15056" marR="15056" marT="15056" marB="15056">
                    <a:lnT w="12700" cmpd="sng">
                      <a:noFill/>
                    </a:lnT>
                    <a:lnB w="12700" cmpd="sng">
                      <a:noFill/>
                    </a:lnB>
                  </a:tcPr>
                </a:tc>
                <a:tc>
                  <a:txBody>
                    <a:bodyPr/>
                    <a:lstStyle/>
                    <a:p>
                      <a:pPr marL="52388" marR="0" indent="0">
                        <a:lnSpc>
                          <a:spcPts val="1440"/>
                        </a:lnSpc>
                        <a:spcBef>
                          <a:spcPts val="0"/>
                        </a:spcBef>
                        <a:spcAft>
                          <a:spcPts val="0"/>
                        </a:spcAft>
                        <a:tabLst/>
                      </a:pPr>
                      <a:r>
                        <a:rPr lang="en-US" sz="1100" dirty="0">
                          <a:effectLst/>
                        </a:rPr>
                        <a:t>Eli Lilly &amp; Co.</a:t>
                      </a:r>
                      <a:endParaRPr lang="en-US" sz="1100" dirty="0">
                        <a:solidFill>
                          <a:schemeClr val="tx1"/>
                        </a:solidFill>
                        <a:effectLst/>
                        <a:latin typeface="+mn-lt"/>
                        <a:ea typeface="Calibri"/>
                        <a:cs typeface="Times New Roman"/>
                      </a:endParaRPr>
                    </a:p>
                  </a:txBody>
                  <a:tcPr marL="15056" marR="15056" marT="15056" marB="15056">
                    <a:lnT w="12700" cmpd="sng">
                      <a:noFill/>
                    </a:lnT>
                    <a:lnB w="12700" cmpd="sng">
                      <a:noFill/>
                    </a:lnB>
                  </a:tcPr>
                </a:tc>
                <a:tc>
                  <a:txBody>
                    <a:bodyPr/>
                    <a:lstStyle/>
                    <a:p>
                      <a:pPr marL="52388" marR="0" indent="0">
                        <a:lnSpc>
                          <a:spcPts val="1440"/>
                        </a:lnSpc>
                        <a:spcBef>
                          <a:spcPts val="0"/>
                        </a:spcBef>
                        <a:spcAft>
                          <a:spcPts val="0"/>
                        </a:spcAft>
                      </a:pPr>
                      <a:r>
                        <a:rPr lang="en-US" sz="1100" dirty="0">
                          <a:effectLst/>
                        </a:rPr>
                        <a:t>Pharmaceutical</a:t>
                      </a:r>
                      <a:endParaRPr lang="en-US" sz="1100" dirty="0">
                        <a:solidFill>
                          <a:schemeClr val="tx1"/>
                        </a:solidFill>
                        <a:effectLst/>
                        <a:latin typeface="+mn-lt"/>
                        <a:ea typeface="Calibri"/>
                        <a:cs typeface="Times New Roman"/>
                      </a:endParaRPr>
                    </a:p>
                  </a:txBody>
                  <a:tcPr marL="15056" marR="15056" marT="15056" marB="15056">
                    <a:lnT w="12700" cmpd="sng">
                      <a:noFill/>
                    </a:lnT>
                    <a:lnB w="12700" cmpd="sng">
                      <a:noFill/>
                    </a:lnB>
                  </a:tcPr>
                </a:tc>
              </a:tr>
              <a:tr h="240429">
                <a:tc>
                  <a:txBody>
                    <a:bodyPr/>
                    <a:lstStyle/>
                    <a:p>
                      <a:pPr marL="0" marR="0">
                        <a:lnSpc>
                          <a:spcPts val="1440"/>
                        </a:lnSpc>
                        <a:spcBef>
                          <a:spcPts val="0"/>
                        </a:spcBef>
                        <a:spcAft>
                          <a:spcPts val="0"/>
                        </a:spcAft>
                      </a:pPr>
                      <a:r>
                        <a:rPr lang="en-US" sz="1100" b="0" dirty="0">
                          <a:effectLst/>
                        </a:rPr>
                        <a:t>LEOPARD syndrome</a:t>
                      </a:r>
                      <a:endParaRPr lang="en-US" sz="1100" b="0" dirty="0">
                        <a:solidFill>
                          <a:schemeClr val="tx1"/>
                        </a:solidFill>
                        <a:effectLst/>
                        <a:latin typeface="+mn-lt"/>
                        <a:ea typeface="Calibri"/>
                        <a:cs typeface="Times New Roman"/>
                      </a:endParaRPr>
                    </a:p>
                  </a:txBody>
                  <a:tcPr marL="15056" marR="15056" marT="15056" marB="15056">
                    <a:lnT w="12700" cmpd="sng">
                      <a:noFill/>
                    </a:lnT>
                    <a:lnB w="12700" cmpd="sng">
                      <a:noFill/>
                    </a:lnB>
                  </a:tcPr>
                </a:tc>
                <a:tc>
                  <a:txBody>
                    <a:bodyPr/>
                    <a:lstStyle/>
                    <a:p>
                      <a:pPr marL="52388" marR="0" indent="0">
                        <a:lnSpc>
                          <a:spcPts val="1440"/>
                        </a:lnSpc>
                        <a:spcBef>
                          <a:spcPts val="0"/>
                        </a:spcBef>
                        <a:spcAft>
                          <a:spcPts val="0"/>
                        </a:spcAft>
                      </a:pPr>
                      <a:r>
                        <a:rPr lang="en-US" sz="1100" dirty="0">
                          <a:effectLst/>
                        </a:rPr>
                        <a:t>Beth Israel Deaconess Medical Center</a:t>
                      </a:r>
                      <a:endParaRPr lang="en-US" sz="1100" dirty="0">
                        <a:solidFill>
                          <a:schemeClr val="tx1"/>
                        </a:solidFill>
                        <a:effectLst/>
                        <a:latin typeface="+mn-lt"/>
                        <a:ea typeface="Calibri"/>
                        <a:cs typeface="Times New Roman"/>
                      </a:endParaRPr>
                    </a:p>
                  </a:txBody>
                  <a:tcPr marL="15056" marR="15056" marT="15056" marB="15056">
                    <a:lnT w="12700" cmpd="sng">
                      <a:noFill/>
                    </a:lnT>
                    <a:lnB w="12700" cmpd="sng">
                      <a:noFill/>
                    </a:lnB>
                  </a:tcPr>
                </a:tc>
                <a:tc>
                  <a:txBody>
                    <a:bodyPr/>
                    <a:lstStyle/>
                    <a:p>
                      <a:pPr marL="52388" marR="0" indent="0">
                        <a:lnSpc>
                          <a:spcPts val="1440"/>
                        </a:lnSpc>
                        <a:spcBef>
                          <a:spcPts val="0"/>
                        </a:spcBef>
                        <a:spcAft>
                          <a:spcPts val="0"/>
                        </a:spcAft>
                      </a:pPr>
                      <a:r>
                        <a:rPr lang="en-US" sz="1100" dirty="0">
                          <a:effectLst/>
                        </a:rPr>
                        <a:t>Academic</a:t>
                      </a:r>
                      <a:endParaRPr lang="en-US" sz="1100" dirty="0">
                        <a:solidFill>
                          <a:schemeClr val="tx1"/>
                        </a:solidFill>
                        <a:effectLst/>
                        <a:latin typeface="+mn-lt"/>
                        <a:ea typeface="Calibri"/>
                        <a:cs typeface="Times New Roman"/>
                      </a:endParaRPr>
                    </a:p>
                  </a:txBody>
                  <a:tcPr marL="15056" marR="15056" marT="15056" marB="15056">
                    <a:lnT w="12700" cmpd="sng">
                      <a:noFill/>
                    </a:lnT>
                    <a:lnB w="12700" cmpd="sng">
                      <a:noFill/>
                    </a:lnB>
                  </a:tcPr>
                </a:tc>
              </a:tr>
              <a:tr h="3974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u="none" strike="noStrike" kern="1200" cap="none" spc="0" normalizeH="0" baseline="0" noProof="0" dirty="0" smtClean="0">
                          <a:ln>
                            <a:noFill/>
                          </a:ln>
                          <a:effectLst/>
                          <a:uLnTx/>
                          <a:uFillTx/>
                        </a:rPr>
                        <a:t>Malaria</a:t>
                      </a:r>
                      <a:endParaRPr kumimoji="0" lang="en-US" sz="1100" b="0" i="0" u="none" strike="noStrike" kern="1200" cap="none" spc="0" normalizeH="0" baseline="0" noProof="0" dirty="0" smtClean="0">
                        <a:ln>
                          <a:noFill/>
                        </a:ln>
                        <a:solidFill>
                          <a:prstClr val="black"/>
                        </a:solidFill>
                        <a:effectLst/>
                        <a:uLnTx/>
                        <a:uFillTx/>
                        <a:latin typeface="+mn-lt"/>
                        <a:ea typeface="+mn-ea"/>
                        <a:cs typeface="+mn-cs"/>
                      </a:endParaRPr>
                    </a:p>
                  </a:txBody>
                  <a:tcPr marL="15056" marR="15056" marT="15056" marB="15056">
                    <a:lnT w="12700" cmpd="sng">
                      <a:noFill/>
                    </a:lnT>
                    <a:lnB w="12700" cmpd="sng">
                      <a:noFill/>
                    </a:lnB>
                  </a:tcPr>
                </a:tc>
                <a:tc>
                  <a:txBody>
                    <a:bodyPr/>
                    <a:lstStyle/>
                    <a:p>
                      <a:pPr marL="52388" marR="0" indent="0">
                        <a:lnSpc>
                          <a:spcPts val="1440"/>
                        </a:lnSpc>
                        <a:spcBef>
                          <a:spcPts val="0"/>
                        </a:spcBef>
                        <a:spcAft>
                          <a:spcPts val="0"/>
                        </a:spcAft>
                      </a:pPr>
                      <a:r>
                        <a:rPr lang="en-US" sz="1100" dirty="0" smtClean="0">
                          <a:effectLst/>
                        </a:rPr>
                        <a:t>Loyola</a:t>
                      </a:r>
                      <a:r>
                        <a:rPr lang="en-US" sz="1100" baseline="0" dirty="0" smtClean="0">
                          <a:effectLst/>
                        </a:rPr>
                        <a:t> University Chicago</a:t>
                      </a:r>
                      <a:endParaRPr lang="en-US" sz="1100" dirty="0">
                        <a:solidFill>
                          <a:schemeClr val="tx1"/>
                        </a:solidFill>
                        <a:effectLst/>
                        <a:latin typeface="+mn-lt"/>
                        <a:ea typeface="Calibri"/>
                        <a:cs typeface="Times New Roman"/>
                      </a:endParaRPr>
                    </a:p>
                  </a:txBody>
                  <a:tcPr marL="15056" marR="15056" marT="15056" marB="15056">
                    <a:lnT w="12700" cmpd="sng">
                      <a:noFill/>
                    </a:lnT>
                    <a:lnB w="12700" cmpd="sng">
                      <a:noFill/>
                    </a:lnB>
                  </a:tcPr>
                </a:tc>
                <a:tc>
                  <a:txBody>
                    <a:bodyPr/>
                    <a:lstStyle/>
                    <a:p>
                      <a:pPr marL="52388" marR="0" indent="0">
                        <a:lnSpc>
                          <a:spcPts val="1440"/>
                        </a:lnSpc>
                        <a:spcBef>
                          <a:spcPts val="0"/>
                        </a:spcBef>
                        <a:spcAft>
                          <a:spcPts val="0"/>
                        </a:spcAft>
                      </a:pPr>
                      <a:r>
                        <a:rPr lang="en-US" sz="1100" dirty="0" smtClean="0">
                          <a:effectLst/>
                        </a:rPr>
                        <a:t>Academic</a:t>
                      </a:r>
                      <a:endParaRPr lang="en-US" sz="1100" dirty="0">
                        <a:solidFill>
                          <a:schemeClr val="tx1"/>
                        </a:solidFill>
                        <a:effectLst/>
                        <a:latin typeface="+mn-lt"/>
                        <a:ea typeface="Calibri"/>
                        <a:cs typeface="Times New Roman"/>
                      </a:endParaRPr>
                    </a:p>
                  </a:txBody>
                  <a:tcPr marL="15056" marR="15056" marT="15056" marB="15056">
                    <a:lnT w="12700" cmpd="sng">
                      <a:noFill/>
                    </a:lnT>
                    <a:lnB w="12700" cmpd="sng">
                      <a:noFill/>
                    </a:lnB>
                  </a:tcPr>
                </a:tc>
              </a:tr>
              <a:tr h="1249483">
                <a:tc>
                  <a:txBody>
                    <a:bodyPr/>
                    <a:lstStyle/>
                    <a:p>
                      <a:pPr marL="0" marR="0">
                        <a:lnSpc>
                          <a:spcPts val="1440"/>
                        </a:lnSpc>
                        <a:spcBef>
                          <a:spcPts val="0"/>
                        </a:spcBef>
                        <a:spcAft>
                          <a:spcPts val="0"/>
                        </a:spcAft>
                      </a:pPr>
                      <a:r>
                        <a:rPr lang="en-US" sz="1100" b="0" dirty="0" err="1">
                          <a:solidFill>
                            <a:srgbClr val="642F6C"/>
                          </a:solidFill>
                          <a:effectLst/>
                        </a:rPr>
                        <a:t>Niemann</a:t>
                      </a:r>
                      <a:r>
                        <a:rPr lang="en-US" sz="1100" b="0" dirty="0">
                          <a:solidFill>
                            <a:srgbClr val="642F6C"/>
                          </a:solidFill>
                          <a:effectLst/>
                        </a:rPr>
                        <a:t>-Pick disease type C</a:t>
                      </a:r>
                      <a:endParaRPr lang="en-US" sz="1100" b="0" dirty="0">
                        <a:solidFill>
                          <a:srgbClr val="642F6C"/>
                        </a:solidFill>
                        <a:effectLst/>
                        <a:latin typeface="+mn-lt"/>
                        <a:ea typeface="Calibri"/>
                        <a:cs typeface="Times New Roman"/>
                      </a:endParaRPr>
                    </a:p>
                  </a:txBody>
                  <a:tcPr marL="15056" marR="15056" marT="15056" marB="15056">
                    <a:lnT w="12700" cmpd="sng">
                      <a:noFill/>
                    </a:lnT>
                    <a:lnB w="12700" cmpd="sng">
                      <a:noFill/>
                    </a:lnB>
                  </a:tcPr>
                </a:tc>
                <a:tc>
                  <a:txBody>
                    <a:bodyPr/>
                    <a:lstStyle/>
                    <a:p>
                      <a:pPr marL="52388" marR="0" indent="0">
                        <a:lnSpc>
                          <a:spcPts val="1440"/>
                        </a:lnSpc>
                        <a:spcBef>
                          <a:spcPts val="0"/>
                        </a:spcBef>
                        <a:spcAft>
                          <a:spcPts val="0"/>
                        </a:spcAft>
                      </a:pPr>
                      <a:r>
                        <a:rPr lang="en-US" sz="1100" dirty="0" err="1">
                          <a:solidFill>
                            <a:srgbClr val="642F6C"/>
                          </a:solidFill>
                          <a:effectLst/>
                        </a:rPr>
                        <a:t>Ara</a:t>
                      </a:r>
                      <a:r>
                        <a:rPr lang="en-US" sz="1100" dirty="0">
                          <a:solidFill>
                            <a:srgbClr val="642F6C"/>
                          </a:solidFill>
                          <a:effectLst/>
                        </a:rPr>
                        <a:t> </a:t>
                      </a:r>
                      <a:r>
                        <a:rPr lang="en-US" sz="1100" dirty="0" err="1">
                          <a:solidFill>
                            <a:srgbClr val="642F6C"/>
                          </a:solidFill>
                          <a:effectLst/>
                        </a:rPr>
                        <a:t>Parseghian</a:t>
                      </a:r>
                      <a:r>
                        <a:rPr lang="en-US" sz="1100" dirty="0">
                          <a:solidFill>
                            <a:srgbClr val="642F6C"/>
                          </a:solidFill>
                          <a:effectLst/>
                        </a:rPr>
                        <a:t> Medical Research Foundation, </a:t>
                      </a:r>
                      <a:r>
                        <a:rPr lang="en-US" sz="1100" dirty="0" err="1">
                          <a:solidFill>
                            <a:srgbClr val="642F6C"/>
                          </a:solidFill>
                          <a:effectLst/>
                        </a:rPr>
                        <a:t>Niemann</a:t>
                      </a:r>
                      <a:r>
                        <a:rPr lang="en-US" sz="1100" dirty="0">
                          <a:solidFill>
                            <a:srgbClr val="642F6C"/>
                          </a:solidFill>
                          <a:effectLst/>
                        </a:rPr>
                        <a:t>-Pick Type C Support of Accelerated Research (NPC-SOAR), Einstein College of Medicine, University of Pennsylvania, Washington University, Eunice Kennedy Shriver National Institute of Child Health and Human Development (NICHD) and National Human Genome Research Institute (NHGRI)</a:t>
                      </a:r>
                      <a:endParaRPr lang="en-US" sz="1100" dirty="0">
                        <a:solidFill>
                          <a:srgbClr val="642F6C"/>
                        </a:solidFill>
                        <a:effectLst/>
                        <a:latin typeface="+mn-lt"/>
                        <a:ea typeface="Calibri"/>
                        <a:cs typeface="Times New Roman"/>
                      </a:endParaRPr>
                    </a:p>
                  </a:txBody>
                  <a:tcPr marL="15056" marR="15056" marT="15056" marB="15056">
                    <a:lnT w="12700" cmpd="sng">
                      <a:noFill/>
                    </a:lnT>
                    <a:lnB w="12700" cmpd="sng">
                      <a:noFill/>
                    </a:lnB>
                  </a:tcPr>
                </a:tc>
                <a:tc>
                  <a:txBody>
                    <a:bodyPr/>
                    <a:lstStyle/>
                    <a:p>
                      <a:pPr marL="52388" marR="0" indent="0">
                        <a:lnSpc>
                          <a:spcPts val="1440"/>
                        </a:lnSpc>
                        <a:spcBef>
                          <a:spcPts val="0"/>
                        </a:spcBef>
                        <a:spcAft>
                          <a:spcPts val="0"/>
                        </a:spcAft>
                      </a:pPr>
                      <a:r>
                        <a:rPr lang="en-US" sz="1100" dirty="0">
                          <a:solidFill>
                            <a:srgbClr val="642F6C"/>
                          </a:solidFill>
                          <a:effectLst/>
                        </a:rPr>
                        <a:t>Disease foundation, academic, </a:t>
                      </a:r>
                      <a:r>
                        <a:rPr lang="en-US" sz="1100" dirty="0" smtClean="0">
                          <a:solidFill>
                            <a:srgbClr val="642F6C"/>
                          </a:solidFill>
                          <a:effectLst/>
                        </a:rPr>
                        <a:t/>
                      </a:r>
                      <a:br>
                        <a:rPr lang="en-US" sz="1100" dirty="0" smtClean="0">
                          <a:solidFill>
                            <a:srgbClr val="642F6C"/>
                          </a:solidFill>
                          <a:effectLst/>
                        </a:rPr>
                      </a:br>
                      <a:r>
                        <a:rPr lang="en-US" sz="1100" dirty="0" smtClean="0">
                          <a:solidFill>
                            <a:srgbClr val="642F6C"/>
                          </a:solidFill>
                          <a:effectLst/>
                        </a:rPr>
                        <a:t>NIH </a:t>
                      </a:r>
                      <a:r>
                        <a:rPr lang="en-US" sz="1100" dirty="0">
                          <a:solidFill>
                            <a:srgbClr val="642F6C"/>
                          </a:solidFill>
                          <a:effectLst/>
                        </a:rPr>
                        <a:t>intramural labs</a:t>
                      </a:r>
                      <a:endParaRPr lang="en-US" sz="1100" dirty="0">
                        <a:solidFill>
                          <a:srgbClr val="642F6C"/>
                        </a:solidFill>
                        <a:effectLst/>
                        <a:latin typeface="+mn-lt"/>
                        <a:ea typeface="Calibri"/>
                        <a:cs typeface="Times New Roman"/>
                      </a:endParaRPr>
                    </a:p>
                  </a:txBody>
                  <a:tcPr marL="15056" marR="15056" marT="15056" marB="15056">
                    <a:lnT w="12700" cmpd="sng">
                      <a:noFill/>
                    </a:lnT>
                    <a:lnB w="12700" cmpd="sng">
                      <a:noFill/>
                    </a:lnB>
                  </a:tcPr>
                </a:tc>
              </a:tr>
              <a:tr h="240429">
                <a:tc>
                  <a:txBody>
                    <a:bodyPr/>
                    <a:lstStyle/>
                    <a:p>
                      <a:pPr marL="0" marR="0">
                        <a:lnSpc>
                          <a:spcPts val="1440"/>
                        </a:lnSpc>
                        <a:spcBef>
                          <a:spcPts val="0"/>
                        </a:spcBef>
                        <a:spcAft>
                          <a:spcPts val="0"/>
                        </a:spcAft>
                      </a:pPr>
                      <a:r>
                        <a:rPr lang="en-US" sz="1100" b="0" dirty="0">
                          <a:effectLst/>
                        </a:rPr>
                        <a:t>Retinitis </a:t>
                      </a:r>
                      <a:r>
                        <a:rPr lang="en-US" sz="1100" b="0" dirty="0" err="1">
                          <a:effectLst/>
                        </a:rPr>
                        <a:t>pigmentosa</a:t>
                      </a:r>
                      <a:endParaRPr lang="en-US" sz="1100" b="0" dirty="0">
                        <a:solidFill>
                          <a:schemeClr val="tx1"/>
                        </a:solidFill>
                        <a:effectLst/>
                        <a:latin typeface="+mn-lt"/>
                        <a:ea typeface="Calibri"/>
                        <a:cs typeface="Times New Roman"/>
                      </a:endParaRPr>
                    </a:p>
                  </a:txBody>
                  <a:tcPr marL="15056" marR="15056" marT="15056" marB="15056">
                    <a:lnT w="12700" cmpd="sng">
                      <a:noFill/>
                    </a:lnT>
                    <a:lnB w="12700" cmpd="sng">
                      <a:noFill/>
                    </a:lnB>
                  </a:tcPr>
                </a:tc>
                <a:tc>
                  <a:txBody>
                    <a:bodyPr/>
                    <a:lstStyle/>
                    <a:p>
                      <a:pPr marL="52388" marR="0" indent="0">
                        <a:lnSpc>
                          <a:spcPts val="1440"/>
                        </a:lnSpc>
                        <a:spcBef>
                          <a:spcPts val="0"/>
                        </a:spcBef>
                        <a:spcAft>
                          <a:spcPts val="0"/>
                        </a:spcAft>
                      </a:pPr>
                      <a:r>
                        <a:rPr lang="en-US" sz="1100" dirty="0">
                          <a:effectLst/>
                        </a:rPr>
                        <a:t>University of California, Irvine</a:t>
                      </a:r>
                      <a:endParaRPr lang="en-US" sz="1100" dirty="0">
                        <a:solidFill>
                          <a:schemeClr val="tx1"/>
                        </a:solidFill>
                        <a:effectLst/>
                        <a:latin typeface="+mn-lt"/>
                        <a:ea typeface="Calibri"/>
                        <a:cs typeface="Times New Roman"/>
                      </a:endParaRPr>
                    </a:p>
                  </a:txBody>
                  <a:tcPr marL="15056" marR="15056" marT="15056" marB="15056">
                    <a:lnT w="12700" cmpd="sng">
                      <a:noFill/>
                    </a:lnT>
                    <a:lnB w="12700" cmpd="sng">
                      <a:noFill/>
                    </a:lnB>
                  </a:tcPr>
                </a:tc>
                <a:tc>
                  <a:txBody>
                    <a:bodyPr/>
                    <a:lstStyle/>
                    <a:p>
                      <a:pPr marL="52388" marR="0" indent="0">
                        <a:lnSpc>
                          <a:spcPts val="1440"/>
                        </a:lnSpc>
                        <a:spcBef>
                          <a:spcPts val="0"/>
                        </a:spcBef>
                        <a:spcAft>
                          <a:spcPts val="0"/>
                        </a:spcAft>
                      </a:pPr>
                      <a:r>
                        <a:rPr lang="en-US" sz="1100" dirty="0">
                          <a:effectLst/>
                        </a:rPr>
                        <a:t>Academic</a:t>
                      </a:r>
                      <a:endParaRPr lang="en-US" sz="1100" dirty="0">
                        <a:solidFill>
                          <a:schemeClr val="tx1"/>
                        </a:solidFill>
                        <a:effectLst/>
                        <a:latin typeface="+mn-lt"/>
                        <a:ea typeface="Calibri"/>
                        <a:cs typeface="Times New Roman"/>
                      </a:endParaRPr>
                    </a:p>
                  </a:txBody>
                  <a:tcPr marL="15056" marR="15056" marT="15056" marB="15056">
                    <a:lnT w="12700" cmpd="sng">
                      <a:noFill/>
                    </a:lnT>
                    <a:lnB w="12700" cmpd="sng">
                      <a:noFill/>
                    </a:lnB>
                  </a:tcPr>
                </a:tc>
              </a:tr>
              <a:tr h="240429">
                <a:tc>
                  <a:txBody>
                    <a:bodyPr/>
                    <a:lstStyle/>
                    <a:p>
                      <a:pPr marL="0" marR="0">
                        <a:lnSpc>
                          <a:spcPts val="1440"/>
                        </a:lnSpc>
                        <a:spcBef>
                          <a:spcPts val="0"/>
                        </a:spcBef>
                        <a:spcAft>
                          <a:spcPts val="0"/>
                        </a:spcAft>
                      </a:pPr>
                      <a:r>
                        <a:rPr lang="en-US" sz="1100" b="0" dirty="0">
                          <a:effectLst/>
                        </a:rPr>
                        <a:t>Schistosomiasis</a:t>
                      </a:r>
                      <a:endParaRPr lang="en-US" sz="1100" b="0" dirty="0">
                        <a:solidFill>
                          <a:schemeClr val="tx1"/>
                        </a:solidFill>
                        <a:effectLst/>
                        <a:latin typeface="+mn-lt"/>
                        <a:ea typeface="Calibri"/>
                        <a:cs typeface="Times New Roman"/>
                      </a:endParaRPr>
                    </a:p>
                  </a:txBody>
                  <a:tcPr marL="15056" marR="15056" marT="15056" marB="15056">
                    <a:lnT w="12700" cmpd="sng">
                      <a:noFill/>
                    </a:lnT>
                    <a:lnB w="12700" cmpd="sng">
                      <a:noFill/>
                    </a:lnB>
                  </a:tcPr>
                </a:tc>
                <a:tc>
                  <a:txBody>
                    <a:bodyPr/>
                    <a:lstStyle/>
                    <a:p>
                      <a:pPr marL="52388" marR="0" indent="0">
                        <a:lnSpc>
                          <a:spcPts val="1440"/>
                        </a:lnSpc>
                        <a:spcBef>
                          <a:spcPts val="0"/>
                        </a:spcBef>
                        <a:spcAft>
                          <a:spcPts val="0"/>
                        </a:spcAft>
                      </a:pPr>
                      <a:r>
                        <a:rPr lang="en-US" sz="1100" dirty="0" err="1">
                          <a:effectLst/>
                        </a:rPr>
                        <a:t>CoNCERT</a:t>
                      </a:r>
                      <a:r>
                        <a:rPr lang="en-US" sz="1100" dirty="0">
                          <a:effectLst/>
                        </a:rPr>
                        <a:t> Pharmaceuticals</a:t>
                      </a:r>
                      <a:endParaRPr lang="en-US" sz="1100" dirty="0">
                        <a:solidFill>
                          <a:schemeClr val="tx1"/>
                        </a:solidFill>
                        <a:effectLst/>
                        <a:latin typeface="+mn-lt"/>
                        <a:ea typeface="Calibri"/>
                        <a:cs typeface="Times New Roman"/>
                      </a:endParaRPr>
                    </a:p>
                  </a:txBody>
                  <a:tcPr marL="15056" marR="15056" marT="15056" marB="15056">
                    <a:lnT w="12700" cmpd="sng">
                      <a:noFill/>
                    </a:lnT>
                    <a:lnB w="12700" cmpd="sng">
                      <a:noFill/>
                    </a:lnB>
                  </a:tcPr>
                </a:tc>
                <a:tc>
                  <a:txBody>
                    <a:bodyPr/>
                    <a:lstStyle/>
                    <a:p>
                      <a:pPr marL="52388" marR="0" indent="0">
                        <a:lnSpc>
                          <a:spcPts val="1440"/>
                        </a:lnSpc>
                        <a:spcBef>
                          <a:spcPts val="0"/>
                        </a:spcBef>
                        <a:spcAft>
                          <a:spcPts val="0"/>
                        </a:spcAft>
                      </a:pPr>
                      <a:r>
                        <a:rPr lang="en-US" sz="1100" dirty="0">
                          <a:effectLst/>
                        </a:rPr>
                        <a:t>Biotech</a:t>
                      </a:r>
                      <a:endParaRPr lang="en-US" sz="1100" dirty="0">
                        <a:solidFill>
                          <a:schemeClr val="tx1"/>
                        </a:solidFill>
                        <a:effectLst/>
                        <a:latin typeface="+mn-lt"/>
                        <a:ea typeface="Calibri"/>
                        <a:cs typeface="Times New Roman"/>
                      </a:endParaRPr>
                    </a:p>
                  </a:txBody>
                  <a:tcPr marL="15056" marR="15056" marT="15056" marB="15056">
                    <a:lnT w="12700" cmpd="sng">
                      <a:noFill/>
                    </a:lnT>
                    <a:lnB w="12700" cmpd="sng">
                      <a:noFill/>
                    </a:lnB>
                  </a:tcPr>
                </a:tc>
              </a:tr>
              <a:tr h="359826">
                <a:tc>
                  <a:txBody>
                    <a:bodyPr/>
                    <a:lstStyle/>
                    <a:p>
                      <a:pPr marL="0" marR="0">
                        <a:lnSpc>
                          <a:spcPts val="1440"/>
                        </a:lnSpc>
                        <a:spcBef>
                          <a:spcPts val="0"/>
                        </a:spcBef>
                        <a:spcAft>
                          <a:spcPts val="0"/>
                        </a:spcAft>
                      </a:pPr>
                      <a:r>
                        <a:rPr lang="en-US" sz="1100" b="0" dirty="0">
                          <a:effectLst/>
                        </a:rPr>
                        <a:t>Sickle cell disease</a:t>
                      </a:r>
                      <a:endParaRPr lang="en-US" sz="1100" b="0" dirty="0">
                        <a:solidFill>
                          <a:schemeClr val="tx1"/>
                        </a:solidFill>
                        <a:effectLst/>
                        <a:latin typeface="+mn-lt"/>
                        <a:ea typeface="Calibri"/>
                        <a:cs typeface="Times New Roman"/>
                      </a:endParaRPr>
                    </a:p>
                  </a:txBody>
                  <a:tcPr marL="15056" marR="15056" marT="15056" marB="15056">
                    <a:lnT w="12700" cmpd="sng">
                      <a:noFill/>
                    </a:lnT>
                  </a:tcPr>
                </a:tc>
                <a:tc>
                  <a:txBody>
                    <a:bodyPr/>
                    <a:lstStyle/>
                    <a:p>
                      <a:pPr marL="52388" marR="0" indent="0">
                        <a:lnSpc>
                          <a:spcPts val="1440"/>
                        </a:lnSpc>
                        <a:spcBef>
                          <a:spcPts val="0"/>
                        </a:spcBef>
                        <a:spcAft>
                          <a:spcPts val="0"/>
                        </a:spcAft>
                      </a:pPr>
                      <a:r>
                        <a:rPr lang="en-US" sz="1100" dirty="0" err="1">
                          <a:effectLst/>
                        </a:rPr>
                        <a:t>Aes</a:t>
                      </a:r>
                      <a:r>
                        <a:rPr lang="en-US" sz="1100" dirty="0">
                          <a:effectLst/>
                        </a:rPr>
                        <a:t>-Rx, National Heart, Lung and Blood Institute</a:t>
                      </a:r>
                      <a:endParaRPr lang="en-US" sz="1100" dirty="0">
                        <a:solidFill>
                          <a:schemeClr val="tx1"/>
                        </a:solidFill>
                        <a:effectLst/>
                        <a:latin typeface="+mn-lt"/>
                        <a:ea typeface="Calibri"/>
                        <a:cs typeface="Times New Roman"/>
                      </a:endParaRPr>
                    </a:p>
                  </a:txBody>
                  <a:tcPr marL="15056" marR="15056" marT="15056" marB="15056">
                    <a:lnT w="12700" cmpd="sng">
                      <a:noFill/>
                    </a:lnT>
                  </a:tcPr>
                </a:tc>
                <a:tc>
                  <a:txBody>
                    <a:bodyPr/>
                    <a:lstStyle/>
                    <a:p>
                      <a:pPr marL="52388" marR="0" indent="0">
                        <a:lnSpc>
                          <a:spcPts val="1440"/>
                        </a:lnSpc>
                        <a:spcBef>
                          <a:spcPts val="0"/>
                        </a:spcBef>
                        <a:spcAft>
                          <a:spcPts val="0"/>
                        </a:spcAft>
                      </a:pPr>
                      <a:r>
                        <a:rPr lang="en-US" sz="1100" dirty="0">
                          <a:effectLst/>
                        </a:rPr>
                        <a:t>Biotech, NIH intramural labs</a:t>
                      </a:r>
                      <a:endParaRPr lang="en-US" sz="1100" dirty="0">
                        <a:solidFill>
                          <a:schemeClr val="tx1"/>
                        </a:solidFill>
                        <a:effectLst/>
                        <a:latin typeface="+mn-lt"/>
                        <a:ea typeface="Calibri"/>
                        <a:cs typeface="Times New Roman"/>
                      </a:endParaRPr>
                    </a:p>
                  </a:txBody>
                  <a:tcPr marL="15056" marR="15056" marT="15056" marB="15056">
                    <a:lnT w="12700" cmpd="sng">
                      <a:noFill/>
                    </a:lnT>
                  </a:tcPr>
                </a:tc>
              </a:tr>
            </a:tbl>
          </a:graphicData>
        </a:graphic>
      </p:graphicFrame>
    </p:spTree>
    <p:extLst>
      <p:ext uri="{BB962C8B-B14F-4D97-AF65-F5344CB8AC3E}">
        <p14:creationId xmlns:p14="http://schemas.microsoft.com/office/powerpoint/2010/main" val="21951655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 Equal 3"/>
          <p:cNvSpPr/>
          <p:nvPr/>
        </p:nvSpPr>
        <p:spPr>
          <a:xfrm>
            <a:off x="4628380" y="2817790"/>
            <a:ext cx="1219200" cy="914400"/>
          </a:xfrm>
          <a:prstGeom prst="mathNotEqual">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pic>
        <p:nvPicPr>
          <p:cNvPr id="939015" name="Picture 7" descr="http://www.chemistryland.com/ChemEdArticle/PrescriptionBottl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979" r="31835" b="6878"/>
          <a:stretch/>
        </p:blipFill>
        <p:spPr bwMode="auto">
          <a:xfrm>
            <a:off x="5943600" y="1681944"/>
            <a:ext cx="2009104" cy="36543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4400" dirty="0" smtClean="0"/>
              <a:t>SO….</a:t>
            </a:r>
            <a:endParaRPr lang="en-US" sz="4400" dirty="0"/>
          </a:p>
        </p:txBody>
      </p:sp>
      <p:pic>
        <p:nvPicPr>
          <p:cNvPr id="21506" name="Picture 2" descr="Pag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2" y="1219200"/>
            <a:ext cx="3351123" cy="4579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847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additive="base">
                                        <p:cTn id="7" dur="500" fill="hold"/>
                                        <p:tgtEl>
                                          <p:spTgt spid="21506"/>
                                        </p:tgtEl>
                                        <p:attrNameLst>
                                          <p:attrName>ppt_x</p:attrName>
                                        </p:attrNameLst>
                                      </p:cBhvr>
                                      <p:tavLst>
                                        <p:tav tm="0">
                                          <p:val>
                                            <p:strVal val="0-#ppt_w/2"/>
                                          </p:val>
                                        </p:tav>
                                        <p:tav tm="100000">
                                          <p:val>
                                            <p:strVal val="#ppt_x"/>
                                          </p:val>
                                        </p:tav>
                                      </p:tavLst>
                                    </p:anim>
                                    <p:anim calcmode="lin" valueType="num">
                                      <p:cBhvr additive="base">
                                        <p:cTn id="8" dur="500" fill="hold"/>
                                        <p:tgtEl>
                                          <p:spTgt spid="2150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939015"/>
                                        </p:tgtEl>
                                        <p:attrNameLst>
                                          <p:attrName>style.visibility</p:attrName>
                                        </p:attrNameLst>
                                      </p:cBhvr>
                                      <p:to>
                                        <p:strVal val="visible"/>
                                      </p:to>
                                    </p:set>
                                    <p:anim calcmode="lin" valueType="num">
                                      <p:cBhvr additive="base">
                                        <p:cTn id="19" dur="500" fill="hold"/>
                                        <p:tgtEl>
                                          <p:spTgt spid="939015"/>
                                        </p:tgtEl>
                                        <p:attrNameLst>
                                          <p:attrName>ppt_x</p:attrName>
                                        </p:attrNameLst>
                                      </p:cBhvr>
                                      <p:tavLst>
                                        <p:tav tm="0">
                                          <p:val>
                                            <p:strVal val="1+#ppt_w/2"/>
                                          </p:val>
                                        </p:tav>
                                        <p:tav tm="100000">
                                          <p:val>
                                            <p:strVal val="#ppt_x"/>
                                          </p:val>
                                        </p:tav>
                                      </p:tavLst>
                                    </p:anim>
                                    <p:anim calcmode="lin" valueType="num">
                                      <p:cBhvr additive="base">
                                        <p:cTn id="20" dur="500" fill="hold"/>
                                        <p:tgtEl>
                                          <p:spTgt spid="9390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332" y="-152400"/>
            <a:ext cx="8839199" cy="1143000"/>
          </a:xfrm>
        </p:spPr>
        <p:txBody>
          <a:bodyPr>
            <a:normAutofit/>
          </a:bodyPr>
          <a:lstStyle/>
          <a:p>
            <a:r>
              <a:rPr lang="en-US" sz="2800" dirty="0" smtClean="0"/>
              <a:t>Autoimmune </a:t>
            </a:r>
            <a:r>
              <a:rPr lang="en-US" sz="2800" dirty="0"/>
              <a:t>Pulmonary </a:t>
            </a:r>
            <a:r>
              <a:rPr lang="en-US" sz="2800" dirty="0" smtClean="0"/>
              <a:t>Alveolar </a:t>
            </a:r>
            <a:r>
              <a:rPr lang="en-US" sz="2800" dirty="0" err="1" smtClean="0"/>
              <a:t>Proteinosis</a:t>
            </a:r>
            <a:r>
              <a:rPr lang="en-US" sz="2800" dirty="0" smtClean="0"/>
              <a:t> (PAP</a:t>
            </a:r>
            <a:r>
              <a:rPr lang="en-US" sz="2800" dirty="0"/>
              <a:t>)</a:t>
            </a:r>
          </a:p>
        </p:txBody>
      </p:sp>
      <p:sp>
        <p:nvSpPr>
          <p:cNvPr id="6" name="Content Placeholder 3"/>
          <p:cNvSpPr txBox="1">
            <a:spLocks/>
          </p:cNvSpPr>
          <p:nvPr/>
        </p:nvSpPr>
        <p:spPr>
          <a:xfrm>
            <a:off x="218126" y="762000"/>
            <a:ext cx="8762999" cy="2895600"/>
          </a:xfrm>
          <a:prstGeom prst="rect">
            <a:avLst/>
          </a:prstGeom>
        </p:spPr>
        <p:txBody>
          <a:bodyPr>
            <a:noAutofit/>
          </a:bodyPr>
          <a:lstStyle>
            <a:lvl1pPr marL="342900" indent="-342900" algn="l" defTabSz="914400" rtl="0" eaLnBrk="1" latinLnBrk="0" hangingPunct="1">
              <a:spcBef>
                <a:spcPct val="20000"/>
              </a:spcBef>
              <a:buClr>
                <a:srgbClr val="4D4D4D"/>
              </a:buClr>
              <a:buFont typeface="Arial" pitchFamily="34" charset="0"/>
              <a:buChar char="•"/>
              <a:defRPr sz="2600" kern="1200">
                <a:solidFill>
                  <a:srgbClr val="106379"/>
                </a:solidFill>
                <a:latin typeface="Trebuchet MS" pitchFamily="34" charset="0"/>
                <a:ea typeface="+mn-ea"/>
                <a:cs typeface="+mn-cs"/>
              </a:defRPr>
            </a:lvl1pPr>
            <a:lvl2pPr marL="742950" indent="-285750" algn="l" defTabSz="914400" rtl="0" eaLnBrk="1" latinLnBrk="0" hangingPunct="1">
              <a:spcBef>
                <a:spcPct val="20000"/>
              </a:spcBef>
              <a:buClr>
                <a:srgbClr val="4D4D4D"/>
              </a:buClr>
              <a:buSzPct val="75000"/>
              <a:buFont typeface="Wingdings" pitchFamily="2" charset="2"/>
              <a:buChar char="Ø"/>
              <a:defRPr sz="2200" kern="1200">
                <a:solidFill>
                  <a:srgbClr val="106379"/>
                </a:solidFill>
                <a:latin typeface="Trebuchet MS" pitchFamily="34" charset="0"/>
                <a:ea typeface="+mn-ea"/>
                <a:cs typeface="+mn-cs"/>
              </a:defRPr>
            </a:lvl2pPr>
            <a:lvl3pPr marL="1143000" indent="-228600" algn="l" defTabSz="914400" rtl="0" eaLnBrk="1" latinLnBrk="0" hangingPunct="1">
              <a:spcBef>
                <a:spcPct val="20000"/>
              </a:spcBef>
              <a:buClr>
                <a:srgbClr val="4D4D4D"/>
              </a:buClr>
              <a:buFont typeface="Wingdings" pitchFamily="2" charset="2"/>
              <a:buChar char="§"/>
              <a:defRPr sz="2000" kern="1200">
                <a:solidFill>
                  <a:srgbClr val="106379"/>
                </a:solidFill>
                <a:latin typeface="Trebuchet MS" pitchFamily="34" charset="0"/>
                <a:ea typeface="+mn-ea"/>
                <a:cs typeface="+mn-cs"/>
              </a:defRPr>
            </a:lvl3pPr>
            <a:lvl4pPr marL="1600200" indent="-228600" algn="l" defTabSz="914400" rtl="0" eaLnBrk="1" latinLnBrk="0" hangingPunct="1">
              <a:spcBef>
                <a:spcPct val="20000"/>
              </a:spcBef>
              <a:buClr>
                <a:srgbClr val="4D4D4D"/>
              </a:buClr>
              <a:buFont typeface="Courier New" pitchFamily="49" charset="0"/>
              <a:buChar char="o"/>
              <a:defRPr sz="1800" kern="1200">
                <a:solidFill>
                  <a:srgbClr val="106379"/>
                </a:solidFill>
                <a:latin typeface="Trebuchet MS" pitchFamily="34" charset="0"/>
                <a:ea typeface="+mn-ea"/>
                <a:cs typeface="+mn-cs"/>
              </a:defRPr>
            </a:lvl4pPr>
            <a:lvl5pPr marL="2057400" indent="-228600" algn="l" defTabSz="914400" rtl="0" eaLnBrk="1" latinLnBrk="0" hangingPunct="1">
              <a:spcBef>
                <a:spcPct val="20000"/>
              </a:spcBef>
              <a:buClr>
                <a:srgbClr val="4D4D4D"/>
              </a:buClr>
              <a:buFont typeface="Arial" pitchFamily="34" charset="0"/>
              <a:buChar char="»"/>
              <a:defRPr sz="1600" kern="1200">
                <a:solidFill>
                  <a:srgbClr val="106379"/>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buFont typeface="Courier New" panose="02070309020205020404" pitchFamily="49" charset="0"/>
              <a:buChar char="o"/>
            </a:pPr>
            <a:r>
              <a:rPr lang="en-US" sz="1600" b="1" u="sng" dirty="0" smtClean="0">
                <a:sym typeface="Symbol" pitchFamily="18" charset="2"/>
              </a:rPr>
              <a:t>Background</a:t>
            </a:r>
            <a:r>
              <a:rPr lang="en-US" sz="1600" dirty="0" smtClean="0">
                <a:sym typeface="Symbol" pitchFamily="18" charset="2"/>
              </a:rPr>
              <a:t>: Autoimmune PAP is a rare lung disease caused </a:t>
            </a:r>
            <a:r>
              <a:rPr lang="en-US" sz="1600" dirty="0">
                <a:sym typeface="Wingdings"/>
              </a:rPr>
              <a:t> circulating </a:t>
            </a:r>
            <a:r>
              <a:rPr lang="en-US" sz="1600" dirty="0">
                <a:sym typeface="Symbol" pitchFamily="18" charset="2"/>
              </a:rPr>
              <a:t>levels of neutralizing anti-GM-CSF auto antibodies </a:t>
            </a:r>
            <a:r>
              <a:rPr lang="en-US" sz="1600" dirty="0" smtClean="0">
                <a:sym typeface="Wingdings"/>
              </a:rPr>
              <a:t> </a:t>
            </a:r>
            <a:r>
              <a:rPr lang="en-US" sz="1600" dirty="0" smtClean="0">
                <a:sym typeface="Symbol" pitchFamily="18" charset="2"/>
              </a:rPr>
              <a:t>impairment </a:t>
            </a:r>
            <a:r>
              <a:rPr lang="en-US" sz="1600" dirty="0">
                <a:sym typeface="Symbol" pitchFamily="18" charset="2"/>
              </a:rPr>
              <a:t>of GM-CSF signaling </a:t>
            </a:r>
            <a:r>
              <a:rPr lang="en-US" sz="1600" dirty="0" smtClean="0">
                <a:sym typeface="Symbol" pitchFamily="18" charset="2"/>
              </a:rPr>
              <a:t>in alveolar macrophages </a:t>
            </a:r>
            <a:r>
              <a:rPr lang="en-US" sz="1600" dirty="0" smtClean="0">
                <a:sym typeface="Wingdings" panose="05000000000000000000" pitchFamily="2" charset="2"/>
              </a:rPr>
              <a:t> abnormal surfactant homeostasis</a:t>
            </a:r>
            <a:r>
              <a:rPr lang="en-US" sz="1600" dirty="0" smtClean="0">
                <a:sym typeface="Symbol" pitchFamily="18" charset="2"/>
              </a:rPr>
              <a:t>. </a:t>
            </a:r>
          </a:p>
          <a:p>
            <a:pPr>
              <a:spcBef>
                <a:spcPts val="0"/>
              </a:spcBef>
              <a:spcAft>
                <a:spcPts val="600"/>
              </a:spcAft>
              <a:buFont typeface="Courier New" panose="02070309020205020404" pitchFamily="49" charset="0"/>
              <a:buChar char="o"/>
            </a:pPr>
            <a:r>
              <a:rPr lang="en-US" sz="1600" b="1" u="sng" dirty="0" smtClean="0">
                <a:sym typeface="Symbol" pitchFamily="18" charset="2"/>
              </a:rPr>
              <a:t>Clinical Manifestation:</a:t>
            </a:r>
            <a:r>
              <a:rPr lang="en-US" sz="1600" b="1" dirty="0" smtClean="0">
                <a:sym typeface="Symbol" pitchFamily="18" charset="2"/>
              </a:rPr>
              <a:t> </a:t>
            </a:r>
            <a:r>
              <a:rPr lang="en-US" sz="1600" dirty="0" smtClean="0">
                <a:sym typeface="Symbol" pitchFamily="18" charset="2"/>
              </a:rPr>
              <a:t>An </a:t>
            </a:r>
            <a:r>
              <a:rPr lang="en-US" sz="1600" dirty="0" smtClean="0"/>
              <a:t>accumulation of proteins and lipids (surfactant) in the narrow gas exchange pockets of the lung, ultimately leading to respiratory failure.</a:t>
            </a:r>
          </a:p>
          <a:p>
            <a:pPr>
              <a:lnSpc>
                <a:spcPct val="80000"/>
              </a:lnSpc>
              <a:buFont typeface="Courier New" panose="02070309020205020404" pitchFamily="49" charset="0"/>
              <a:buChar char="o"/>
            </a:pPr>
            <a:r>
              <a:rPr lang="en-US" sz="1600" b="1" u="sng" dirty="0" smtClean="0"/>
              <a:t>Autoimmune PAP:</a:t>
            </a:r>
          </a:p>
          <a:p>
            <a:pPr lvl="1">
              <a:lnSpc>
                <a:spcPct val="80000"/>
              </a:lnSpc>
              <a:buFont typeface="Courier New" panose="02070309020205020404" pitchFamily="49" charset="0"/>
              <a:buChar char="o"/>
            </a:pPr>
            <a:r>
              <a:rPr lang="en-US" sz="1600" dirty="0" smtClean="0"/>
              <a:t>Prevalence</a:t>
            </a:r>
            <a:r>
              <a:rPr lang="en-US" sz="1600" dirty="0"/>
              <a:t>: ~</a:t>
            </a:r>
            <a:r>
              <a:rPr lang="en-US" sz="1600" dirty="0" smtClean="0"/>
              <a:t>7/1,000,000</a:t>
            </a:r>
          </a:p>
          <a:p>
            <a:pPr lvl="1">
              <a:spcBef>
                <a:spcPts val="150"/>
              </a:spcBef>
              <a:buFont typeface="Courier New" panose="02070309020205020404" pitchFamily="49" charset="0"/>
              <a:buChar char="o"/>
            </a:pPr>
            <a:r>
              <a:rPr lang="en-US" sz="1600" dirty="0" smtClean="0"/>
              <a:t>Accounts for 90% of all PAP (aka idiopathic or acquired)</a:t>
            </a:r>
            <a:endParaRPr lang="en-US" sz="1600" b="1" dirty="0">
              <a:ea typeface="ＭＳ Ｐゴシック"/>
            </a:endParaRPr>
          </a:p>
          <a:p>
            <a:pPr marL="341313" lvl="1" indent="-341313">
              <a:spcBef>
                <a:spcPts val="150"/>
              </a:spcBef>
              <a:buSzPct val="100000"/>
              <a:buFont typeface="Courier New" panose="02070309020205020404" pitchFamily="49" charset="0"/>
              <a:buChar char="o"/>
            </a:pPr>
            <a:r>
              <a:rPr lang="en-US" sz="1600" b="1" u="sng" dirty="0" smtClean="0">
                <a:ea typeface="ＭＳ Ｐゴシック"/>
                <a:cs typeface="ＭＳ Ｐゴシック"/>
              </a:rPr>
              <a:t>Current Standard of Care: </a:t>
            </a:r>
            <a:r>
              <a:rPr lang="en-US" sz="1600" dirty="0" smtClean="0">
                <a:ea typeface="ＭＳ Ｐゴシック"/>
                <a:cs typeface="ＭＳ Ｐゴシック"/>
              </a:rPr>
              <a:t>Whole </a:t>
            </a:r>
            <a:r>
              <a:rPr lang="en-US" sz="1600" dirty="0">
                <a:ea typeface="ＭＳ Ｐゴシック"/>
                <a:cs typeface="ＭＳ Ｐゴシック"/>
              </a:rPr>
              <a:t>Lung Lavage (WLL) </a:t>
            </a:r>
            <a:r>
              <a:rPr lang="en-US" sz="1600" dirty="0" smtClean="0">
                <a:ea typeface="ＭＳ Ｐゴシック"/>
                <a:cs typeface="ＭＳ Ｐゴシック"/>
              </a:rPr>
              <a:t>under general anesthesia &amp; mechanical ventilation; highly invasive; inefficient; not widely available; expensive </a:t>
            </a:r>
            <a:endParaRPr lang="en-US" sz="1600" dirty="0">
              <a:ea typeface="ＭＳ Ｐゴシック"/>
              <a:cs typeface="ＭＳ Ｐゴシック"/>
            </a:endParaRPr>
          </a:p>
        </p:txBody>
      </p:sp>
      <p:sp>
        <p:nvSpPr>
          <p:cNvPr id="15" name="Rectangle 14"/>
          <p:cNvSpPr/>
          <p:nvPr/>
        </p:nvSpPr>
        <p:spPr>
          <a:xfrm>
            <a:off x="171421" y="6054208"/>
            <a:ext cx="3886200" cy="230832"/>
          </a:xfrm>
          <a:prstGeom prst="rect">
            <a:avLst/>
          </a:prstGeom>
        </p:spPr>
        <p:txBody>
          <a:bodyPr wrap="square">
            <a:spAutoFit/>
          </a:bodyPr>
          <a:lstStyle/>
          <a:p>
            <a:r>
              <a:rPr lang="en-US" sz="900" dirty="0"/>
              <a:t>http://www.laeknabladid.is/media/2014-november/protein.mynd3.enska.png</a:t>
            </a:r>
          </a:p>
        </p:txBody>
      </p:sp>
      <p:sp>
        <p:nvSpPr>
          <p:cNvPr id="16" name="TextBox 15"/>
          <p:cNvSpPr txBox="1"/>
          <p:nvPr/>
        </p:nvSpPr>
        <p:spPr>
          <a:xfrm>
            <a:off x="4976824" y="5861152"/>
            <a:ext cx="1726755" cy="246221"/>
          </a:xfrm>
          <a:prstGeom prst="rect">
            <a:avLst/>
          </a:prstGeom>
          <a:noFill/>
        </p:spPr>
        <p:txBody>
          <a:bodyPr wrap="none" rtlCol="0">
            <a:spAutoFit/>
          </a:bodyPr>
          <a:lstStyle/>
          <a:p>
            <a:r>
              <a:rPr lang="en-US" sz="1000" i="1" dirty="0" smtClean="0"/>
              <a:t>Courtesy of Dr. Bruce Trapnell</a:t>
            </a:r>
            <a:endParaRPr lang="en-US" sz="1000"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626893"/>
            <a:ext cx="2572512" cy="222504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9338" y="4038600"/>
            <a:ext cx="2340864" cy="175564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2047" y="4062483"/>
            <a:ext cx="2511552" cy="1755648"/>
          </a:xfrm>
          <a:prstGeom prst="rect">
            <a:avLst/>
          </a:prstGeom>
        </p:spPr>
      </p:pic>
      <p:sp>
        <p:nvSpPr>
          <p:cNvPr id="8" name="TextBox 7"/>
          <p:cNvSpPr txBox="1"/>
          <p:nvPr/>
        </p:nvSpPr>
        <p:spPr>
          <a:xfrm>
            <a:off x="3635066" y="3679504"/>
            <a:ext cx="1929118" cy="307777"/>
          </a:xfrm>
          <a:prstGeom prst="rect">
            <a:avLst/>
          </a:prstGeom>
          <a:noFill/>
        </p:spPr>
        <p:txBody>
          <a:bodyPr wrap="none" rtlCol="0">
            <a:spAutoFit/>
          </a:bodyPr>
          <a:lstStyle/>
          <a:p>
            <a:r>
              <a:rPr lang="en-US" sz="1400" dirty="0" smtClean="0"/>
              <a:t>Patient undergoing WLL</a:t>
            </a:r>
            <a:endParaRPr lang="en-US" sz="1400" dirty="0"/>
          </a:p>
        </p:txBody>
      </p:sp>
      <p:sp>
        <p:nvSpPr>
          <p:cNvPr id="9" name="TextBox 8"/>
          <p:cNvSpPr txBox="1"/>
          <p:nvPr/>
        </p:nvSpPr>
        <p:spPr>
          <a:xfrm>
            <a:off x="6108911" y="3693152"/>
            <a:ext cx="2817823" cy="307777"/>
          </a:xfrm>
          <a:prstGeom prst="rect">
            <a:avLst/>
          </a:prstGeom>
          <a:noFill/>
        </p:spPr>
        <p:txBody>
          <a:bodyPr wrap="none" rtlCol="0">
            <a:spAutoFit/>
          </a:bodyPr>
          <a:lstStyle/>
          <a:p>
            <a:r>
              <a:rPr lang="en-US" sz="1400" dirty="0" err="1" smtClean="0"/>
              <a:t>Bronchoalveolar</a:t>
            </a:r>
            <a:r>
              <a:rPr lang="en-US" sz="1400" dirty="0" smtClean="0"/>
              <a:t> Lavage Fluid (BALF)</a:t>
            </a:r>
            <a:endParaRPr lang="en-US" sz="1400" dirty="0"/>
          </a:p>
        </p:txBody>
      </p:sp>
    </p:spTree>
    <p:extLst>
      <p:ext uri="{BB962C8B-B14F-4D97-AF65-F5344CB8AC3E}">
        <p14:creationId xmlns:p14="http://schemas.microsoft.com/office/powerpoint/2010/main" val="18688854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7543800" cy="1143000"/>
          </a:xfrm>
        </p:spPr>
        <p:txBody>
          <a:bodyPr>
            <a:noAutofit/>
          </a:bodyPr>
          <a:lstStyle/>
          <a:p>
            <a:r>
              <a:rPr lang="en-US" sz="2800" dirty="0" smtClean="0"/>
              <a:t>Developing Inhaled GM-CSF Therapy for Autoimmune PAP</a:t>
            </a:r>
            <a:endParaRPr lang="en-US" sz="2800" dirty="0">
              <a:solidFill>
                <a:schemeClr val="accent4">
                  <a:lumMod val="75000"/>
                </a:schemeClr>
              </a:solidFill>
            </a:endParaRPr>
          </a:p>
        </p:txBody>
      </p:sp>
      <p:sp>
        <p:nvSpPr>
          <p:cNvPr id="4" name="Content Placeholder 3"/>
          <p:cNvSpPr>
            <a:spLocks noGrp="1"/>
          </p:cNvSpPr>
          <p:nvPr>
            <p:ph sz="quarter" idx="13"/>
          </p:nvPr>
        </p:nvSpPr>
        <p:spPr>
          <a:xfrm>
            <a:off x="914400" y="1066800"/>
            <a:ext cx="8153400" cy="5404029"/>
          </a:xfrm>
        </p:spPr>
        <p:txBody>
          <a:bodyPr>
            <a:noAutofit/>
          </a:bodyPr>
          <a:lstStyle/>
          <a:p>
            <a:pPr>
              <a:buFont typeface="Courier New" panose="02070309020205020404" pitchFamily="49" charset="0"/>
              <a:buChar char="o"/>
            </a:pPr>
            <a:r>
              <a:rPr lang="en-US" sz="1800" b="1" dirty="0" smtClean="0">
                <a:solidFill>
                  <a:srgbClr val="642F6C"/>
                </a:solidFill>
              </a:rPr>
              <a:t>Collaborators:</a:t>
            </a:r>
            <a:r>
              <a:rPr lang="en-US" sz="1800" b="1" dirty="0" smtClean="0"/>
              <a:t> </a:t>
            </a:r>
            <a:r>
              <a:rPr lang="en-US" sz="1800" dirty="0" smtClean="0"/>
              <a:t>NCATS/TRND, Dr. Bruce Trapnell (CCHMC) &amp; Genzyme</a:t>
            </a:r>
          </a:p>
          <a:p>
            <a:pPr>
              <a:buFont typeface="Courier New" panose="02070309020205020404" pitchFamily="49" charset="0"/>
              <a:buChar char="o"/>
            </a:pPr>
            <a:endParaRPr lang="en-US" sz="1600" dirty="0"/>
          </a:p>
          <a:p>
            <a:pPr>
              <a:buFont typeface="Courier New" panose="02070309020205020404" pitchFamily="49" charset="0"/>
              <a:buChar char="o"/>
            </a:pPr>
            <a:endParaRPr lang="en-US" sz="1600" dirty="0"/>
          </a:p>
          <a:p>
            <a:pPr>
              <a:spcBef>
                <a:spcPts val="0"/>
              </a:spcBef>
              <a:spcAft>
                <a:spcPts val="600"/>
              </a:spcAft>
              <a:buFont typeface="Courier New" panose="02070309020205020404" pitchFamily="49" charset="0"/>
              <a:buChar char="o"/>
            </a:pPr>
            <a:endParaRPr lang="en-US" sz="1600" b="1" dirty="0" smtClean="0">
              <a:solidFill>
                <a:srgbClr val="642F6C"/>
              </a:solidFill>
            </a:endParaRPr>
          </a:p>
          <a:p>
            <a:pPr>
              <a:spcBef>
                <a:spcPts val="0"/>
              </a:spcBef>
              <a:spcAft>
                <a:spcPts val="600"/>
              </a:spcAft>
              <a:buFont typeface="Courier New" panose="02070309020205020404" pitchFamily="49" charset="0"/>
              <a:buChar char="o"/>
            </a:pPr>
            <a:endParaRPr lang="en-US" sz="1600" b="1" dirty="0">
              <a:solidFill>
                <a:srgbClr val="642F6C"/>
              </a:solidFill>
            </a:endParaRPr>
          </a:p>
          <a:p>
            <a:pPr>
              <a:spcBef>
                <a:spcPts val="0"/>
              </a:spcBef>
              <a:spcAft>
                <a:spcPts val="600"/>
              </a:spcAft>
              <a:buFont typeface="Courier New" panose="02070309020205020404" pitchFamily="49" charset="0"/>
              <a:buChar char="o"/>
            </a:pPr>
            <a:r>
              <a:rPr lang="en-US" sz="1800" b="1" dirty="0" smtClean="0">
                <a:solidFill>
                  <a:srgbClr val="642F6C"/>
                </a:solidFill>
              </a:rPr>
              <a:t>Objective:</a:t>
            </a:r>
            <a:r>
              <a:rPr lang="en-US" sz="1800" b="1" dirty="0" smtClean="0"/>
              <a:t>  </a:t>
            </a:r>
            <a:r>
              <a:rPr lang="en-US" sz="1800" dirty="0" smtClean="0"/>
              <a:t>Re-purpose</a:t>
            </a:r>
            <a:r>
              <a:rPr lang="en-US" sz="1800" b="1" dirty="0" smtClean="0"/>
              <a:t> </a:t>
            </a:r>
            <a:r>
              <a:rPr lang="en-US" sz="1800" dirty="0" smtClean="0"/>
              <a:t>GM-CSF as inhalation therapy </a:t>
            </a:r>
            <a:r>
              <a:rPr lang="en-US" sz="1800" dirty="0"/>
              <a:t>for </a:t>
            </a:r>
            <a:r>
              <a:rPr lang="en-US" sz="1800" dirty="0" smtClean="0"/>
              <a:t>autoimmune PAP</a:t>
            </a:r>
          </a:p>
          <a:p>
            <a:pPr lvl="0">
              <a:lnSpc>
                <a:spcPct val="80000"/>
              </a:lnSpc>
              <a:buFont typeface="Courier New" panose="02070309020205020404" pitchFamily="49" charset="0"/>
              <a:buChar char="o"/>
            </a:pPr>
            <a:r>
              <a:rPr lang="en-US" sz="1800" b="1" dirty="0" smtClean="0">
                <a:solidFill>
                  <a:srgbClr val="642F6C"/>
                </a:solidFill>
              </a:rPr>
              <a:t>Roadblocks:</a:t>
            </a:r>
          </a:p>
          <a:p>
            <a:pPr lvl="1">
              <a:lnSpc>
                <a:spcPct val="80000"/>
              </a:lnSpc>
              <a:buFont typeface="Courier New" panose="02070309020205020404" pitchFamily="49" charset="0"/>
              <a:buChar char="o"/>
            </a:pPr>
            <a:r>
              <a:rPr lang="en-US" sz="1800" dirty="0" err="1" smtClean="0"/>
              <a:t>rhGM</a:t>
            </a:r>
            <a:r>
              <a:rPr lang="en-US" sz="1800" dirty="0" smtClean="0"/>
              <a:t>-CSF (</a:t>
            </a:r>
            <a:r>
              <a:rPr lang="en-US" sz="1800" dirty="0" err="1"/>
              <a:t>s</a:t>
            </a:r>
            <a:r>
              <a:rPr lang="en-US" sz="1800" dirty="0" err="1" smtClean="0"/>
              <a:t>argramostim</a:t>
            </a:r>
            <a:r>
              <a:rPr lang="en-US" sz="1800" dirty="0" smtClean="0"/>
              <a:t> </a:t>
            </a:r>
            <a:r>
              <a:rPr lang="en-US" sz="1800" dirty="0"/>
              <a:t>(</a:t>
            </a:r>
            <a:r>
              <a:rPr lang="en-US" sz="1800" dirty="0" err="1"/>
              <a:t>Leukine</a:t>
            </a:r>
            <a:r>
              <a:rPr lang="en-US" sz="1800" dirty="0" smtClean="0"/>
              <a:t>)) approved IV for leukopenia</a:t>
            </a:r>
            <a:endParaRPr lang="en-US" sz="1800" dirty="0"/>
          </a:p>
          <a:p>
            <a:pPr lvl="1">
              <a:lnSpc>
                <a:spcPct val="80000"/>
              </a:lnSpc>
              <a:buFont typeface="Courier New" panose="02070309020205020404" pitchFamily="49" charset="0"/>
              <a:buChar char="o"/>
            </a:pPr>
            <a:r>
              <a:rPr lang="en-US" sz="1800" dirty="0" smtClean="0"/>
              <a:t>PAP not approved </a:t>
            </a:r>
            <a:r>
              <a:rPr lang="en-US" sz="1800" dirty="0"/>
              <a:t>indication </a:t>
            </a:r>
            <a:r>
              <a:rPr lang="en-US" sz="1800" dirty="0">
                <a:sym typeface="Wingdings"/>
              </a:rPr>
              <a:t></a:t>
            </a:r>
            <a:r>
              <a:rPr lang="en-US" sz="1800" dirty="0"/>
              <a:t> no standard treatment </a:t>
            </a:r>
            <a:r>
              <a:rPr lang="en-US" sz="1800" dirty="0" smtClean="0"/>
              <a:t>paradigm</a:t>
            </a:r>
          </a:p>
          <a:p>
            <a:pPr lvl="1">
              <a:lnSpc>
                <a:spcPct val="80000"/>
              </a:lnSpc>
              <a:buFont typeface="Courier New" panose="02070309020205020404" pitchFamily="49" charset="0"/>
              <a:buChar char="o"/>
            </a:pPr>
            <a:r>
              <a:rPr lang="en-US" sz="1800" dirty="0" smtClean="0"/>
              <a:t>PAP requires inhalational delivery: Different </a:t>
            </a:r>
            <a:r>
              <a:rPr lang="en-US" sz="1800" dirty="0"/>
              <a:t>route of </a:t>
            </a:r>
            <a:r>
              <a:rPr lang="en-US" sz="1800" dirty="0" smtClean="0"/>
              <a:t>administration</a:t>
            </a:r>
          </a:p>
          <a:p>
            <a:pPr marL="0" indent="0">
              <a:lnSpc>
                <a:spcPct val="80000"/>
              </a:lnSpc>
              <a:buNone/>
            </a:pPr>
            <a:endParaRPr lang="en-US" sz="900" dirty="0" smtClean="0"/>
          </a:p>
          <a:p>
            <a:pPr>
              <a:lnSpc>
                <a:spcPct val="80000"/>
              </a:lnSpc>
              <a:buFont typeface="Courier New" panose="02070309020205020404" pitchFamily="49" charset="0"/>
              <a:buChar char="o"/>
            </a:pPr>
            <a:r>
              <a:rPr lang="en-US" sz="1800" b="1" dirty="0" smtClean="0">
                <a:solidFill>
                  <a:srgbClr val="642F6C"/>
                </a:solidFill>
              </a:rPr>
              <a:t>Scope: </a:t>
            </a:r>
            <a:r>
              <a:rPr lang="en-US" sz="1800" b="1" dirty="0" smtClean="0"/>
              <a:t> </a:t>
            </a:r>
            <a:r>
              <a:rPr lang="en-US" sz="1800" dirty="0" smtClean="0"/>
              <a:t>Pre-clinical program </a:t>
            </a:r>
            <a:r>
              <a:rPr lang="en-US" sz="1800" dirty="0" smtClean="0">
                <a:sym typeface="Wingdings" panose="05000000000000000000" pitchFamily="2" charset="2"/>
              </a:rPr>
              <a:t> </a:t>
            </a:r>
            <a:r>
              <a:rPr lang="en-US" sz="1800" dirty="0" smtClean="0"/>
              <a:t>Phase II trial </a:t>
            </a:r>
          </a:p>
          <a:p>
            <a:pPr>
              <a:lnSpc>
                <a:spcPct val="80000"/>
              </a:lnSpc>
              <a:buFont typeface="Courier New" panose="02070309020205020404" pitchFamily="49" charset="0"/>
              <a:buChar char="o"/>
            </a:pPr>
            <a:endParaRPr lang="en-US" sz="900" dirty="0" smtClean="0"/>
          </a:p>
          <a:p>
            <a:pPr>
              <a:lnSpc>
                <a:spcPct val="80000"/>
              </a:lnSpc>
              <a:buFont typeface="Courier New" panose="02070309020205020404" pitchFamily="49" charset="0"/>
              <a:buChar char="o"/>
            </a:pPr>
            <a:r>
              <a:rPr lang="en-US" sz="1800" b="1" dirty="0" smtClean="0">
                <a:solidFill>
                  <a:srgbClr val="642F6C"/>
                </a:solidFill>
              </a:rPr>
              <a:t>Status: </a:t>
            </a:r>
          </a:p>
          <a:p>
            <a:pPr lvl="1">
              <a:spcBef>
                <a:spcPts val="0"/>
              </a:spcBef>
              <a:spcAft>
                <a:spcPts val="600"/>
              </a:spcAft>
              <a:buFont typeface="Courier New" panose="02070309020205020404" pitchFamily="49" charset="0"/>
              <a:buChar char="o"/>
            </a:pPr>
            <a:r>
              <a:rPr lang="en-US" sz="1800" dirty="0" smtClean="0"/>
              <a:t>Chronic GLP toxicology studies underway</a:t>
            </a:r>
          </a:p>
          <a:p>
            <a:pPr lvl="1">
              <a:spcBef>
                <a:spcPts val="0"/>
              </a:spcBef>
              <a:spcAft>
                <a:spcPts val="600"/>
              </a:spcAft>
              <a:buFont typeface="Courier New" panose="02070309020205020404" pitchFamily="49" charset="0"/>
              <a:buChar char="o"/>
            </a:pPr>
            <a:r>
              <a:rPr lang="en-US" sz="1800" dirty="0" smtClean="0"/>
              <a:t>Formulation development ongoing</a:t>
            </a:r>
          </a:p>
          <a:p>
            <a:pPr lvl="1">
              <a:spcBef>
                <a:spcPts val="0"/>
              </a:spcBef>
              <a:spcAft>
                <a:spcPts val="600"/>
              </a:spcAft>
              <a:buFont typeface="Courier New" panose="02070309020205020404" pitchFamily="49" charset="0"/>
              <a:buChar char="o"/>
            </a:pPr>
            <a:r>
              <a:rPr lang="en-US" sz="1800" dirty="0" smtClean="0"/>
              <a:t>FDA endorsed conduct of a small PK/PD Phase I safety trial in PAP patients</a:t>
            </a:r>
          </a:p>
          <a:p>
            <a:pPr lvl="2">
              <a:spcBef>
                <a:spcPts val="0"/>
              </a:spcBef>
              <a:spcAft>
                <a:spcPts val="600"/>
              </a:spcAft>
              <a:buFont typeface="Courier New" panose="02070309020205020404" pitchFamily="49" charset="0"/>
              <a:buChar char="o"/>
            </a:pPr>
            <a:r>
              <a:rPr lang="en-US" sz="1600" dirty="0" smtClean="0"/>
              <a:t>Estimated start 2Q 2016</a:t>
            </a:r>
            <a:endParaRPr lang="en-US" sz="1600" dirty="0"/>
          </a:p>
          <a:p>
            <a:pPr>
              <a:spcBef>
                <a:spcPts val="0"/>
              </a:spcBef>
              <a:spcAft>
                <a:spcPts val="600"/>
              </a:spcAft>
              <a:buFont typeface="Courier New" panose="02070309020205020404" pitchFamily="49" charset="0"/>
              <a:buChar char="o"/>
            </a:pPr>
            <a:endParaRPr lang="en-US" sz="1600" dirty="0" smtClean="0"/>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681938"/>
            <a:ext cx="1988598" cy="44388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4800" y="1453338"/>
            <a:ext cx="1461331" cy="427290"/>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4489" y="1965927"/>
            <a:ext cx="1901952" cy="603504"/>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0800" y="1737327"/>
            <a:ext cx="1590675" cy="457200"/>
          </a:xfrm>
          <a:prstGeom prst="rect">
            <a:avLst/>
          </a:prstGeom>
        </p:spPr>
      </p:pic>
    </p:spTree>
    <p:extLst>
      <p:ext uri="{BB962C8B-B14F-4D97-AF65-F5344CB8AC3E}">
        <p14:creationId xmlns:p14="http://schemas.microsoft.com/office/powerpoint/2010/main" val="1408358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4709" t="9457" r="3896" b="5738"/>
          <a:stretch/>
        </p:blipFill>
        <p:spPr bwMode="auto">
          <a:xfrm>
            <a:off x="76200" y="1271739"/>
            <a:ext cx="8950842" cy="4671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p:txBody>
          <a:bodyPr/>
          <a:lstStyle/>
          <a:p>
            <a:r>
              <a:rPr lang="en-US" dirty="0" smtClean="0"/>
              <a:t>PAP in the RDCRN-RLDC</a:t>
            </a:r>
            <a:endParaRPr lang="en-US" dirty="0"/>
          </a:p>
        </p:txBody>
      </p:sp>
    </p:spTree>
    <p:extLst>
      <p:ext uri="{BB962C8B-B14F-4D97-AF65-F5344CB8AC3E}">
        <p14:creationId xmlns:p14="http://schemas.microsoft.com/office/powerpoint/2010/main" val="37139600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5" name="Rectangle 2"/>
          <p:cNvSpPr>
            <a:spLocks noGrp="1" noChangeArrowheads="1"/>
          </p:cNvSpPr>
          <p:nvPr>
            <p:ph type="title"/>
          </p:nvPr>
        </p:nvSpPr>
        <p:spPr/>
        <p:txBody>
          <a:bodyPr vert="horz" rtlCol="0" anchor="t">
            <a:normAutofit fontScale="90000"/>
            <a:scene3d>
              <a:camera prst="orthographicFront"/>
              <a:lightRig rig="soft" dir="t"/>
            </a:scene3d>
            <a:sp3d prstMaterial="softEdge">
              <a:bevelT w="25400" h="25400"/>
            </a:sp3d>
          </a:bodyPr>
          <a:lstStyle/>
          <a:p>
            <a:r>
              <a:rPr lang="en-US" dirty="0"/>
              <a:t>Discovering </a:t>
            </a:r>
            <a:r>
              <a:rPr lang="en-US" i="1" dirty="0"/>
              <a:t>New Therapeutic Uses </a:t>
            </a:r>
            <a:r>
              <a:rPr lang="en-US" dirty="0"/>
              <a:t>for Existing Molecules </a:t>
            </a:r>
            <a:r>
              <a:rPr lang="en-US" dirty="0" smtClean="0"/>
              <a:t>Program </a:t>
            </a:r>
            <a:r>
              <a:rPr lang="en-US" i="1" dirty="0" smtClean="0"/>
              <a:t>(NTU)</a:t>
            </a:r>
            <a:endParaRPr lang="en-US" altLang="ja-JP" i="1" dirty="0" smtClean="0"/>
          </a:p>
        </p:txBody>
      </p:sp>
      <p:sp>
        <p:nvSpPr>
          <p:cNvPr id="14339" name="Rectangle 3"/>
          <p:cNvSpPr>
            <a:spLocks noGrp="1" noChangeArrowheads="1"/>
          </p:cNvSpPr>
          <p:nvPr>
            <p:ph sz="quarter" idx="13"/>
          </p:nvPr>
        </p:nvSpPr>
        <p:spPr>
          <a:xfrm>
            <a:off x="434898" y="1371600"/>
            <a:ext cx="8229600" cy="4800600"/>
          </a:xfrm>
        </p:spPr>
        <p:txBody>
          <a:bodyPr>
            <a:noAutofit/>
          </a:bodyPr>
          <a:lstStyle/>
          <a:p>
            <a:pPr marL="434340">
              <a:defRPr/>
            </a:pPr>
            <a:endParaRPr lang="en-US" sz="2200" dirty="0" smtClean="0"/>
          </a:p>
          <a:p>
            <a:pPr marL="109728" indent="0">
              <a:buNone/>
            </a:pPr>
            <a:endParaRPr lang="en-US" sz="2200" dirty="0" smtClean="0">
              <a:solidFill>
                <a:schemeClr val="accent2"/>
              </a:solidFill>
            </a:endParaRPr>
          </a:p>
          <a:p>
            <a:pPr lvl="1"/>
            <a:endParaRPr lang="en-US" dirty="0" smtClean="0"/>
          </a:p>
          <a:p>
            <a:endParaRPr lang="en-US" sz="2200" dirty="0" smtClean="0"/>
          </a:p>
        </p:txBody>
      </p:sp>
      <p:sp>
        <p:nvSpPr>
          <p:cNvPr id="5" name="Content Placeholder 2"/>
          <p:cNvSpPr txBox="1">
            <a:spLocks/>
          </p:cNvSpPr>
          <p:nvPr/>
        </p:nvSpPr>
        <p:spPr>
          <a:xfrm>
            <a:off x="152400" y="1371600"/>
            <a:ext cx="8839200" cy="5486400"/>
          </a:xfrm>
          <a:prstGeom prst="rect">
            <a:avLst/>
          </a:prstGeom>
        </p:spPr>
        <p:txBody>
          <a:bodyPr/>
          <a:lstStyle/>
          <a:p>
            <a:pPr marL="365760" indent="-256032" defTabSz="914259">
              <a:spcAft>
                <a:spcPts val="1200"/>
              </a:spcAft>
              <a:buClr>
                <a:srgbClr val="525E73">
                  <a:lumMod val="75000"/>
                </a:srgbClr>
              </a:buClr>
              <a:buSzPct val="68000"/>
              <a:buFont typeface="Wingdings" pitchFamily="2" charset="2"/>
              <a:buChar char="§"/>
              <a:defRPr/>
            </a:pPr>
            <a:r>
              <a:rPr lang="en-US" sz="2400" dirty="0" smtClean="0">
                <a:solidFill>
                  <a:srgbClr val="106379"/>
                </a:solidFill>
                <a:latin typeface="Trebuchet MS" pitchFamily="34" charset="0"/>
                <a:ea typeface="ＭＳ Ｐゴシック"/>
                <a:cs typeface="ＭＳ Ｐゴシック"/>
              </a:rPr>
              <a:t>Problem: 80% of drugs that enter clinic never approved</a:t>
            </a:r>
          </a:p>
          <a:p>
            <a:pPr marL="365760" indent="-256032" defTabSz="914259">
              <a:spcAft>
                <a:spcPts val="1200"/>
              </a:spcAft>
              <a:buClr>
                <a:srgbClr val="525E73">
                  <a:lumMod val="75000"/>
                </a:srgbClr>
              </a:buClr>
              <a:buSzPct val="68000"/>
              <a:buFont typeface="Wingdings" pitchFamily="2" charset="2"/>
              <a:buChar char="§"/>
              <a:defRPr/>
            </a:pPr>
            <a:r>
              <a:rPr lang="en-US" sz="2400" dirty="0" smtClean="0">
                <a:solidFill>
                  <a:srgbClr val="106379"/>
                </a:solidFill>
                <a:latin typeface="Trebuchet MS" pitchFamily="34" charset="0"/>
                <a:ea typeface="ＭＳ Ｐゴシック"/>
                <a:cs typeface="ＭＳ Ｐゴシック"/>
              </a:rPr>
              <a:t>Opportunity: potential for new treatments via ID of new indications for deprioritized investigational </a:t>
            </a:r>
            <a:r>
              <a:rPr lang="en-US" sz="2400" dirty="0">
                <a:solidFill>
                  <a:srgbClr val="106379"/>
                </a:solidFill>
                <a:latin typeface="Trebuchet MS" pitchFamily="34" charset="0"/>
                <a:ea typeface="ＭＳ Ｐゴシック"/>
                <a:cs typeface="ＭＳ Ｐゴシック"/>
              </a:rPr>
              <a:t>drugs </a:t>
            </a:r>
            <a:endParaRPr lang="en-US" sz="2400" dirty="0" smtClean="0">
              <a:solidFill>
                <a:srgbClr val="106379"/>
              </a:solidFill>
              <a:latin typeface="Trebuchet MS" pitchFamily="34" charset="0"/>
              <a:ea typeface="ＭＳ Ｐゴシック"/>
              <a:cs typeface="ＭＳ Ｐゴシック"/>
            </a:endParaRPr>
          </a:p>
          <a:p>
            <a:pPr marL="365760" indent="-256032" defTabSz="914259">
              <a:spcAft>
                <a:spcPts val="1200"/>
              </a:spcAft>
              <a:buClr>
                <a:srgbClr val="525E73">
                  <a:lumMod val="75000"/>
                </a:srgbClr>
              </a:buClr>
              <a:buSzPct val="68000"/>
              <a:buFont typeface="Wingdings" pitchFamily="2" charset="2"/>
              <a:buChar char="§"/>
              <a:defRPr/>
            </a:pPr>
            <a:r>
              <a:rPr lang="en-US" sz="2400" dirty="0" smtClean="0">
                <a:solidFill>
                  <a:srgbClr val="106379"/>
                </a:solidFill>
                <a:latin typeface="Trebuchet MS" pitchFamily="34" charset="0"/>
                <a:ea typeface="ＭＳ Ｐゴシック"/>
                <a:cs typeface="ＭＳ Ｐゴシック"/>
              </a:rPr>
              <a:t>Program: </a:t>
            </a:r>
            <a:r>
              <a:rPr lang="en-US" sz="2400" dirty="0">
                <a:solidFill>
                  <a:srgbClr val="106379"/>
                </a:solidFill>
                <a:latin typeface="Trebuchet MS" pitchFamily="34" charset="0"/>
                <a:ea typeface="ＭＳ Ｐゴシック"/>
                <a:cs typeface="ＭＳ Ｐゴシック"/>
              </a:rPr>
              <a:t>matches investigational agents from </a:t>
            </a:r>
            <a:r>
              <a:rPr lang="en-US" sz="2400" dirty="0" err="1" smtClean="0">
                <a:solidFill>
                  <a:srgbClr val="106379"/>
                </a:solidFill>
                <a:latin typeface="Trebuchet MS" pitchFamily="34" charset="0"/>
                <a:ea typeface="ＭＳ Ｐゴシック"/>
                <a:cs typeface="ＭＳ Ｐゴシック"/>
              </a:rPr>
              <a:t>pharma</a:t>
            </a:r>
            <a:r>
              <a:rPr lang="en-US" sz="2400" dirty="0" smtClean="0">
                <a:solidFill>
                  <a:srgbClr val="106379"/>
                </a:solidFill>
                <a:latin typeface="Trebuchet MS" pitchFamily="34" charset="0"/>
                <a:ea typeface="ＭＳ Ｐゴシック"/>
                <a:cs typeface="ＭＳ Ｐゴシック"/>
              </a:rPr>
              <a:t> deprioritized </a:t>
            </a:r>
            <a:r>
              <a:rPr lang="en-US" sz="2400" dirty="0">
                <a:solidFill>
                  <a:srgbClr val="106379"/>
                </a:solidFill>
                <a:latin typeface="Trebuchet MS" pitchFamily="34" charset="0"/>
                <a:ea typeface="ＭＳ Ｐゴシック"/>
                <a:cs typeface="ＭＳ Ｐゴシック"/>
              </a:rPr>
              <a:t>for lack of efficacy or business </a:t>
            </a:r>
            <a:r>
              <a:rPr lang="en-US" sz="2400" dirty="0" smtClean="0">
                <a:solidFill>
                  <a:srgbClr val="106379"/>
                </a:solidFill>
                <a:latin typeface="Trebuchet MS" pitchFamily="34" charset="0"/>
                <a:ea typeface="ＭＳ Ｐゴシック"/>
                <a:cs typeface="ＭＳ Ｐゴシック"/>
              </a:rPr>
              <a:t>reasons with new indication ideas </a:t>
            </a:r>
            <a:r>
              <a:rPr lang="en-US" sz="2400" dirty="0">
                <a:solidFill>
                  <a:srgbClr val="106379"/>
                </a:solidFill>
                <a:latin typeface="Trebuchet MS" pitchFamily="34" charset="0"/>
                <a:ea typeface="ＭＳ Ｐゴシック"/>
                <a:cs typeface="ＭＳ Ｐゴシック"/>
              </a:rPr>
              <a:t>from </a:t>
            </a:r>
            <a:r>
              <a:rPr lang="en-US" sz="2400" dirty="0" smtClean="0">
                <a:solidFill>
                  <a:srgbClr val="106379"/>
                </a:solidFill>
                <a:latin typeface="Trebuchet MS" pitchFamily="34" charset="0"/>
                <a:ea typeface="ＭＳ Ｐゴシック"/>
                <a:cs typeface="ＭＳ Ｐゴシック"/>
              </a:rPr>
              <a:t>academia</a:t>
            </a:r>
            <a:endParaRPr lang="en-US" sz="1400" dirty="0">
              <a:solidFill>
                <a:srgbClr val="1F497D"/>
              </a:solidFill>
              <a:latin typeface="Trebuchet MS" pitchFamily="34" charset="0"/>
              <a:cs typeface="Arial" pitchFamily="34" charset="0"/>
            </a:endParaRPr>
          </a:p>
          <a:p>
            <a:pPr marL="621792" lvl="1" indent="-228600" defTabSz="914259">
              <a:spcAft>
                <a:spcPts val="600"/>
              </a:spcAft>
              <a:buClr>
                <a:srgbClr val="525E73">
                  <a:lumMod val="75000"/>
                </a:srgbClr>
              </a:buClr>
              <a:buFont typeface="Wingdings" pitchFamily="2" charset="2"/>
              <a:buChar char="§"/>
              <a:defRPr/>
            </a:pPr>
            <a:r>
              <a:rPr lang="en-US" b="1" dirty="0">
                <a:solidFill>
                  <a:srgbClr val="106379"/>
                </a:solidFill>
                <a:latin typeface="Trebuchet MS" pitchFamily="34" charset="0"/>
                <a:ea typeface="ＭＳ Ｐゴシック"/>
                <a:cs typeface="ＭＳ Ｐゴシック"/>
              </a:rPr>
              <a:t>NIH </a:t>
            </a:r>
            <a:r>
              <a:rPr lang="en-US" b="1" dirty="0" smtClean="0">
                <a:solidFill>
                  <a:srgbClr val="106379"/>
                </a:solidFill>
                <a:latin typeface="Trebuchet MS" pitchFamily="34" charset="0"/>
                <a:ea typeface="ＭＳ Ｐゴシック"/>
                <a:cs typeface="ＭＳ Ｐゴシック"/>
              </a:rPr>
              <a:t>provided</a:t>
            </a:r>
            <a:r>
              <a:rPr lang="en-US" dirty="0" smtClean="0">
                <a:solidFill>
                  <a:srgbClr val="106379"/>
                </a:solidFill>
                <a:latin typeface="Trebuchet MS" pitchFamily="34" charset="0"/>
                <a:ea typeface="ＭＳ Ｐゴシック"/>
                <a:cs typeface="ＭＳ Ｐゴシック"/>
              </a:rPr>
              <a:t>: </a:t>
            </a:r>
            <a:r>
              <a:rPr lang="en-US" dirty="0">
                <a:solidFill>
                  <a:srgbClr val="106379"/>
                </a:solidFill>
                <a:latin typeface="Trebuchet MS" pitchFamily="34" charset="0"/>
                <a:ea typeface="ＭＳ Ｐゴシック"/>
                <a:cs typeface="ＭＳ Ｐゴシック"/>
              </a:rPr>
              <a:t>template Collaborative Research Agreements (CRAs) and Confidential Disclosure Agreements (CDAs), FOAs, review, funding, </a:t>
            </a:r>
            <a:r>
              <a:rPr lang="en-US" dirty="0" smtClean="0">
                <a:solidFill>
                  <a:srgbClr val="106379"/>
                </a:solidFill>
                <a:latin typeface="Trebuchet MS" pitchFamily="34" charset="0"/>
                <a:ea typeface="ＭＳ Ｐゴシック"/>
                <a:cs typeface="ＭＳ Ｐゴシック"/>
              </a:rPr>
              <a:t>oversight</a:t>
            </a:r>
            <a:endParaRPr lang="en-US" dirty="0">
              <a:solidFill>
                <a:srgbClr val="106379"/>
              </a:solidFill>
              <a:latin typeface="Trebuchet MS" pitchFamily="34" charset="0"/>
              <a:ea typeface="ＭＳ Ｐゴシック"/>
              <a:cs typeface="ＭＳ Ｐゴシック"/>
            </a:endParaRPr>
          </a:p>
          <a:p>
            <a:pPr marL="621792" lvl="1" indent="-228600" defTabSz="914259">
              <a:spcAft>
                <a:spcPts val="600"/>
              </a:spcAft>
              <a:buClr>
                <a:srgbClr val="525E73">
                  <a:lumMod val="75000"/>
                </a:srgbClr>
              </a:buClr>
              <a:buFont typeface="Wingdings" pitchFamily="2" charset="2"/>
              <a:buChar char="§"/>
              <a:defRPr/>
            </a:pPr>
            <a:r>
              <a:rPr lang="en-US" b="1" dirty="0" smtClean="0">
                <a:solidFill>
                  <a:srgbClr val="106379"/>
                </a:solidFill>
                <a:latin typeface="Trebuchet MS" pitchFamily="34" charset="0"/>
                <a:ea typeface="ＭＳ Ｐゴシック"/>
                <a:cs typeface="ＭＳ Ｐゴシック"/>
              </a:rPr>
              <a:t>Pharmaceutical </a:t>
            </a:r>
            <a:r>
              <a:rPr lang="en-US" b="1" dirty="0">
                <a:solidFill>
                  <a:srgbClr val="106379"/>
                </a:solidFill>
                <a:latin typeface="Trebuchet MS" pitchFamily="34" charset="0"/>
                <a:ea typeface="ＭＳ Ｐゴシック"/>
                <a:cs typeface="ＭＳ Ｐゴシック"/>
              </a:rPr>
              <a:t>partners </a:t>
            </a:r>
            <a:r>
              <a:rPr lang="en-US" b="1" dirty="0" smtClean="0">
                <a:solidFill>
                  <a:srgbClr val="106379"/>
                </a:solidFill>
                <a:latin typeface="Trebuchet MS" pitchFamily="34" charset="0"/>
                <a:ea typeface="ＭＳ Ｐゴシック"/>
                <a:cs typeface="ＭＳ Ｐゴシック"/>
              </a:rPr>
              <a:t>provided</a:t>
            </a:r>
            <a:r>
              <a:rPr lang="en-US" dirty="0" smtClean="0">
                <a:solidFill>
                  <a:srgbClr val="106379"/>
                </a:solidFill>
                <a:latin typeface="Trebuchet MS" pitchFamily="34" charset="0"/>
                <a:ea typeface="ＭＳ Ｐゴシック"/>
                <a:cs typeface="ＭＳ Ｐゴシック"/>
              </a:rPr>
              <a:t>: </a:t>
            </a:r>
            <a:r>
              <a:rPr lang="en-US" dirty="0">
                <a:solidFill>
                  <a:srgbClr val="106379"/>
                </a:solidFill>
                <a:latin typeface="Trebuchet MS" pitchFamily="34" charset="0"/>
                <a:ea typeface="ＭＳ Ｐゴシック"/>
                <a:cs typeface="ＭＳ Ｐゴシック"/>
              </a:rPr>
              <a:t>compounds, biologics, in kind support, </a:t>
            </a:r>
            <a:r>
              <a:rPr lang="en-US" dirty="0" smtClean="0">
                <a:solidFill>
                  <a:srgbClr val="106379"/>
                </a:solidFill>
                <a:latin typeface="Trebuchet MS" pitchFamily="34" charset="0"/>
                <a:ea typeface="ＭＳ Ｐゴシック"/>
                <a:cs typeface="ＭＳ Ｐゴシック"/>
              </a:rPr>
              <a:t>pertinent </a:t>
            </a:r>
            <a:r>
              <a:rPr lang="en-US" dirty="0">
                <a:solidFill>
                  <a:srgbClr val="106379"/>
                </a:solidFill>
                <a:latin typeface="Trebuchet MS" pitchFamily="34" charset="0"/>
                <a:ea typeface="ＭＳ Ｐゴシック"/>
                <a:cs typeface="ＭＳ Ｐゴシック"/>
              </a:rPr>
              <a:t>data</a:t>
            </a:r>
          </a:p>
          <a:p>
            <a:pPr marL="621792" lvl="1" indent="-228600" defTabSz="914259">
              <a:buClr>
                <a:srgbClr val="525E73">
                  <a:lumMod val="75000"/>
                </a:srgbClr>
              </a:buClr>
              <a:buFont typeface="Wingdings" pitchFamily="2" charset="2"/>
              <a:buChar char="§"/>
              <a:defRPr/>
            </a:pPr>
            <a:r>
              <a:rPr lang="en-US" b="1" dirty="0" smtClean="0">
                <a:solidFill>
                  <a:srgbClr val="106379"/>
                </a:solidFill>
                <a:latin typeface="Trebuchet MS" pitchFamily="34" charset="0"/>
                <a:ea typeface="ＭＳ Ｐゴシック"/>
                <a:cs typeface="ＭＳ Ｐゴシック"/>
              </a:rPr>
              <a:t>Academic </a:t>
            </a:r>
            <a:r>
              <a:rPr lang="en-US" b="1" dirty="0">
                <a:solidFill>
                  <a:srgbClr val="106379"/>
                </a:solidFill>
                <a:latin typeface="Trebuchet MS" pitchFamily="34" charset="0"/>
                <a:ea typeface="ＭＳ Ｐゴシック"/>
                <a:cs typeface="ＭＳ Ｐゴシック"/>
              </a:rPr>
              <a:t>researchers </a:t>
            </a:r>
            <a:r>
              <a:rPr lang="en-US" b="1" dirty="0" smtClean="0">
                <a:solidFill>
                  <a:srgbClr val="106379"/>
                </a:solidFill>
                <a:latin typeface="Trebuchet MS" pitchFamily="34" charset="0"/>
                <a:ea typeface="ＭＳ Ｐゴシック"/>
                <a:cs typeface="ＭＳ Ｐゴシック"/>
              </a:rPr>
              <a:t>provided</a:t>
            </a:r>
            <a:r>
              <a:rPr lang="en-US" dirty="0" smtClean="0">
                <a:solidFill>
                  <a:srgbClr val="106379"/>
                </a:solidFill>
                <a:latin typeface="Trebuchet MS" pitchFamily="34" charset="0"/>
                <a:ea typeface="ＭＳ Ｐゴシック"/>
                <a:cs typeface="ＭＳ Ｐゴシック"/>
              </a:rPr>
              <a:t>: </a:t>
            </a:r>
            <a:r>
              <a:rPr lang="en-US" dirty="0">
                <a:solidFill>
                  <a:srgbClr val="106379"/>
                </a:solidFill>
                <a:latin typeface="Trebuchet MS" pitchFamily="34" charset="0"/>
                <a:ea typeface="ＭＳ Ｐゴシック"/>
                <a:cs typeface="ＭＳ Ｐゴシック"/>
              </a:rPr>
              <a:t>deep understanding of disease biology, new concepts to test, </a:t>
            </a:r>
            <a:r>
              <a:rPr lang="en-US" dirty="0" smtClean="0">
                <a:solidFill>
                  <a:srgbClr val="106379"/>
                </a:solidFill>
                <a:latin typeface="Trebuchet MS" pitchFamily="34" charset="0"/>
                <a:ea typeface="ＭＳ Ｐゴシック"/>
                <a:cs typeface="ＭＳ Ｐゴシック"/>
              </a:rPr>
              <a:t>access </a:t>
            </a:r>
            <a:r>
              <a:rPr lang="en-US" dirty="0">
                <a:solidFill>
                  <a:srgbClr val="106379"/>
                </a:solidFill>
                <a:latin typeface="Trebuchet MS" pitchFamily="34" charset="0"/>
                <a:ea typeface="ＭＳ Ｐゴシック"/>
                <a:cs typeface="ＭＳ Ｐゴシック"/>
              </a:rPr>
              <a:t>to appropriate patient populations</a:t>
            </a:r>
          </a:p>
        </p:txBody>
      </p:sp>
    </p:spTree>
    <p:extLst>
      <p:ext uri="{BB962C8B-B14F-4D97-AF65-F5344CB8AC3E}">
        <p14:creationId xmlns:p14="http://schemas.microsoft.com/office/powerpoint/2010/main" val="1282100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922"/>
            <a:ext cx="8229600" cy="1066800"/>
          </a:xfrm>
        </p:spPr>
        <p:txBody>
          <a:bodyPr>
            <a:normAutofit/>
          </a:bodyPr>
          <a:lstStyle/>
          <a:p>
            <a:r>
              <a:rPr lang="en-US" dirty="0" smtClean="0"/>
              <a:t>New Therapeutic Uses Program</a:t>
            </a:r>
            <a:endParaRPr lang="en-US" sz="2800" i="1" dirty="0">
              <a:solidFill>
                <a:srgbClr val="642F6C"/>
              </a:solidFill>
            </a:endParaRPr>
          </a:p>
        </p:txBody>
      </p:sp>
      <p:sp>
        <p:nvSpPr>
          <p:cNvPr id="3" name="Content Placeholder 2"/>
          <p:cNvSpPr>
            <a:spLocks noGrp="1"/>
          </p:cNvSpPr>
          <p:nvPr>
            <p:ph sz="quarter" idx="13"/>
          </p:nvPr>
        </p:nvSpPr>
        <p:spPr>
          <a:xfrm>
            <a:off x="228600" y="1066800"/>
            <a:ext cx="8458200" cy="4876800"/>
          </a:xfrm>
        </p:spPr>
        <p:txBody>
          <a:bodyPr>
            <a:normAutofit fontScale="85000" lnSpcReduction="20000"/>
          </a:bodyPr>
          <a:lstStyle/>
          <a:p>
            <a:r>
              <a:rPr lang="en-US" sz="2400" dirty="0" smtClean="0"/>
              <a:t>9 projects in 8 diseases</a:t>
            </a:r>
          </a:p>
          <a:p>
            <a:endParaRPr lang="en-US" sz="2400" dirty="0" smtClean="0"/>
          </a:p>
          <a:p>
            <a:pPr marL="521129">
              <a:spcBef>
                <a:spcPts val="1200"/>
              </a:spcBef>
              <a:buSzPct val="100000"/>
              <a:defRPr/>
            </a:pPr>
            <a:endParaRPr lang="en-US" sz="2400" dirty="0" smtClean="0"/>
          </a:p>
          <a:p>
            <a:pPr marL="521129">
              <a:spcBef>
                <a:spcPts val="1200"/>
              </a:spcBef>
              <a:buSzPct val="100000"/>
              <a:defRPr/>
            </a:pPr>
            <a:endParaRPr lang="en-US" sz="2400" dirty="0"/>
          </a:p>
          <a:p>
            <a:pPr marL="521129">
              <a:spcBef>
                <a:spcPts val="1200"/>
              </a:spcBef>
              <a:buSzPct val="100000"/>
              <a:defRPr/>
            </a:pPr>
            <a:endParaRPr lang="en-US" sz="2400" dirty="0" smtClean="0"/>
          </a:p>
          <a:p>
            <a:pPr marL="521129">
              <a:spcBef>
                <a:spcPts val="1200"/>
              </a:spcBef>
              <a:buSzPct val="100000"/>
              <a:defRPr/>
            </a:pPr>
            <a:endParaRPr lang="en-US" sz="2400" dirty="0" smtClean="0"/>
          </a:p>
          <a:p>
            <a:pPr marL="521129">
              <a:spcBef>
                <a:spcPts val="1200"/>
              </a:spcBef>
              <a:buSzPct val="100000"/>
              <a:defRPr/>
            </a:pPr>
            <a:endParaRPr lang="en-US" sz="2400" dirty="0"/>
          </a:p>
          <a:p>
            <a:pPr marL="521129">
              <a:spcBef>
                <a:spcPts val="1200"/>
              </a:spcBef>
              <a:buSzPct val="100000"/>
              <a:defRPr/>
            </a:pPr>
            <a:endParaRPr lang="en-US" sz="2400" dirty="0" smtClean="0"/>
          </a:p>
          <a:p>
            <a:pPr marL="521129">
              <a:spcBef>
                <a:spcPts val="1200"/>
              </a:spcBef>
              <a:buSzPct val="100000"/>
              <a:defRPr/>
            </a:pPr>
            <a:endParaRPr lang="en-US" sz="2400" dirty="0"/>
          </a:p>
          <a:p>
            <a:pPr marL="521129">
              <a:spcBef>
                <a:spcPts val="1200"/>
              </a:spcBef>
              <a:buSzPct val="100000"/>
              <a:defRPr/>
            </a:pPr>
            <a:endParaRPr lang="en-US" sz="2400" dirty="0" smtClean="0"/>
          </a:p>
          <a:p>
            <a:pPr marL="521129">
              <a:spcBef>
                <a:spcPts val="1200"/>
              </a:spcBef>
              <a:buSzPct val="100000"/>
              <a:defRPr/>
            </a:pPr>
            <a:r>
              <a:rPr lang="en-US" sz="2400" dirty="0" smtClean="0"/>
              <a:t>Translational Innovation Success Measures</a:t>
            </a:r>
          </a:p>
          <a:p>
            <a:pPr marL="1033303" lvl="1" indent="-342848">
              <a:spcBef>
                <a:spcPts val="0"/>
              </a:spcBef>
              <a:defRPr/>
            </a:pPr>
            <a:r>
              <a:rPr lang="en-US" sz="2000" dirty="0" smtClean="0"/>
              <a:t>Does use of template agreements speed negotiation time?</a:t>
            </a:r>
            <a:endParaRPr lang="en-US" sz="2000" b="1" dirty="0" smtClean="0">
              <a:solidFill>
                <a:srgbClr val="C00000"/>
              </a:solidFill>
            </a:endParaRPr>
          </a:p>
          <a:p>
            <a:pPr marL="1033303" lvl="1" indent="-342848">
              <a:spcBef>
                <a:spcPts val="0"/>
              </a:spcBef>
              <a:defRPr/>
            </a:pPr>
            <a:r>
              <a:rPr lang="en-US" sz="2000" dirty="0" smtClean="0"/>
              <a:t>Does crowdsourcing of indications generate new ideas?</a:t>
            </a:r>
            <a:endParaRPr lang="en-US" sz="2000" b="1" dirty="0">
              <a:solidFill>
                <a:srgbClr val="C00000"/>
              </a:solidFill>
            </a:endParaRPr>
          </a:p>
          <a:p>
            <a:pPr marL="1033303" lvl="1" indent="-342848">
              <a:spcBef>
                <a:spcPts val="0"/>
              </a:spcBef>
              <a:defRPr/>
            </a:pPr>
            <a:r>
              <a:rPr lang="en-US" sz="2000" dirty="0" smtClean="0"/>
              <a:t>Do studies result </a:t>
            </a:r>
            <a:r>
              <a:rPr lang="en-US" sz="2000" dirty="0"/>
              <a:t>in </a:t>
            </a:r>
            <a:r>
              <a:rPr lang="en-US" sz="2000" dirty="0" smtClean="0"/>
              <a:t>new indications/approvals?</a:t>
            </a:r>
            <a:endParaRPr lang="en-US" sz="2000" b="1" dirty="0">
              <a:solidFill>
                <a:srgbClr val="C0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635749529"/>
              </p:ext>
            </p:extLst>
          </p:nvPr>
        </p:nvGraphicFramePr>
        <p:xfrm>
          <a:off x="685800" y="1412544"/>
          <a:ext cx="8001000" cy="3352800"/>
        </p:xfrm>
        <a:graphic>
          <a:graphicData uri="http://schemas.openxmlformats.org/drawingml/2006/table">
            <a:tbl>
              <a:tblPr firstRow="1" bandRow="1">
                <a:tableStyleId>{5C22544A-7EE6-4342-B048-85BDC9FD1C3A}</a:tableStyleId>
              </a:tblPr>
              <a:tblGrid>
                <a:gridCol w="3124200"/>
                <a:gridCol w="2286000"/>
                <a:gridCol w="2590800"/>
              </a:tblGrid>
              <a:tr h="327660">
                <a:tc>
                  <a:txBody>
                    <a:bodyPr/>
                    <a:lstStyle/>
                    <a:p>
                      <a:r>
                        <a:rPr lang="en-US" sz="1600" b="1" dirty="0" smtClean="0"/>
                        <a:t>Disease</a:t>
                      </a:r>
                      <a:endParaRPr lang="en-US" sz="1600" b="1" dirty="0"/>
                    </a:p>
                  </a:txBody>
                  <a:tcPr/>
                </a:tc>
                <a:tc>
                  <a:txBody>
                    <a:bodyPr/>
                    <a:lstStyle/>
                    <a:p>
                      <a:r>
                        <a:rPr lang="en-US" sz="1600" b="1" dirty="0" smtClean="0"/>
                        <a:t>Academic Partner</a:t>
                      </a:r>
                      <a:endParaRPr lang="en-US" sz="1600" b="1" dirty="0"/>
                    </a:p>
                  </a:txBody>
                  <a:tcPr/>
                </a:tc>
                <a:tc>
                  <a:txBody>
                    <a:bodyPr/>
                    <a:lstStyle/>
                    <a:p>
                      <a:r>
                        <a:rPr lang="en-US" sz="1600" b="1" dirty="0" err="1" smtClean="0"/>
                        <a:t>Pharma</a:t>
                      </a:r>
                      <a:r>
                        <a:rPr lang="en-US" sz="1600" b="1" dirty="0" smtClean="0"/>
                        <a:t> Partner</a:t>
                      </a:r>
                      <a:endParaRPr lang="en-US" sz="1600" b="1" dirty="0"/>
                    </a:p>
                  </a:txBody>
                  <a:tcPr/>
                </a:tc>
              </a:tr>
              <a:tr h="327660">
                <a:tc>
                  <a:txBody>
                    <a:bodyPr/>
                    <a:lstStyle/>
                    <a:p>
                      <a:r>
                        <a:rPr lang="en-US" sz="1600" dirty="0" smtClean="0"/>
                        <a:t>Alzheimer’s Disease</a:t>
                      </a:r>
                      <a:endParaRPr lang="en-US" sz="1600" dirty="0"/>
                    </a:p>
                  </a:txBody>
                  <a:tcPr/>
                </a:tc>
                <a:tc>
                  <a:txBody>
                    <a:bodyPr/>
                    <a:lstStyle/>
                    <a:p>
                      <a:r>
                        <a:rPr lang="en-US" sz="1600" dirty="0" smtClean="0"/>
                        <a:t>Yale</a:t>
                      </a:r>
                      <a:endParaRPr lang="en-US" sz="1600" dirty="0"/>
                    </a:p>
                  </a:txBody>
                  <a:tcPr/>
                </a:tc>
                <a:tc>
                  <a:txBody>
                    <a:bodyPr/>
                    <a:lstStyle/>
                    <a:p>
                      <a:r>
                        <a:rPr lang="en-US" sz="1600" dirty="0" smtClean="0"/>
                        <a:t>AstraZeneca</a:t>
                      </a:r>
                      <a:endParaRPr lang="en-US" sz="1600" dirty="0"/>
                    </a:p>
                  </a:txBody>
                  <a:tcPr/>
                </a:tc>
              </a:tr>
              <a:tr h="327660">
                <a:tc>
                  <a:txBody>
                    <a:bodyPr/>
                    <a:lstStyle/>
                    <a:p>
                      <a:r>
                        <a:rPr lang="en-US" sz="1600" dirty="0" smtClean="0"/>
                        <a:t>Alcoholism</a:t>
                      </a:r>
                      <a:endParaRPr lang="en-US" sz="1600" dirty="0"/>
                    </a:p>
                  </a:txBody>
                  <a:tcPr/>
                </a:tc>
                <a:tc>
                  <a:txBody>
                    <a:bodyPr/>
                    <a:lstStyle/>
                    <a:p>
                      <a:r>
                        <a:rPr lang="en-US" sz="1600" dirty="0" smtClean="0"/>
                        <a:t>U</a:t>
                      </a:r>
                      <a:r>
                        <a:rPr lang="en-US" sz="1600" baseline="0" dirty="0" smtClean="0"/>
                        <a:t> Rhode Island</a:t>
                      </a:r>
                      <a:r>
                        <a:rPr lang="en-US" sz="1600" dirty="0" smtClean="0"/>
                        <a:t>/NIAAA</a:t>
                      </a:r>
                      <a:endParaRPr lang="en-US" sz="1600" dirty="0"/>
                    </a:p>
                  </a:txBody>
                  <a:tcPr/>
                </a:tc>
                <a:tc>
                  <a:txBody>
                    <a:bodyPr/>
                    <a:lstStyle/>
                    <a:p>
                      <a:r>
                        <a:rPr lang="en-US" sz="1600" dirty="0" smtClean="0"/>
                        <a:t>Pfizer</a:t>
                      </a:r>
                      <a:endParaRPr lang="en-US" sz="1600" dirty="0"/>
                    </a:p>
                  </a:txBody>
                  <a:tcPr/>
                </a:tc>
              </a:tr>
              <a:tr h="327660">
                <a:tc>
                  <a:txBody>
                    <a:bodyPr/>
                    <a:lstStyle/>
                    <a:p>
                      <a:r>
                        <a:rPr lang="en-US" sz="1600" dirty="0" smtClean="0"/>
                        <a:t>Calcific</a:t>
                      </a:r>
                      <a:r>
                        <a:rPr lang="en-US" sz="1600" baseline="0" dirty="0" smtClean="0"/>
                        <a:t> Aortic Stenosis</a:t>
                      </a:r>
                      <a:endParaRPr lang="en-US" sz="1600" dirty="0"/>
                    </a:p>
                  </a:txBody>
                  <a:tcPr/>
                </a:tc>
                <a:tc>
                  <a:txBody>
                    <a:bodyPr/>
                    <a:lstStyle/>
                    <a:p>
                      <a:r>
                        <a:rPr lang="en-US" sz="1600" dirty="0" smtClean="0"/>
                        <a:t>Mayo</a:t>
                      </a:r>
                      <a:r>
                        <a:rPr lang="en-US" sz="1600" baseline="0" dirty="0" smtClean="0"/>
                        <a:t> Clinic</a:t>
                      </a:r>
                      <a:endParaRPr lang="en-US" sz="1600" dirty="0"/>
                    </a:p>
                  </a:txBody>
                  <a:tcPr/>
                </a:tc>
                <a:tc>
                  <a:txBody>
                    <a:bodyPr/>
                    <a:lstStyle/>
                    <a:p>
                      <a:r>
                        <a:rPr lang="en-US" sz="1600" dirty="0" err="1" smtClean="0"/>
                        <a:t>Sanofi</a:t>
                      </a:r>
                      <a:endParaRPr lang="en-US" sz="1600" dirty="0"/>
                    </a:p>
                  </a:txBody>
                  <a:tcPr/>
                </a:tc>
              </a:tr>
              <a:tr h="327660">
                <a:tc>
                  <a:txBody>
                    <a:bodyPr/>
                    <a:lstStyle/>
                    <a:p>
                      <a:pPr marL="0" marR="0" lvl="1" indent="0" algn="l" defTabSz="914259" rtl="0" eaLnBrk="1" fontAlgn="auto" latinLnBrk="0" hangingPunct="1">
                        <a:lnSpc>
                          <a:spcPct val="100000"/>
                        </a:lnSpc>
                        <a:spcBef>
                          <a:spcPts val="0"/>
                        </a:spcBef>
                        <a:spcAft>
                          <a:spcPts val="0"/>
                        </a:spcAft>
                        <a:buClrTx/>
                        <a:buSzTx/>
                        <a:buFontTx/>
                        <a:buNone/>
                        <a:tabLst/>
                        <a:defRPr/>
                      </a:pPr>
                      <a:r>
                        <a:rPr lang="en-US" sz="1600" dirty="0" err="1" smtClean="0"/>
                        <a:t>Duchenne</a:t>
                      </a:r>
                      <a:r>
                        <a:rPr lang="en-US" sz="1600" dirty="0" smtClean="0"/>
                        <a:t> Muscular Dystrophy</a:t>
                      </a:r>
                    </a:p>
                  </a:txBody>
                  <a:tcPr/>
                </a:tc>
                <a:tc>
                  <a:txBody>
                    <a:bodyPr/>
                    <a:lstStyle/>
                    <a:p>
                      <a:r>
                        <a:rPr lang="en-US" sz="1600" dirty="0" smtClean="0"/>
                        <a:t>Kennedy Krieger/</a:t>
                      </a:r>
                      <a:r>
                        <a:rPr lang="en-US" sz="1600" dirty="0" err="1" smtClean="0"/>
                        <a:t>UWash</a:t>
                      </a:r>
                      <a:endParaRPr lang="en-US" sz="1600" dirty="0"/>
                    </a:p>
                  </a:txBody>
                  <a:tcPr/>
                </a:tc>
                <a:tc>
                  <a:txBody>
                    <a:bodyPr/>
                    <a:lstStyle/>
                    <a:p>
                      <a:r>
                        <a:rPr lang="en-US" sz="1600" dirty="0" err="1" smtClean="0"/>
                        <a:t>Sanofi</a:t>
                      </a:r>
                      <a:endParaRPr lang="en-US" sz="1600" dirty="0"/>
                    </a:p>
                  </a:txBody>
                  <a:tcPr/>
                </a:tc>
              </a:tr>
              <a:tr h="327660">
                <a:tc>
                  <a:txBody>
                    <a:bodyPr/>
                    <a:lstStyle/>
                    <a:p>
                      <a:pPr marL="0" marR="0" indent="0" algn="l" defTabSz="914259" rtl="0" eaLnBrk="1" fontAlgn="auto" latinLnBrk="0" hangingPunct="1">
                        <a:lnSpc>
                          <a:spcPct val="100000"/>
                        </a:lnSpc>
                        <a:spcBef>
                          <a:spcPts val="0"/>
                        </a:spcBef>
                        <a:spcAft>
                          <a:spcPts val="0"/>
                        </a:spcAft>
                        <a:buClrTx/>
                        <a:buSzTx/>
                        <a:buFontTx/>
                        <a:buNone/>
                        <a:tabLst/>
                        <a:defRPr/>
                      </a:pPr>
                      <a:r>
                        <a:rPr lang="en-US" sz="1600" b="1" dirty="0" err="1" smtClean="0">
                          <a:solidFill>
                            <a:srgbClr val="FF0000"/>
                          </a:solidFill>
                        </a:rPr>
                        <a:t>Lymphangioleiomyomatosis</a:t>
                      </a:r>
                      <a:r>
                        <a:rPr lang="en-US" sz="1600" b="1" dirty="0" smtClean="0">
                          <a:solidFill>
                            <a:srgbClr val="FF0000"/>
                          </a:solidFill>
                        </a:rPr>
                        <a:t> </a:t>
                      </a:r>
                    </a:p>
                  </a:txBody>
                  <a:tcPr/>
                </a:tc>
                <a:tc>
                  <a:txBody>
                    <a:bodyPr/>
                    <a:lstStyle/>
                    <a:p>
                      <a:r>
                        <a:rPr lang="en-US" sz="1600" b="1" dirty="0" smtClean="0">
                          <a:solidFill>
                            <a:srgbClr val="FF0000"/>
                          </a:solidFill>
                        </a:rPr>
                        <a:t>Baylor</a:t>
                      </a:r>
                      <a:endParaRPr lang="en-US" sz="1600" b="1" dirty="0">
                        <a:solidFill>
                          <a:srgbClr val="FF0000"/>
                        </a:solidFill>
                      </a:endParaRPr>
                    </a:p>
                  </a:txBody>
                  <a:tcPr/>
                </a:tc>
                <a:tc>
                  <a:txBody>
                    <a:bodyPr/>
                    <a:lstStyle/>
                    <a:p>
                      <a:r>
                        <a:rPr lang="en-US" sz="1600" b="1" dirty="0" smtClean="0">
                          <a:solidFill>
                            <a:srgbClr val="FF0000"/>
                          </a:solidFill>
                        </a:rPr>
                        <a:t>AstraZeneca</a:t>
                      </a:r>
                      <a:endParaRPr lang="en-US" sz="1600" b="1" dirty="0">
                        <a:solidFill>
                          <a:srgbClr val="FF0000"/>
                        </a:solidFill>
                      </a:endParaRPr>
                    </a:p>
                  </a:txBody>
                  <a:tcPr/>
                </a:tc>
              </a:tr>
              <a:tr h="327660">
                <a:tc>
                  <a:txBody>
                    <a:bodyPr/>
                    <a:lstStyle/>
                    <a:p>
                      <a:pPr marL="0" marR="0" lvl="1" indent="0" algn="l" defTabSz="914259" rtl="0" eaLnBrk="1" fontAlgn="auto" latinLnBrk="0" hangingPunct="1">
                        <a:lnSpc>
                          <a:spcPct val="100000"/>
                        </a:lnSpc>
                        <a:spcBef>
                          <a:spcPts val="0"/>
                        </a:spcBef>
                        <a:spcAft>
                          <a:spcPts val="0"/>
                        </a:spcAft>
                        <a:buClrTx/>
                        <a:buSzTx/>
                        <a:buFontTx/>
                        <a:buNone/>
                        <a:tabLst/>
                        <a:defRPr/>
                      </a:pPr>
                      <a:r>
                        <a:rPr lang="en-US" sz="1600" dirty="0" smtClean="0"/>
                        <a:t>Peripheral Artery Disease</a:t>
                      </a:r>
                    </a:p>
                  </a:txBody>
                  <a:tcPr/>
                </a:tc>
                <a:tc>
                  <a:txBody>
                    <a:bodyPr/>
                    <a:lstStyle/>
                    <a:p>
                      <a:r>
                        <a:rPr lang="en-US" sz="1600" dirty="0" smtClean="0"/>
                        <a:t>U</a:t>
                      </a:r>
                      <a:r>
                        <a:rPr lang="en-US" sz="1600" baseline="0" dirty="0" smtClean="0"/>
                        <a:t> Virginia</a:t>
                      </a:r>
                      <a:endParaRPr lang="en-US" sz="1600" dirty="0"/>
                    </a:p>
                  </a:txBody>
                  <a:tcPr/>
                </a:tc>
                <a:tc>
                  <a:txBody>
                    <a:bodyPr/>
                    <a:lstStyle/>
                    <a:p>
                      <a:r>
                        <a:rPr lang="en-US" sz="1600" dirty="0" smtClean="0"/>
                        <a:t>AstraZeneca</a:t>
                      </a:r>
                      <a:endParaRPr lang="en-US" sz="1600" dirty="0"/>
                    </a:p>
                  </a:txBody>
                  <a:tcPr/>
                </a:tc>
              </a:tr>
              <a:tr h="327660">
                <a:tc>
                  <a:txBody>
                    <a:bodyPr/>
                    <a:lstStyle/>
                    <a:p>
                      <a:pPr marL="0" marR="0" lvl="1" indent="0" algn="l" defTabSz="914259" rtl="0" eaLnBrk="1" fontAlgn="auto" latinLnBrk="0" hangingPunct="1">
                        <a:lnSpc>
                          <a:spcPct val="100000"/>
                        </a:lnSpc>
                        <a:spcBef>
                          <a:spcPts val="0"/>
                        </a:spcBef>
                        <a:spcAft>
                          <a:spcPts val="0"/>
                        </a:spcAft>
                        <a:buClrTx/>
                        <a:buSzTx/>
                        <a:buFontTx/>
                        <a:buNone/>
                        <a:tabLst/>
                        <a:defRPr/>
                      </a:pPr>
                      <a:r>
                        <a:rPr lang="en-US" sz="1600" dirty="0" smtClean="0"/>
                        <a:t>Smoking Cessation</a:t>
                      </a:r>
                    </a:p>
                  </a:txBody>
                  <a:tcPr/>
                </a:tc>
                <a:tc>
                  <a:txBody>
                    <a:bodyPr/>
                    <a:lstStyle/>
                    <a:p>
                      <a:r>
                        <a:rPr lang="en-US" sz="1600" dirty="0" smtClean="0"/>
                        <a:t>VCU/Pittsburgh</a:t>
                      </a:r>
                      <a:endParaRPr lang="en-US" sz="1600" dirty="0"/>
                    </a:p>
                  </a:txBody>
                  <a:tcPr/>
                </a:tc>
                <a:tc>
                  <a:txBody>
                    <a:bodyPr/>
                    <a:lstStyle/>
                    <a:p>
                      <a:r>
                        <a:rPr lang="en-US" sz="1600" dirty="0" smtClean="0"/>
                        <a:t>Janssen </a:t>
                      </a:r>
                      <a:endParaRPr lang="en-US" sz="1600" dirty="0"/>
                    </a:p>
                  </a:txBody>
                  <a:tcPr/>
                </a:tc>
              </a:tr>
              <a:tr h="327660">
                <a:tc>
                  <a:txBody>
                    <a:bodyPr/>
                    <a:lstStyle/>
                    <a:p>
                      <a:pPr marL="0" marR="0" lvl="1" indent="0" algn="l" defTabSz="914259" rtl="0" eaLnBrk="1" fontAlgn="auto" latinLnBrk="0" hangingPunct="1">
                        <a:lnSpc>
                          <a:spcPct val="100000"/>
                        </a:lnSpc>
                        <a:spcBef>
                          <a:spcPts val="0"/>
                        </a:spcBef>
                        <a:spcAft>
                          <a:spcPts val="0"/>
                        </a:spcAft>
                        <a:buClrTx/>
                        <a:buSzTx/>
                        <a:buFontTx/>
                        <a:buNone/>
                        <a:tabLst/>
                        <a:defRPr/>
                      </a:pPr>
                      <a:r>
                        <a:rPr lang="en-US" sz="1600" dirty="0" smtClean="0"/>
                        <a:t>Schizophrenia (2)</a:t>
                      </a:r>
                    </a:p>
                  </a:txBody>
                  <a:tcPr/>
                </a:tc>
                <a:tc>
                  <a:txBody>
                    <a:bodyPr/>
                    <a:lstStyle/>
                    <a:p>
                      <a:r>
                        <a:rPr lang="en-US" sz="1600" dirty="0" smtClean="0"/>
                        <a:t>Indiana</a:t>
                      </a:r>
                      <a:r>
                        <a:rPr lang="en-US" sz="1600" baseline="0" dirty="0" smtClean="0"/>
                        <a:t> U</a:t>
                      </a:r>
                      <a:endParaRPr lang="en-US" dirty="0"/>
                    </a:p>
                  </a:txBody>
                  <a:tcPr/>
                </a:tc>
                <a:tc>
                  <a:txBody>
                    <a:bodyPr/>
                    <a:lstStyle/>
                    <a:p>
                      <a:r>
                        <a:rPr lang="en-US" sz="1600" dirty="0" smtClean="0"/>
                        <a:t>Lilly</a:t>
                      </a:r>
                      <a:endParaRPr lang="en-US" dirty="0"/>
                    </a:p>
                  </a:txBody>
                  <a:tcPr/>
                </a:tc>
              </a:tr>
              <a:tr h="327660">
                <a:tc>
                  <a:txBody>
                    <a:bodyPr/>
                    <a:lstStyle/>
                    <a:p>
                      <a:endParaRPr lang="en-US" sz="1600" dirty="0"/>
                    </a:p>
                  </a:txBody>
                  <a:tcPr/>
                </a:tc>
                <a:tc>
                  <a:txBody>
                    <a:bodyPr/>
                    <a:lstStyle/>
                    <a:p>
                      <a:r>
                        <a:rPr lang="en-US" sz="1600" dirty="0" smtClean="0"/>
                        <a:t>Yale</a:t>
                      </a:r>
                      <a:endParaRPr lang="en-US" sz="1600" dirty="0"/>
                    </a:p>
                  </a:txBody>
                  <a:tcPr/>
                </a:tc>
                <a:tc>
                  <a:txBody>
                    <a:bodyPr/>
                    <a:lstStyle/>
                    <a:p>
                      <a:r>
                        <a:rPr lang="en-US" sz="1600" dirty="0" smtClean="0"/>
                        <a:t>Pfizer</a:t>
                      </a:r>
                      <a:endParaRPr lang="en-US" sz="1600" dirty="0"/>
                    </a:p>
                  </a:txBody>
                  <a:tcPr/>
                </a:tc>
              </a:tr>
            </a:tbl>
          </a:graphicData>
        </a:graphic>
      </p:graphicFrame>
    </p:spTree>
    <p:extLst>
      <p:ext uri="{BB962C8B-B14F-4D97-AF65-F5344CB8AC3E}">
        <p14:creationId xmlns:p14="http://schemas.microsoft.com/office/powerpoint/2010/main" val="19046434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4"/>
          <p:cNvSpPr>
            <a:spLocks noGrp="1"/>
          </p:cNvSpPr>
          <p:nvPr>
            <p:ph type="title"/>
          </p:nvPr>
        </p:nvSpPr>
        <p:spPr/>
        <p:txBody>
          <a:bodyPr>
            <a:normAutofit fontScale="90000"/>
          </a:bodyPr>
          <a:lstStyle/>
          <a:p>
            <a:pPr eaLnBrk="1"/>
            <a:r>
              <a:rPr lang="en-US" altLang="en-US" dirty="0" smtClean="0"/>
              <a:t>LAM NTU project therapeutic hypothesis</a:t>
            </a:r>
          </a:p>
        </p:txBody>
      </p:sp>
      <p:sp>
        <p:nvSpPr>
          <p:cNvPr id="2051" name="Content Placeholder 5"/>
          <p:cNvSpPr>
            <a:spLocks noGrp="1"/>
          </p:cNvSpPr>
          <p:nvPr>
            <p:ph sz="quarter" idx="13"/>
          </p:nvPr>
        </p:nvSpPr>
        <p:spPr/>
        <p:txBody>
          <a:bodyPr/>
          <a:lstStyle/>
          <a:p>
            <a:pPr eaLnBrk="1"/>
            <a:r>
              <a:rPr lang="en-US" altLang="en-US" sz="2500" dirty="0" err="1"/>
              <a:t>Src</a:t>
            </a:r>
            <a:r>
              <a:rPr lang="en-US" altLang="en-US" sz="2500" dirty="0"/>
              <a:t> is activated in LAM cells </a:t>
            </a:r>
          </a:p>
          <a:p>
            <a:pPr lvl="1" eaLnBrk="1">
              <a:buFont typeface="Arial" charset="0"/>
              <a:buChar char="•"/>
            </a:pPr>
            <a:r>
              <a:rPr lang="en-US" altLang="en-US" dirty="0" smtClean="0"/>
              <a:t>increased </a:t>
            </a:r>
            <a:r>
              <a:rPr lang="en-US" altLang="en-US" dirty="0" err="1" smtClean="0"/>
              <a:t>Src</a:t>
            </a:r>
            <a:r>
              <a:rPr lang="en-US" altLang="en-US" dirty="0" smtClean="0"/>
              <a:t> activation contributes to down-regulation of E-cadherin </a:t>
            </a:r>
          </a:p>
          <a:p>
            <a:pPr lvl="2" eaLnBrk="1">
              <a:buFont typeface="Arial" charset="0"/>
              <a:buChar char="•"/>
            </a:pPr>
            <a:r>
              <a:rPr lang="en-US" altLang="en-US" dirty="0" smtClean="0"/>
              <a:t>raises the oncogenic properties of the LAM cells</a:t>
            </a:r>
          </a:p>
          <a:p>
            <a:pPr eaLnBrk="1"/>
            <a:endParaRPr lang="en-US" altLang="en-US" dirty="0" smtClean="0"/>
          </a:p>
          <a:p>
            <a:pPr eaLnBrk="1"/>
            <a:r>
              <a:rPr lang="en-US" altLang="en-US" sz="2500" dirty="0"/>
              <a:t>Thus, </a:t>
            </a:r>
            <a:r>
              <a:rPr lang="en-US" altLang="en-US" sz="2500" dirty="0" err="1"/>
              <a:t>Src</a:t>
            </a:r>
            <a:r>
              <a:rPr lang="en-US" altLang="en-US" sz="2500" dirty="0"/>
              <a:t> inhibition represents a potential therapeutic strategy to up-regulate E-cadherin in LAM cells, suppress epithelial-mesenchymal transition and reduce </a:t>
            </a:r>
            <a:r>
              <a:rPr lang="en-US" altLang="en-US" sz="2500" dirty="0" smtClean="0"/>
              <a:t>oncogenic </a:t>
            </a:r>
            <a:r>
              <a:rPr lang="en-US" altLang="en-US" sz="2500" dirty="0"/>
              <a:t>and metastatic potential</a:t>
            </a:r>
          </a:p>
          <a:p>
            <a:pPr eaLnBrk="1"/>
            <a:endParaRPr lang="en-US" altLang="en-US" dirty="0" smtClean="0"/>
          </a:p>
        </p:txBody>
      </p:sp>
    </p:spTree>
    <p:extLst>
      <p:ext uri="{BB962C8B-B14F-4D97-AF65-F5344CB8AC3E}">
        <p14:creationId xmlns:p14="http://schemas.microsoft.com/office/powerpoint/2010/main" val="428936368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6" charset="0"/>
                <a:ea typeface="msgothic" charset="0"/>
                <a:cs typeface="msgothic" charset="0"/>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6" charset="0"/>
                <a:ea typeface="msgothic" charset="0"/>
                <a:cs typeface="msgothic" charset="0"/>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6" charset="0"/>
                <a:ea typeface="msgothic" charset="0"/>
                <a:cs typeface="msgothic" charset="0"/>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6" charset="0"/>
                <a:ea typeface="msgothic" charset="0"/>
                <a:cs typeface="msgothic" charset="0"/>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6" charset="0"/>
                <a:ea typeface="msgothic"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6" charset="0"/>
                <a:ea typeface="msgothic"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6" charset="0"/>
                <a:ea typeface="msgothic"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6" charset="0"/>
                <a:ea typeface="msgothic"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chemeClr val="tx1"/>
                </a:solidFill>
                <a:latin typeface="Times New Roman" pitchFamily="16" charset="0"/>
                <a:ea typeface="msgothic" charset="0"/>
                <a:cs typeface="msgothic" charset="0"/>
              </a:defRPr>
            </a:lvl9pPr>
          </a:lstStyle>
          <a:p>
            <a:pPr algn="ctr" eaLnBrk="1"/>
            <a:r>
              <a:rPr lang="en-GB" altLang="en-US" sz="1500" b="1">
                <a:solidFill>
                  <a:srgbClr val="000000"/>
                </a:solidFill>
                <a:latin typeface="Arial" charset="0"/>
              </a:rPr>
              <a:t>Effect of Src inhibition on lung colonization of EEF cells in vivo. </a:t>
            </a:r>
          </a:p>
        </p:txBody>
      </p:sp>
      <p:pic>
        <p:nvPicPr>
          <p:cNvPr id="30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6800" y="6312145"/>
            <a:ext cx="1841760" cy="36867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5760" y="838200"/>
            <a:ext cx="445824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7" name="Text Box 4"/>
          <p:cNvSpPr txBox="1">
            <a:spLocks noChangeArrowheads="1"/>
          </p:cNvSpPr>
          <p:nvPr/>
        </p:nvSpPr>
        <p:spPr bwMode="auto">
          <a:xfrm>
            <a:off x="2345761" y="5791200"/>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a:tabLst>
                <a:tab pos="723900" algn="l"/>
                <a:tab pos="1447800" algn="l"/>
                <a:tab pos="2171700" algn="l"/>
                <a:tab pos="2895600" algn="l"/>
                <a:tab pos="3619500" algn="l"/>
              </a:tabLst>
              <a:defRPr sz="2400">
                <a:solidFill>
                  <a:schemeClr val="tx1"/>
                </a:solidFill>
                <a:latin typeface="Times New Roman" pitchFamily="16" charset="0"/>
                <a:ea typeface="msgothic" charset="0"/>
                <a:cs typeface="msgothic" charset="0"/>
              </a:defRPr>
            </a:lvl1pPr>
            <a:lvl2pPr eaLnBrk="0">
              <a:tabLst>
                <a:tab pos="723900" algn="l"/>
                <a:tab pos="1447800" algn="l"/>
                <a:tab pos="2171700" algn="l"/>
                <a:tab pos="2895600" algn="l"/>
                <a:tab pos="3619500" algn="l"/>
              </a:tabLst>
              <a:defRPr sz="2400">
                <a:solidFill>
                  <a:schemeClr val="tx1"/>
                </a:solidFill>
                <a:latin typeface="Times New Roman" pitchFamily="16" charset="0"/>
                <a:ea typeface="msgothic" charset="0"/>
                <a:cs typeface="msgothic" charset="0"/>
              </a:defRPr>
            </a:lvl2pPr>
            <a:lvl3pPr eaLnBrk="0">
              <a:tabLst>
                <a:tab pos="723900" algn="l"/>
                <a:tab pos="1447800" algn="l"/>
                <a:tab pos="2171700" algn="l"/>
                <a:tab pos="2895600" algn="l"/>
                <a:tab pos="3619500" algn="l"/>
              </a:tabLst>
              <a:defRPr sz="2400">
                <a:solidFill>
                  <a:schemeClr val="tx1"/>
                </a:solidFill>
                <a:latin typeface="Times New Roman" pitchFamily="16" charset="0"/>
                <a:ea typeface="msgothic" charset="0"/>
                <a:cs typeface="msgothic" charset="0"/>
              </a:defRPr>
            </a:lvl3pPr>
            <a:lvl4pPr eaLnBrk="0">
              <a:tabLst>
                <a:tab pos="723900" algn="l"/>
                <a:tab pos="1447800" algn="l"/>
                <a:tab pos="2171700" algn="l"/>
                <a:tab pos="2895600" algn="l"/>
                <a:tab pos="3619500" algn="l"/>
              </a:tabLst>
              <a:defRPr sz="2400">
                <a:solidFill>
                  <a:schemeClr val="tx1"/>
                </a:solidFill>
                <a:latin typeface="Times New Roman" pitchFamily="16" charset="0"/>
                <a:ea typeface="msgothic" charset="0"/>
                <a:cs typeface="msgothic" charset="0"/>
              </a:defRPr>
            </a:lvl4pPr>
            <a:lvl5pPr eaLnBrk="0">
              <a:tabLst>
                <a:tab pos="723900" algn="l"/>
                <a:tab pos="1447800" algn="l"/>
                <a:tab pos="2171700" algn="l"/>
                <a:tab pos="2895600" algn="l"/>
                <a:tab pos="3619500" algn="l"/>
              </a:tabLst>
              <a:defRPr sz="2400">
                <a:solidFill>
                  <a:schemeClr val="tx1"/>
                </a:solidFill>
                <a:latin typeface="Times New Roman" pitchFamily="16" charset="0"/>
                <a:ea typeface="msgothic"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chemeClr val="tx1"/>
                </a:solidFill>
                <a:latin typeface="Times New Roman" pitchFamily="16" charset="0"/>
                <a:ea typeface="msgothic"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chemeClr val="tx1"/>
                </a:solidFill>
                <a:latin typeface="Times New Roman" pitchFamily="16" charset="0"/>
                <a:ea typeface="msgothic"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chemeClr val="tx1"/>
                </a:solidFill>
                <a:latin typeface="Times New Roman" pitchFamily="16" charset="0"/>
                <a:ea typeface="msgothic"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chemeClr val="tx1"/>
                </a:solidFill>
                <a:latin typeface="Times New Roman" pitchFamily="16" charset="0"/>
                <a:ea typeface="msgothic" charset="0"/>
                <a:cs typeface="msgothic" charset="0"/>
              </a:defRPr>
            </a:lvl9pPr>
          </a:lstStyle>
          <a:p>
            <a:pPr eaLnBrk="1"/>
            <a:r>
              <a:rPr lang="en-GB" altLang="en-US" sz="1100" b="1" dirty="0">
                <a:solidFill>
                  <a:srgbClr val="000000"/>
                </a:solidFill>
                <a:latin typeface="Arial" charset="0"/>
              </a:rPr>
              <a:t>Alexey </a:t>
            </a:r>
            <a:r>
              <a:rPr lang="en-GB" altLang="en-US" sz="1100" b="1" dirty="0" err="1">
                <a:solidFill>
                  <a:srgbClr val="000000"/>
                </a:solidFill>
                <a:latin typeface="Arial" charset="0"/>
              </a:rPr>
              <a:t>Tyryshkin</a:t>
            </a:r>
            <a:r>
              <a:rPr lang="en-GB" altLang="en-US" sz="1100" b="1" dirty="0">
                <a:solidFill>
                  <a:srgbClr val="000000"/>
                </a:solidFill>
                <a:latin typeface="Arial" charset="0"/>
              </a:rPr>
              <a:t> et al. Cancer Res 2014;74:1996-2005</a:t>
            </a:r>
          </a:p>
        </p:txBody>
      </p:sp>
      <p:sp>
        <p:nvSpPr>
          <p:cNvPr id="3078" name="Text Box 5"/>
          <p:cNvSpPr txBox="1">
            <a:spLocks noChangeArrowheads="1"/>
          </p:cNvSpPr>
          <p:nvPr/>
        </p:nvSpPr>
        <p:spPr bwMode="auto">
          <a:xfrm>
            <a:off x="2743200" y="6550195"/>
            <a:ext cx="4930560" cy="1975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eaLnBrk="0">
              <a:tabLst>
                <a:tab pos="723900" algn="l"/>
                <a:tab pos="1447800" algn="l"/>
                <a:tab pos="2171700" algn="l"/>
                <a:tab pos="2895600" algn="l"/>
                <a:tab pos="3619500" algn="l"/>
                <a:tab pos="4343400" algn="l"/>
                <a:tab pos="5067300" algn="l"/>
              </a:tabLst>
              <a:defRPr sz="2400">
                <a:solidFill>
                  <a:schemeClr val="tx1"/>
                </a:solidFill>
                <a:latin typeface="Times New Roman" pitchFamily="16" charset="0"/>
                <a:ea typeface="msgothic" charset="0"/>
                <a:cs typeface="msgothic" charset="0"/>
              </a:defRPr>
            </a:lvl1pPr>
            <a:lvl2pPr eaLnBrk="0">
              <a:tabLst>
                <a:tab pos="723900" algn="l"/>
                <a:tab pos="1447800" algn="l"/>
                <a:tab pos="2171700" algn="l"/>
                <a:tab pos="2895600" algn="l"/>
                <a:tab pos="3619500" algn="l"/>
                <a:tab pos="4343400" algn="l"/>
                <a:tab pos="5067300" algn="l"/>
              </a:tabLst>
              <a:defRPr sz="2400">
                <a:solidFill>
                  <a:schemeClr val="tx1"/>
                </a:solidFill>
                <a:latin typeface="Times New Roman" pitchFamily="16" charset="0"/>
                <a:ea typeface="msgothic" charset="0"/>
                <a:cs typeface="msgothic" charset="0"/>
              </a:defRPr>
            </a:lvl2pPr>
            <a:lvl3pPr eaLnBrk="0">
              <a:tabLst>
                <a:tab pos="723900" algn="l"/>
                <a:tab pos="1447800" algn="l"/>
                <a:tab pos="2171700" algn="l"/>
                <a:tab pos="2895600" algn="l"/>
                <a:tab pos="3619500" algn="l"/>
                <a:tab pos="4343400" algn="l"/>
                <a:tab pos="5067300" algn="l"/>
              </a:tabLst>
              <a:defRPr sz="2400">
                <a:solidFill>
                  <a:schemeClr val="tx1"/>
                </a:solidFill>
                <a:latin typeface="Times New Roman" pitchFamily="16" charset="0"/>
                <a:ea typeface="msgothic" charset="0"/>
                <a:cs typeface="msgothic" charset="0"/>
              </a:defRPr>
            </a:lvl3pPr>
            <a:lvl4pPr eaLnBrk="0">
              <a:tabLst>
                <a:tab pos="723900" algn="l"/>
                <a:tab pos="1447800" algn="l"/>
                <a:tab pos="2171700" algn="l"/>
                <a:tab pos="2895600" algn="l"/>
                <a:tab pos="3619500" algn="l"/>
                <a:tab pos="4343400" algn="l"/>
                <a:tab pos="5067300" algn="l"/>
              </a:tabLst>
              <a:defRPr sz="2400">
                <a:solidFill>
                  <a:schemeClr val="tx1"/>
                </a:solidFill>
                <a:latin typeface="Times New Roman" pitchFamily="16" charset="0"/>
                <a:ea typeface="msgothic" charset="0"/>
                <a:cs typeface="msgothic" charset="0"/>
              </a:defRPr>
            </a:lvl4pPr>
            <a:lvl5pPr eaLnBrk="0">
              <a:tabLst>
                <a:tab pos="723900" algn="l"/>
                <a:tab pos="1447800" algn="l"/>
                <a:tab pos="2171700" algn="l"/>
                <a:tab pos="2895600" algn="l"/>
                <a:tab pos="3619500" algn="l"/>
                <a:tab pos="4343400" algn="l"/>
                <a:tab pos="5067300" algn="l"/>
              </a:tabLst>
              <a:defRPr sz="2400">
                <a:solidFill>
                  <a:schemeClr val="tx1"/>
                </a:solidFill>
                <a:latin typeface="Times New Roman" pitchFamily="16" charset="0"/>
                <a:ea typeface="msgothic" charset="0"/>
                <a:cs typeface="msgothic" charset="0"/>
              </a:defRPr>
            </a:lvl5pPr>
            <a:lvl6pPr marL="1536700" indent="-215900" defTabSz="457200" eaLnBrk="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chemeClr val="tx1"/>
                </a:solidFill>
                <a:latin typeface="Times New Roman" pitchFamily="16" charset="0"/>
                <a:ea typeface="msgothic" charset="0"/>
                <a:cs typeface="msgothic" charset="0"/>
              </a:defRPr>
            </a:lvl6pPr>
            <a:lvl7pPr marL="1993900" indent="-215900" defTabSz="457200" eaLnBrk="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chemeClr val="tx1"/>
                </a:solidFill>
                <a:latin typeface="Times New Roman" pitchFamily="16" charset="0"/>
                <a:ea typeface="msgothic" charset="0"/>
                <a:cs typeface="msgothic" charset="0"/>
              </a:defRPr>
            </a:lvl7pPr>
            <a:lvl8pPr marL="2451100" indent="-215900" defTabSz="457200" eaLnBrk="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chemeClr val="tx1"/>
                </a:solidFill>
                <a:latin typeface="Times New Roman" pitchFamily="16" charset="0"/>
                <a:ea typeface="msgothic" charset="0"/>
                <a:cs typeface="msgothic" charset="0"/>
              </a:defRPr>
            </a:lvl8pPr>
            <a:lvl9pPr marL="2908300" indent="-215900" defTabSz="457200" eaLnBrk="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chemeClr val="tx1"/>
                </a:solidFill>
                <a:latin typeface="Times New Roman" pitchFamily="16" charset="0"/>
                <a:ea typeface="msgothic" charset="0"/>
                <a:cs typeface="msgothic" charset="0"/>
              </a:defRPr>
            </a:lvl9pPr>
          </a:lstStyle>
          <a:p>
            <a:pPr eaLnBrk="1"/>
            <a:r>
              <a:rPr lang="en-GB" altLang="en-US" sz="900" dirty="0">
                <a:solidFill>
                  <a:schemeClr val="bg1"/>
                </a:solidFill>
                <a:latin typeface="Arial" charset="0"/>
              </a:rPr>
              <a:t>©2014 by American Association for Cancer Research</a:t>
            </a:r>
          </a:p>
        </p:txBody>
      </p:sp>
    </p:spTree>
    <p:extLst>
      <p:ext uri="{BB962C8B-B14F-4D97-AF65-F5344CB8AC3E}">
        <p14:creationId xmlns:p14="http://schemas.microsoft.com/office/powerpoint/2010/main" val="14529828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normAutofit fontScale="90000"/>
          </a:bodyPr>
          <a:lstStyle/>
          <a:p>
            <a:pPr eaLnBrk="1"/>
            <a:r>
              <a:rPr lang="en-US" altLang="en-US" dirty="0" smtClean="0"/>
              <a:t>NTU project </a:t>
            </a:r>
            <a:r>
              <a:rPr lang="en-US" altLang="en-US" dirty="0" err="1" smtClean="0"/>
              <a:t>repurpsoing</a:t>
            </a:r>
            <a:r>
              <a:rPr lang="en-US" altLang="en-US" dirty="0" smtClean="0"/>
              <a:t> </a:t>
            </a:r>
            <a:br>
              <a:rPr lang="en-US" altLang="en-US" dirty="0" smtClean="0"/>
            </a:br>
            <a:r>
              <a:rPr lang="en-US" altLang="en-US" dirty="0" smtClean="0"/>
              <a:t>AZD0530 for LAM</a:t>
            </a:r>
          </a:p>
        </p:txBody>
      </p:sp>
      <p:sp>
        <p:nvSpPr>
          <p:cNvPr id="4099" name="Content Placeholder 2"/>
          <p:cNvSpPr>
            <a:spLocks noGrp="1"/>
          </p:cNvSpPr>
          <p:nvPr>
            <p:ph sz="quarter" idx="13"/>
          </p:nvPr>
        </p:nvSpPr>
        <p:spPr/>
        <p:txBody>
          <a:bodyPr>
            <a:normAutofit lnSpcReduction="10000"/>
          </a:bodyPr>
          <a:lstStyle/>
          <a:p>
            <a:pPr eaLnBrk="1"/>
            <a:r>
              <a:rPr lang="en-US" altLang="en-US" dirty="0" err="1" smtClean="0"/>
              <a:t>Src</a:t>
            </a:r>
            <a:r>
              <a:rPr lang="en-US" altLang="en-US" dirty="0" smtClean="0"/>
              <a:t> Kinase inhibitor</a:t>
            </a:r>
          </a:p>
          <a:p>
            <a:pPr eaLnBrk="1"/>
            <a:r>
              <a:rPr lang="en-US" altLang="en-US" dirty="0" smtClean="0"/>
              <a:t>Originally developed for treatment of cancer</a:t>
            </a:r>
          </a:p>
          <a:p>
            <a:pPr eaLnBrk="1"/>
            <a:r>
              <a:rPr lang="en-US" altLang="en-US" dirty="0" smtClean="0"/>
              <a:t>Also being tested for treatment of Alzheimer’s Disease through NTU</a:t>
            </a:r>
          </a:p>
          <a:p>
            <a:pPr eaLnBrk="1"/>
            <a:r>
              <a:rPr lang="en-US" altLang="en-US" dirty="0" smtClean="0"/>
              <a:t>LAM Phase 2a trial now beginning</a:t>
            </a:r>
          </a:p>
          <a:p>
            <a:pPr lvl="1"/>
            <a:r>
              <a:rPr lang="en-US" sz="2400" dirty="0"/>
              <a:t>Baylor </a:t>
            </a:r>
            <a:r>
              <a:rPr lang="en-US" sz="2400" dirty="0" smtClean="0"/>
              <a:t>(</a:t>
            </a:r>
            <a:r>
              <a:rPr lang="en-US" sz="2400" dirty="0"/>
              <a:t>Tony </a:t>
            </a:r>
            <a:r>
              <a:rPr lang="en-US" sz="2400" dirty="0" err="1"/>
              <a:t>Eissa</a:t>
            </a:r>
            <a:r>
              <a:rPr lang="en-US" sz="2400" dirty="0" smtClean="0"/>
              <a:t>)</a:t>
            </a:r>
            <a:endParaRPr lang="en-US" sz="2400" dirty="0"/>
          </a:p>
          <a:p>
            <a:pPr lvl="1"/>
            <a:r>
              <a:rPr lang="en-US" sz="2400" dirty="0">
                <a:solidFill>
                  <a:srgbClr val="FF0000"/>
                </a:solidFill>
              </a:rPr>
              <a:t>University of </a:t>
            </a:r>
            <a:r>
              <a:rPr lang="en-US" sz="2400" dirty="0" smtClean="0">
                <a:solidFill>
                  <a:srgbClr val="FF0000"/>
                </a:solidFill>
              </a:rPr>
              <a:t>Cincinnati (Frank </a:t>
            </a:r>
            <a:r>
              <a:rPr lang="en-US" sz="2400" dirty="0">
                <a:solidFill>
                  <a:srgbClr val="FF0000"/>
                </a:solidFill>
              </a:rPr>
              <a:t>McCormack)</a:t>
            </a:r>
          </a:p>
          <a:p>
            <a:pPr lvl="1"/>
            <a:r>
              <a:rPr lang="en-US" sz="2400" dirty="0"/>
              <a:t>Stanford </a:t>
            </a:r>
            <a:r>
              <a:rPr lang="en-US" sz="2400" dirty="0" smtClean="0"/>
              <a:t>University</a:t>
            </a:r>
            <a:r>
              <a:rPr lang="en-US" sz="2400" dirty="0"/>
              <a:t> </a:t>
            </a:r>
            <a:r>
              <a:rPr lang="en-US" sz="2400" dirty="0" smtClean="0"/>
              <a:t>(Stephen </a:t>
            </a:r>
            <a:r>
              <a:rPr lang="en-US" sz="2400" dirty="0" err="1"/>
              <a:t>Rouss</a:t>
            </a:r>
            <a:r>
              <a:rPr lang="en-US" sz="2400" dirty="0"/>
              <a:t>)</a:t>
            </a:r>
          </a:p>
          <a:p>
            <a:pPr lvl="1"/>
            <a:r>
              <a:rPr lang="en-US" sz="2400" dirty="0"/>
              <a:t>Loyola University, Chicago, IL (Daniel </a:t>
            </a:r>
            <a:r>
              <a:rPr lang="en-US" sz="2400" dirty="0" err="1"/>
              <a:t>Dilling</a:t>
            </a:r>
            <a:r>
              <a:rPr lang="en-US" sz="2400" dirty="0"/>
              <a:t>)</a:t>
            </a:r>
          </a:p>
          <a:p>
            <a:pPr lvl="1"/>
            <a:r>
              <a:rPr lang="en-US" sz="2400" dirty="0" smtClean="0"/>
              <a:t>Brigham </a:t>
            </a:r>
            <a:r>
              <a:rPr lang="en-US" sz="2400" dirty="0"/>
              <a:t>and Women’s Hospital (Elizabeth </a:t>
            </a:r>
            <a:r>
              <a:rPr lang="en-US" sz="2400" dirty="0" err="1"/>
              <a:t>Henske</a:t>
            </a:r>
            <a:r>
              <a:rPr lang="en-US" sz="2400" dirty="0"/>
              <a:t> and </a:t>
            </a:r>
            <a:r>
              <a:rPr lang="en-US" sz="2400" dirty="0" err="1"/>
              <a:t>Souheil</a:t>
            </a:r>
            <a:r>
              <a:rPr lang="en-US" sz="2400" dirty="0"/>
              <a:t> El-</a:t>
            </a:r>
            <a:r>
              <a:rPr lang="en-US" sz="2400" dirty="0" err="1"/>
              <a:t>Chemaly</a:t>
            </a:r>
            <a:r>
              <a:rPr lang="en-US" sz="2400" dirty="0"/>
              <a:t>)</a:t>
            </a:r>
          </a:p>
          <a:p>
            <a:pPr lvl="1"/>
            <a:endParaRPr lang="en-US" altLang="en-US" dirty="0" smtClean="0"/>
          </a:p>
        </p:txBody>
      </p:sp>
    </p:spTree>
    <p:extLst>
      <p:ext uri="{BB962C8B-B14F-4D97-AF65-F5344CB8AC3E}">
        <p14:creationId xmlns:p14="http://schemas.microsoft.com/office/powerpoint/2010/main" val="12213560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3425488" y="1828802"/>
            <a:ext cx="5638800" cy="4078039"/>
          </a:xfrm>
          <a:prstGeom prst="rect">
            <a:avLst/>
          </a:prstGeom>
          <a:noFill/>
          <a:ln w="19050">
            <a:noFill/>
          </a:ln>
        </p:spPr>
        <p:txBody>
          <a:bodyPr wrap="square" rtlCol="0">
            <a:spAutoFit/>
          </a:bodyPr>
          <a:lstStyle/>
          <a:p>
            <a:pPr marL="115888" indent="-111125">
              <a:spcBef>
                <a:spcPts val="600"/>
              </a:spcBef>
              <a:buFont typeface="Arial" pitchFamily="34" charset="0"/>
              <a:buChar char="•"/>
            </a:pPr>
            <a:r>
              <a:rPr lang="en-US" dirty="0" smtClean="0">
                <a:solidFill>
                  <a:srgbClr val="106379"/>
                </a:solidFill>
                <a:latin typeface="Trebuchet MS" pitchFamily="34" charset="0"/>
                <a:cs typeface="Calibri" pitchFamily="34" charset="0"/>
              </a:rPr>
              <a:t>All ten human physiological systems  will be functionally represented by human tissue constructs:</a:t>
            </a:r>
          </a:p>
          <a:p>
            <a:pPr marL="682625" indent="-115888">
              <a:spcBef>
                <a:spcPts val="600"/>
              </a:spcBef>
              <a:buFont typeface="Arial" pitchFamily="34" charset="0"/>
              <a:buChar char="•"/>
            </a:pPr>
            <a:r>
              <a:rPr lang="en-US" sz="1600" dirty="0" smtClean="0">
                <a:solidFill>
                  <a:srgbClr val="106379"/>
                </a:solidFill>
                <a:latin typeface="Trebuchet MS" pitchFamily="34" charset="0"/>
                <a:cs typeface="Calibri" pitchFamily="34" charset="0"/>
              </a:rPr>
              <a:t>Circulatory	</a:t>
            </a:r>
            <a:endParaRPr lang="en-US" sz="1600" dirty="0">
              <a:solidFill>
                <a:srgbClr val="106379"/>
              </a:solidFill>
              <a:latin typeface="Trebuchet MS" pitchFamily="34" charset="0"/>
              <a:cs typeface="Calibri" pitchFamily="34" charset="0"/>
            </a:endParaRPr>
          </a:p>
          <a:p>
            <a:pPr marL="682625" indent="-115888">
              <a:buFont typeface="Arial" pitchFamily="34" charset="0"/>
              <a:buChar char="•"/>
            </a:pPr>
            <a:r>
              <a:rPr lang="en-US" sz="1600" dirty="0">
                <a:solidFill>
                  <a:srgbClr val="106379"/>
                </a:solidFill>
                <a:latin typeface="Trebuchet MS" pitchFamily="34" charset="0"/>
                <a:cs typeface="Calibri" pitchFamily="34" charset="0"/>
              </a:rPr>
              <a:t>Endocrine</a:t>
            </a:r>
          </a:p>
          <a:p>
            <a:pPr marL="682625" indent="-115888">
              <a:buFont typeface="Arial" pitchFamily="34" charset="0"/>
              <a:buChar char="•"/>
            </a:pPr>
            <a:r>
              <a:rPr lang="en-US" sz="1600" dirty="0">
                <a:solidFill>
                  <a:srgbClr val="106379"/>
                </a:solidFill>
                <a:latin typeface="Trebuchet MS" pitchFamily="34" charset="0"/>
                <a:cs typeface="Calibri" pitchFamily="34" charset="0"/>
              </a:rPr>
              <a:t>Gastrointestinal</a:t>
            </a:r>
          </a:p>
          <a:p>
            <a:pPr marL="682625" indent="-115888">
              <a:buFont typeface="Arial" pitchFamily="34" charset="0"/>
              <a:buChar char="•"/>
            </a:pPr>
            <a:r>
              <a:rPr lang="en-US" sz="1600" dirty="0">
                <a:solidFill>
                  <a:srgbClr val="106379"/>
                </a:solidFill>
                <a:latin typeface="Trebuchet MS" pitchFamily="34" charset="0"/>
                <a:cs typeface="Calibri" pitchFamily="34" charset="0"/>
              </a:rPr>
              <a:t>Immune</a:t>
            </a:r>
          </a:p>
          <a:p>
            <a:pPr marL="682625" indent="-115888">
              <a:buFont typeface="Arial" pitchFamily="34" charset="0"/>
              <a:buChar char="•"/>
            </a:pPr>
            <a:r>
              <a:rPr lang="en-US" sz="1600" dirty="0">
                <a:solidFill>
                  <a:srgbClr val="106379"/>
                </a:solidFill>
                <a:latin typeface="Trebuchet MS" pitchFamily="34" charset="0"/>
                <a:cs typeface="Calibri" pitchFamily="34" charset="0"/>
              </a:rPr>
              <a:t>Integumentary</a:t>
            </a:r>
          </a:p>
          <a:p>
            <a:pPr marL="114300" indent="-114300">
              <a:spcBef>
                <a:spcPts val="1200"/>
              </a:spcBef>
              <a:buFont typeface="Arial" pitchFamily="34" charset="0"/>
              <a:buChar char="•"/>
            </a:pPr>
            <a:r>
              <a:rPr lang="en-US" dirty="0" smtClean="0">
                <a:solidFill>
                  <a:srgbClr val="106379"/>
                </a:solidFill>
                <a:latin typeface="Trebuchet MS" pitchFamily="34" charset="0"/>
                <a:cs typeface="Calibri" pitchFamily="34" charset="0"/>
              </a:rPr>
              <a:t>Physiologically relevant, genetically diverse, and pathologically meaningful.</a:t>
            </a:r>
          </a:p>
          <a:p>
            <a:pPr marL="114300" indent="-114300">
              <a:spcBef>
                <a:spcPts val="800"/>
              </a:spcBef>
              <a:buFont typeface="Arial" pitchFamily="34" charset="0"/>
              <a:buChar char="•"/>
            </a:pPr>
            <a:r>
              <a:rPr lang="en-US" dirty="0" smtClean="0">
                <a:solidFill>
                  <a:srgbClr val="106379"/>
                </a:solidFill>
                <a:latin typeface="Trebuchet MS" pitchFamily="34" charset="0"/>
                <a:cs typeface="Calibri" pitchFamily="34" charset="0"/>
              </a:rPr>
              <a:t>Modular</a:t>
            </a:r>
            <a:r>
              <a:rPr lang="en-US" dirty="0">
                <a:solidFill>
                  <a:srgbClr val="106379"/>
                </a:solidFill>
                <a:latin typeface="Trebuchet MS" pitchFamily="34" charset="0"/>
                <a:cs typeface="Calibri" pitchFamily="34" charset="0"/>
              </a:rPr>
              <a:t>, reconfigurable </a:t>
            </a:r>
            <a:r>
              <a:rPr lang="en-US" dirty="0" smtClean="0">
                <a:solidFill>
                  <a:srgbClr val="106379"/>
                </a:solidFill>
                <a:latin typeface="Trebuchet MS" pitchFamily="34" charset="0"/>
                <a:cs typeface="Calibri" pitchFamily="34" charset="0"/>
              </a:rPr>
              <a:t>platform.</a:t>
            </a:r>
            <a:endParaRPr lang="en-US" dirty="0">
              <a:solidFill>
                <a:srgbClr val="106379"/>
              </a:solidFill>
              <a:latin typeface="Trebuchet MS" pitchFamily="34" charset="0"/>
              <a:cs typeface="Calibri" pitchFamily="34" charset="0"/>
            </a:endParaRPr>
          </a:p>
          <a:p>
            <a:pPr marL="114300" indent="-114300">
              <a:spcBef>
                <a:spcPts val="800"/>
              </a:spcBef>
              <a:buFont typeface="Arial" pitchFamily="34" charset="0"/>
              <a:buChar char="•"/>
            </a:pPr>
            <a:r>
              <a:rPr lang="en-US" dirty="0" smtClean="0">
                <a:solidFill>
                  <a:srgbClr val="106379"/>
                </a:solidFill>
                <a:latin typeface="Trebuchet MS" pitchFamily="34" charset="0"/>
                <a:cs typeface="Calibri" pitchFamily="34" charset="0"/>
              </a:rPr>
              <a:t>Tissue viability for at least 4 weeks.</a:t>
            </a:r>
          </a:p>
          <a:p>
            <a:pPr marL="114300" indent="-114300">
              <a:spcBef>
                <a:spcPts val="800"/>
              </a:spcBef>
              <a:buFont typeface="Arial" pitchFamily="34" charset="0"/>
              <a:buChar char="•"/>
            </a:pPr>
            <a:r>
              <a:rPr lang="en-US" dirty="0" smtClean="0">
                <a:solidFill>
                  <a:srgbClr val="106379"/>
                </a:solidFill>
                <a:latin typeface="Trebuchet MS" pitchFamily="34" charset="0"/>
                <a:cs typeface="Calibri" pitchFamily="34" charset="0"/>
              </a:rPr>
              <a:t>Community-wide access.</a:t>
            </a:r>
          </a:p>
        </p:txBody>
      </p:sp>
      <p:sp>
        <p:nvSpPr>
          <p:cNvPr id="29698" name="Title 10"/>
          <p:cNvSpPr>
            <a:spLocks noGrp="1"/>
          </p:cNvSpPr>
          <p:nvPr>
            <p:ph type="title"/>
          </p:nvPr>
        </p:nvSpPr>
        <p:spPr>
          <a:xfrm>
            <a:off x="457200" y="0"/>
            <a:ext cx="8229600" cy="1143000"/>
          </a:xfrm>
        </p:spPr>
        <p:txBody>
          <a:bodyPr>
            <a:normAutofit/>
          </a:bodyPr>
          <a:lstStyle/>
          <a:p>
            <a:pPr algn="ctr" eaLnBrk="1" hangingPunct="1"/>
            <a:r>
              <a:rPr lang="en-US" sz="3200" dirty="0" smtClean="0"/>
              <a:t>Tissue Chip Program</a:t>
            </a:r>
          </a:p>
        </p:txBody>
      </p:sp>
      <p:sp>
        <p:nvSpPr>
          <p:cNvPr id="7" name="TextBox 6"/>
          <p:cNvSpPr txBox="1"/>
          <p:nvPr/>
        </p:nvSpPr>
        <p:spPr>
          <a:xfrm>
            <a:off x="0" y="902997"/>
            <a:ext cx="9144000" cy="800219"/>
          </a:xfrm>
          <a:prstGeom prst="rect">
            <a:avLst/>
          </a:prstGeom>
          <a:solidFill>
            <a:schemeClr val="bg1"/>
          </a:solidFill>
          <a:ln w="12700">
            <a:solidFill>
              <a:schemeClr val="bg1"/>
            </a:solidFill>
          </a:ln>
          <a:effectLst/>
        </p:spPr>
        <p:txBody>
          <a:bodyPr wrap="square" lIns="274320" tIns="91440" rIns="274320" bIns="91440" rtlCol="0">
            <a:spAutoFit/>
          </a:bodyPr>
          <a:lstStyle/>
          <a:p>
            <a:pPr marL="568325" indent="-568325" algn="ctr"/>
            <a:r>
              <a:rPr lang="en-US" sz="2000" b="1" dirty="0" smtClean="0">
                <a:solidFill>
                  <a:srgbClr val="642F6C"/>
                </a:solidFill>
                <a:latin typeface="Trebuchet MS" pitchFamily="34" charset="0"/>
                <a:ea typeface="Tahoma" pitchFamily="34" charset="0"/>
                <a:cs typeface="Calibri" pitchFamily="34" charset="0"/>
              </a:rPr>
              <a:t>GOAL: Develop an </a:t>
            </a:r>
            <a:r>
              <a:rPr lang="en-US" sz="2000" b="1" i="1" dirty="0" smtClean="0">
                <a:solidFill>
                  <a:srgbClr val="642F6C"/>
                </a:solidFill>
                <a:latin typeface="Trebuchet MS" pitchFamily="34" charset="0"/>
                <a:ea typeface="Tahoma" pitchFamily="34" charset="0"/>
                <a:cs typeface="Calibri" pitchFamily="34" charset="0"/>
              </a:rPr>
              <a:t>in vitro </a:t>
            </a:r>
            <a:r>
              <a:rPr lang="en-US" sz="2000" b="1" dirty="0" smtClean="0">
                <a:solidFill>
                  <a:srgbClr val="642F6C"/>
                </a:solidFill>
                <a:latin typeface="Trebuchet MS" pitchFamily="34" charset="0"/>
                <a:ea typeface="Tahoma" pitchFamily="34" charset="0"/>
                <a:cs typeface="Calibri" pitchFamily="34" charset="0"/>
              </a:rPr>
              <a:t>platform that uses </a:t>
            </a:r>
            <a:r>
              <a:rPr lang="en-US" sz="2000" b="1" u="sng" dirty="0" smtClean="0">
                <a:solidFill>
                  <a:srgbClr val="642F6C"/>
                </a:solidFill>
                <a:latin typeface="Trebuchet MS" pitchFamily="34" charset="0"/>
                <a:ea typeface="Tahoma" pitchFamily="34" charset="0"/>
                <a:cs typeface="Calibri" pitchFamily="34" charset="0"/>
              </a:rPr>
              <a:t>human</a:t>
            </a:r>
            <a:r>
              <a:rPr lang="en-US" sz="2000" b="1" dirty="0" smtClean="0">
                <a:solidFill>
                  <a:srgbClr val="642F6C"/>
                </a:solidFill>
                <a:latin typeface="Trebuchet MS" pitchFamily="34" charset="0"/>
                <a:ea typeface="Tahoma" pitchFamily="34" charset="0"/>
                <a:cs typeface="Calibri" pitchFamily="34" charset="0"/>
              </a:rPr>
              <a:t> tissues to evaluate the efficacy, safety and toxicity of promising therapies.</a:t>
            </a:r>
          </a:p>
        </p:txBody>
      </p:sp>
      <p:sp>
        <p:nvSpPr>
          <p:cNvPr id="3" name="Rectangle 2"/>
          <p:cNvSpPr/>
          <p:nvPr/>
        </p:nvSpPr>
        <p:spPr>
          <a:xfrm>
            <a:off x="5847981" y="2715187"/>
            <a:ext cx="1923245" cy="1323439"/>
          </a:xfrm>
          <a:prstGeom prst="rect">
            <a:avLst/>
          </a:prstGeom>
        </p:spPr>
        <p:txBody>
          <a:bodyPr wrap="square">
            <a:spAutoFit/>
          </a:bodyPr>
          <a:lstStyle/>
          <a:p>
            <a:pPr marL="166688" indent="-166688">
              <a:buFont typeface="Arial" pitchFamily="34" charset="0"/>
              <a:buChar char="•"/>
            </a:pPr>
            <a:r>
              <a:rPr lang="en-US" sz="1600" dirty="0" smtClean="0">
                <a:solidFill>
                  <a:srgbClr val="106379"/>
                </a:solidFill>
                <a:latin typeface="Trebuchet MS" pitchFamily="34" charset="0"/>
                <a:cs typeface="Calibri" pitchFamily="34" charset="0"/>
              </a:rPr>
              <a:t>Musculoskeletal</a:t>
            </a:r>
            <a:endParaRPr lang="en-US" sz="1600" dirty="0">
              <a:solidFill>
                <a:srgbClr val="106379"/>
              </a:solidFill>
              <a:latin typeface="Trebuchet MS" pitchFamily="34" charset="0"/>
              <a:cs typeface="Calibri" pitchFamily="34" charset="0"/>
            </a:endParaRPr>
          </a:p>
          <a:p>
            <a:pPr marL="166688" indent="-166688">
              <a:buFont typeface="Arial" pitchFamily="34" charset="0"/>
              <a:buChar char="•"/>
            </a:pPr>
            <a:r>
              <a:rPr lang="en-US" sz="1600" dirty="0">
                <a:solidFill>
                  <a:srgbClr val="106379"/>
                </a:solidFill>
                <a:latin typeface="Trebuchet MS" pitchFamily="34" charset="0"/>
                <a:cs typeface="Calibri" pitchFamily="34" charset="0"/>
              </a:rPr>
              <a:t>Nervous</a:t>
            </a:r>
          </a:p>
          <a:p>
            <a:pPr marL="166688" indent="-166688">
              <a:buFont typeface="Arial" pitchFamily="34" charset="0"/>
              <a:buChar char="•"/>
            </a:pPr>
            <a:r>
              <a:rPr lang="en-US" sz="1600" dirty="0">
                <a:solidFill>
                  <a:srgbClr val="106379"/>
                </a:solidFill>
                <a:latin typeface="Trebuchet MS" pitchFamily="34" charset="0"/>
                <a:cs typeface="Calibri" pitchFamily="34" charset="0"/>
              </a:rPr>
              <a:t>Reproductive</a:t>
            </a:r>
          </a:p>
          <a:p>
            <a:pPr marL="166688" indent="-166688">
              <a:buFont typeface="Arial" pitchFamily="34" charset="0"/>
              <a:buChar char="•"/>
            </a:pPr>
            <a:r>
              <a:rPr lang="en-US" sz="1600" dirty="0">
                <a:solidFill>
                  <a:srgbClr val="106379"/>
                </a:solidFill>
                <a:latin typeface="Trebuchet MS" pitchFamily="34" charset="0"/>
                <a:cs typeface="Calibri" pitchFamily="34" charset="0"/>
              </a:rPr>
              <a:t>Respiratory</a:t>
            </a:r>
          </a:p>
          <a:p>
            <a:pPr marL="166688" indent="-166688">
              <a:buFont typeface="Arial" pitchFamily="34" charset="0"/>
              <a:buChar char="•"/>
            </a:pPr>
            <a:r>
              <a:rPr lang="en-US" sz="1600" dirty="0">
                <a:solidFill>
                  <a:srgbClr val="106379"/>
                </a:solidFill>
                <a:latin typeface="Trebuchet MS" pitchFamily="34" charset="0"/>
                <a:cs typeface="Calibri" pitchFamily="34" charset="0"/>
              </a:rPr>
              <a:t>Urinary</a:t>
            </a:r>
          </a:p>
        </p:txBody>
      </p:sp>
      <p:pic>
        <p:nvPicPr>
          <p:cNvPr id="1028" name="Picture 4" descr="http://2.bp.blogspot.com/_HxThdWfWCpc/TM-eDXhDm_I/AAAAAAAAAUM/TWi8c27oFvs/s1600/leonard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7857"/>
          <a:stretch/>
        </p:blipFill>
        <p:spPr bwMode="auto">
          <a:xfrm>
            <a:off x="559571" y="2119866"/>
            <a:ext cx="2564963" cy="321035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7032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caffold"/>
          <p:cNvPicPr>
            <a:picLocks noChangeAspect="1" noChangeArrowheads="1"/>
          </p:cNvPicPr>
          <p:nvPr/>
        </p:nvPicPr>
        <p:blipFill>
          <a:blip r:embed="rId3" cstate="print">
            <a:extLst>
              <a:ext uri="{28A0092B-C50C-407E-A947-70E740481C1C}">
                <a14:useLocalDpi xmlns:a14="http://schemas.microsoft.com/office/drawing/2010/main" val="0"/>
              </a:ext>
            </a:extLst>
          </a:blip>
          <a:srcRect t="48717" r="74396" b="11330"/>
          <a:stretch>
            <a:fillRect/>
          </a:stretch>
        </p:blipFill>
        <p:spPr bwMode="auto">
          <a:xfrm>
            <a:off x="1143000" y="1143026"/>
            <a:ext cx="609600"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3" descr="scaffold_issues_different_cel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2438426"/>
            <a:ext cx="68580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2" name="Picture 4" descr="Tissue Engineering Scaffold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95400" y="38100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7333" name="Picture 5" descr="scaffold_issues_gradien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76400" y="4648226"/>
            <a:ext cx="762000" cy="59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4" name="Text Box 6"/>
          <p:cNvSpPr txBox="1">
            <a:spLocks noChangeArrowheads="1"/>
          </p:cNvSpPr>
          <p:nvPr/>
        </p:nvSpPr>
        <p:spPr bwMode="auto">
          <a:xfrm>
            <a:off x="304800" y="1"/>
            <a:ext cx="8305800" cy="10064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3000" b="1" i="1" dirty="0" err="1" smtClean="0">
                <a:solidFill>
                  <a:srgbClr val="1F497D"/>
                </a:solidFill>
                <a:effectLst>
                  <a:outerShdw blurRad="38100" dist="38100" dir="2700000" algn="tl">
                    <a:srgbClr val="C0C0C0"/>
                  </a:outerShdw>
                </a:effectLst>
              </a:rPr>
              <a:t>Microphysiological</a:t>
            </a:r>
            <a:r>
              <a:rPr lang="en-US" sz="3000" b="1" i="1" dirty="0" smtClean="0">
                <a:solidFill>
                  <a:srgbClr val="1F497D"/>
                </a:solidFill>
                <a:effectLst>
                  <a:outerShdw blurRad="38100" dist="38100" dir="2700000" algn="tl">
                    <a:srgbClr val="C0C0C0"/>
                  </a:outerShdw>
                </a:effectLst>
              </a:rPr>
              <a:t> Systems</a:t>
            </a:r>
          </a:p>
          <a:p>
            <a:pPr eaLnBrk="1" hangingPunct="1">
              <a:defRPr/>
            </a:pPr>
            <a:r>
              <a:rPr lang="en-US" sz="3000" b="1" i="1" dirty="0" smtClean="0">
                <a:solidFill>
                  <a:srgbClr val="1F497D"/>
                </a:solidFill>
                <a:effectLst>
                  <a:outerShdw blurRad="38100" dist="38100" dir="2700000" algn="tl">
                    <a:srgbClr val="C0C0C0"/>
                  </a:outerShdw>
                </a:effectLst>
              </a:rPr>
              <a:t>from Common Building Blocks</a:t>
            </a:r>
          </a:p>
        </p:txBody>
      </p:sp>
      <p:grpSp>
        <p:nvGrpSpPr>
          <p:cNvPr id="2" name="Group 7"/>
          <p:cNvGrpSpPr>
            <a:grpSpLocks/>
          </p:cNvGrpSpPr>
          <p:nvPr/>
        </p:nvGrpSpPr>
        <p:grpSpPr bwMode="auto">
          <a:xfrm>
            <a:off x="7239000" y="3733800"/>
            <a:ext cx="1295400" cy="914400"/>
            <a:chOff x="4272" y="2928"/>
            <a:chExt cx="912" cy="672"/>
          </a:xfrm>
        </p:grpSpPr>
        <p:pic>
          <p:nvPicPr>
            <p:cNvPr id="11535" name="Picture 8" descr="scaffold"/>
            <p:cNvPicPr>
              <a:picLocks noChangeAspect="1" noChangeArrowheads="1"/>
            </p:cNvPicPr>
            <p:nvPr/>
          </p:nvPicPr>
          <p:blipFill>
            <a:blip r:embed="rId7" cstate="print">
              <a:extLst>
                <a:ext uri="{28A0092B-C50C-407E-A947-70E740481C1C}">
                  <a14:useLocalDpi xmlns:a14="http://schemas.microsoft.com/office/drawing/2010/main" val="0"/>
                </a:ext>
              </a:extLst>
            </a:blip>
            <a:srcRect t="48717" r="74396" b="11330"/>
            <a:stretch>
              <a:fillRect/>
            </a:stretch>
          </p:blipFill>
          <p:spPr bwMode="auto">
            <a:xfrm>
              <a:off x="4493" y="3087"/>
              <a:ext cx="587" cy="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9"/>
            <p:cNvGrpSpPr>
              <a:grpSpLocks/>
            </p:cNvGrpSpPr>
            <p:nvPr/>
          </p:nvGrpSpPr>
          <p:grpSpPr bwMode="auto">
            <a:xfrm>
              <a:off x="4272" y="3214"/>
              <a:ext cx="221" cy="222"/>
              <a:chOff x="2064" y="816"/>
              <a:chExt cx="864" cy="864"/>
            </a:xfrm>
          </p:grpSpPr>
          <p:grpSp>
            <p:nvGrpSpPr>
              <p:cNvPr id="4" name="Group 10"/>
              <p:cNvGrpSpPr>
                <a:grpSpLocks/>
              </p:cNvGrpSpPr>
              <p:nvPr/>
            </p:nvGrpSpPr>
            <p:grpSpPr bwMode="auto">
              <a:xfrm>
                <a:off x="2208" y="960"/>
                <a:ext cx="576" cy="528"/>
                <a:chOff x="2208" y="1104"/>
                <a:chExt cx="288" cy="288"/>
              </a:xfrm>
            </p:grpSpPr>
            <p:sp>
              <p:nvSpPr>
                <p:cNvPr id="11603" name="Oval 11"/>
                <p:cNvSpPr>
                  <a:spLocks noChangeArrowheads="1"/>
                </p:cNvSpPr>
                <p:nvPr/>
              </p:nvSpPr>
              <p:spPr bwMode="auto">
                <a:xfrm>
                  <a:off x="2208" y="1104"/>
                  <a:ext cx="288" cy="288"/>
                </a:xfrm>
                <a:prstGeom prst="ellipse">
                  <a:avLst/>
                </a:prstGeom>
                <a:solidFill>
                  <a:srgbClr val="FFCC00"/>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solidFill>
                      <a:prstClr val="black"/>
                    </a:solidFill>
                  </a:endParaRPr>
                </a:p>
              </p:txBody>
            </p:sp>
            <p:sp>
              <p:nvSpPr>
                <p:cNvPr id="11604" name="Oval 12"/>
                <p:cNvSpPr>
                  <a:spLocks noChangeArrowheads="1"/>
                </p:cNvSpPr>
                <p:nvPr/>
              </p:nvSpPr>
              <p:spPr bwMode="auto">
                <a:xfrm>
                  <a:off x="2256" y="1152"/>
                  <a:ext cx="192" cy="144"/>
                </a:xfrm>
                <a:prstGeom prst="ellipse">
                  <a:avLst/>
                </a:prstGeom>
                <a:solidFill>
                  <a:srgbClr val="FF6600"/>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solidFill>
                      <a:prstClr val="black"/>
                    </a:solidFill>
                  </a:endParaRPr>
                </a:p>
              </p:txBody>
            </p:sp>
          </p:grpSp>
          <p:grpSp>
            <p:nvGrpSpPr>
              <p:cNvPr id="5" name="Group 13"/>
              <p:cNvGrpSpPr>
                <a:grpSpLocks/>
              </p:cNvGrpSpPr>
              <p:nvPr/>
            </p:nvGrpSpPr>
            <p:grpSpPr bwMode="auto">
              <a:xfrm>
                <a:off x="2448" y="816"/>
                <a:ext cx="144" cy="192"/>
                <a:chOff x="1728" y="1200"/>
                <a:chExt cx="192" cy="240"/>
              </a:xfrm>
            </p:grpSpPr>
            <p:sp>
              <p:nvSpPr>
                <p:cNvPr id="11600" name="Line 14"/>
                <p:cNvSpPr>
                  <a:spLocks noChangeShapeType="1"/>
                </p:cNvSpPr>
                <p:nvPr/>
              </p:nvSpPr>
              <p:spPr bwMode="auto">
                <a:xfrm>
                  <a:off x="1824" y="1296"/>
                  <a:ext cx="0" cy="144"/>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601" name="Line 15"/>
                <p:cNvSpPr>
                  <a:spLocks noChangeShapeType="1"/>
                </p:cNvSpPr>
                <p:nvPr/>
              </p:nvSpPr>
              <p:spPr bwMode="auto">
                <a:xfrm flipV="1">
                  <a:off x="1824" y="1200"/>
                  <a:ext cx="96" cy="96"/>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602" name="Line 16"/>
                <p:cNvSpPr>
                  <a:spLocks noChangeShapeType="1"/>
                </p:cNvSpPr>
                <p:nvPr/>
              </p:nvSpPr>
              <p:spPr bwMode="auto">
                <a:xfrm rot="5400000" flipV="1">
                  <a:off x="1728" y="1200"/>
                  <a:ext cx="96" cy="96"/>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grpSp>
            <p:nvGrpSpPr>
              <p:cNvPr id="6" name="Group 17"/>
              <p:cNvGrpSpPr>
                <a:grpSpLocks/>
              </p:cNvGrpSpPr>
              <p:nvPr/>
            </p:nvGrpSpPr>
            <p:grpSpPr bwMode="auto">
              <a:xfrm rot="-7864127">
                <a:off x="2136" y="1272"/>
                <a:ext cx="144" cy="192"/>
                <a:chOff x="1728" y="1200"/>
                <a:chExt cx="192" cy="240"/>
              </a:xfrm>
            </p:grpSpPr>
            <p:sp>
              <p:nvSpPr>
                <p:cNvPr id="11597" name="Line 18"/>
                <p:cNvSpPr>
                  <a:spLocks noChangeShapeType="1"/>
                </p:cNvSpPr>
                <p:nvPr/>
              </p:nvSpPr>
              <p:spPr bwMode="auto">
                <a:xfrm>
                  <a:off x="1824" y="1296"/>
                  <a:ext cx="0" cy="144"/>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98" name="Line 19"/>
                <p:cNvSpPr>
                  <a:spLocks noChangeShapeType="1"/>
                </p:cNvSpPr>
                <p:nvPr/>
              </p:nvSpPr>
              <p:spPr bwMode="auto">
                <a:xfrm flipV="1">
                  <a:off x="1824" y="1200"/>
                  <a:ext cx="96" cy="96"/>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99" name="Line 20"/>
                <p:cNvSpPr>
                  <a:spLocks noChangeShapeType="1"/>
                </p:cNvSpPr>
                <p:nvPr/>
              </p:nvSpPr>
              <p:spPr bwMode="auto">
                <a:xfrm rot="5400000" flipV="1">
                  <a:off x="1728" y="1200"/>
                  <a:ext cx="96" cy="96"/>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grpSp>
            <p:nvGrpSpPr>
              <p:cNvPr id="7" name="Group 21"/>
              <p:cNvGrpSpPr>
                <a:grpSpLocks/>
              </p:cNvGrpSpPr>
              <p:nvPr/>
            </p:nvGrpSpPr>
            <p:grpSpPr bwMode="auto">
              <a:xfrm rot="2842310">
                <a:off x="2712" y="888"/>
                <a:ext cx="144" cy="192"/>
                <a:chOff x="1728" y="1200"/>
                <a:chExt cx="192" cy="240"/>
              </a:xfrm>
            </p:grpSpPr>
            <p:sp>
              <p:nvSpPr>
                <p:cNvPr id="11594" name="Line 22"/>
                <p:cNvSpPr>
                  <a:spLocks noChangeShapeType="1"/>
                </p:cNvSpPr>
                <p:nvPr/>
              </p:nvSpPr>
              <p:spPr bwMode="auto">
                <a:xfrm>
                  <a:off x="1824" y="1296"/>
                  <a:ext cx="0" cy="144"/>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95" name="Line 23"/>
                <p:cNvSpPr>
                  <a:spLocks noChangeShapeType="1"/>
                </p:cNvSpPr>
                <p:nvPr/>
              </p:nvSpPr>
              <p:spPr bwMode="auto">
                <a:xfrm flipV="1">
                  <a:off x="1824" y="1200"/>
                  <a:ext cx="96" cy="96"/>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96" name="Line 24"/>
                <p:cNvSpPr>
                  <a:spLocks noChangeShapeType="1"/>
                </p:cNvSpPr>
                <p:nvPr/>
              </p:nvSpPr>
              <p:spPr bwMode="auto">
                <a:xfrm rot="5400000" flipV="1">
                  <a:off x="1728" y="1200"/>
                  <a:ext cx="96" cy="96"/>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grpSp>
            <p:nvGrpSpPr>
              <p:cNvPr id="8" name="Group 25"/>
              <p:cNvGrpSpPr>
                <a:grpSpLocks/>
              </p:cNvGrpSpPr>
              <p:nvPr/>
            </p:nvGrpSpPr>
            <p:grpSpPr bwMode="auto">
              <a:xfrm rot="-4538395">
                <a:off x="2088" y="1032"/>
                <a:ext cx="144" cy="192"/>
                <a:chOff x="1728" y="1200"/>
                <a:chExt cx="192" cy="240"/>
              </a:xfrm>
            </p:grpSpPr>
            <p:sp>
              <p:nvSpPr>
                <p:cNvPr id="11591" name="Line 26"/>
                <p:cNvSpPr>
                  <a:spLocks noChangeShapeType="1"/>
                </p:cNvSpPr>
                <p:nvPr/>
              </p:nvSpPr>
              <p:spPr bwMode="auto">
                <a:xfrm>
                  <a:off x="1824" y="1296"/>
                  <a:ext cx="0" cy="144"/>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92" name="Line 27"/>
                <p:cNvSpPr>
                  <a:spLocks noChangeShapeType="1"/>
                </p:cNvSpPr>
                <p:nvPr/>
              </p:nvSpPr>
              <p:spPr bwMode="auto">
                <a:xfrm flipV="1">
                  <a:off x="1824" y="1200"/>
                  <a:ext cx="96" cy="96"/>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93" name="Line 28"/>
                <p:cNvSpPr>
                  <a:spLocks noChangeShapeType="1"/>
                </p:cNvSpPr>
                <p:nvPr/>
              </p:nvSpPr>
              <p:spPr bwMode="auto">
                <a:xfrm rot="5400000" flipV="1">
                  <a:off x="1728" y="1200"/>
                  <a:ext cx="96" cy="96"/>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grpSp>
            <p:nvGrpSpPr>
              <p:cNvPr id="9" name="Group 29"/>
              <p:cNvGrpSpPr>
                <a:grpSpLocks/>
              </p:cNvGrpSpPr>
              <p:nvPr/>
            </p:nvGrpSpPr>
            <p:grpSpPr bwMode="auto">
              <a:xfrm rot="7021674">
                <a:off x="2760" y="1224"/>
                <a:ext cx="144" cy="192"/>
                <a:chOff x="1728" y="1200"/>
                <a:chExt cx="192" cy="240"/>
              </a:xfrm>
            </p:grpSpPr>
            <p:sp>
              <p:nvSpPr>
                <p:cNvPr id="11588" name="Line 30"/>
                <p:cNvSpPr>
                  <a:spLocks noChangeShapeType="1"/>
                </p:cNvSpPr>
                <p:nvPr/>
              </p:nvSpPr>
              <p:spPr bwMode="auto">
                <a:xfrm>
                  <a:off x="1824" y="1296"/>
                  <a:ext cx="0" cy="144"/>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89" name="Line 31"/>
                <p:cNvSpPr>
                  <a:spLocks noChangeShapeType="1"/>
                </p:cNvSpPr>
                <p:nvPr/>
              </p:nvSpPr>
              <p:spPr bwMode="auto">
                <a:xfrm flipV="1">
                  <a:off x="1824" y="1200"/>
                  <a:ext cx="96" cy="96"/>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90" name="Line 32"/>
                <p:cNvSpPr>
                  <a:spLocks noChangeShapeType="1"/>
                </p:cNvSpPr>
                <p:nvPr/>
              </p:nvSpPr>
              <p:spPr bwMode="auto">
                <a:xfrm rot="5400000" flipV="1">
                  <a:off x="1728" y="1200"/>
                  <a:ext cx="96" cy="96"/>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grpSp>
            <p:nvGrpSpPr>
              <p:cNvPr id="10" name="Group 33"/>
              <p:cNvGrpSpPr>
                <a:grpSpLocks/>
              </p:cNvGrpSpPr>
              <p:nvPr/>
            </p:nvGrpSpPr>
            <p:grpSpPr bwMode="auto">
              <a:xfrm rot="-9386189">
                <a:off x="2304" y="1440"/>
                <a:ext cx="144" cy="192"/>
                <a:chOff x="1728" y="1200"/>
                <a:chExt cx="192" cy="240"/>
              </a:xfrm>
            </p:grpSpPr>
            <p:sp>
              <p:nvSpPr>
                <p:cNvPr id="11585" name="Line 34"/>
                <p:cNvSpPr>
                  <a:spLocks noChangeShapeType="1"/>
                </p:cNvSpPr>
                <p:nvPr/>
              </p:nvSpPr>
              <p:spPr bwMode="auto">
                <a:xfrm>
                  <a:off x="1824" y="1296"/>
                  <a:ext cx="0" cy="144"/>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86" name="Line 35"/>
                <p:cNvSpPr>
                  <a:spLocks noChangeShapeType="1"/>
                </p:cNvSpPr>
                <p:nvPr/>
              </p:nvSpPr>
              <p:spPr bwMode="auto">
                <a:xfrm flipV="1">
                  <a:off x="1824" y="1200"/>
                  <a:ext cx="96" cy="96"/>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87" name="Line 36"/>
                <p:cNvSpPr>
                  <a:spLocks noChangeShapeType="1"/>
                </p:cNvSpPr>
                <p:nvPr/>
              </p:nvSpPr>
              <p:spPr bwMode="auto">
                <a:xfrm rot="5400000" flipV="1">
                  <a:off x="1728" y="1200"/>
                  <a:ext cx="96" cy="96"/>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grpSp>
            <p:nvGrpSpPr>
              <p:cNvPr id="11" name="Group 37"/>
              <p:cNvGrpSpPr>
                <a:grpSpLocks/>
              </p:cNvGrpSpPr>
              <p:nvPr/>
            </p:nvGrpSpPr>
            <p:grpSpPr bwMode="auto">
              <a:xfrm rot="-9386189">
                <a:off x="2688" y="1440"/>
                <a:ext cx="144" cy="192"/>
                <a:chOff x="1728" y="1200"/>
                <a:chExt cx="192" cy="240"/>
              </a:xfrm>
            </p:grpSpPr>
            <p:sp>
              <p:nvSpPr>
                <p:cNvPr id="11582" name="Line 38"/>
                <p:cNvSpPr>
                  <a:spLocks noChangeShapeType="1"/>
                </p:cNvSpPr>
                <p:nvPr/>
              </p:nvSpPr>
              <p:spPr bwMode="auto">
                <a:xfrm>
                  <a:off x="1824" y="1296"/>
                  <a:ext cx="0" cy="144"/>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83" name="Line 39"/>
                <p:cNvSpPr>
                  <a:spLocks noChangeShapeType="1"/>
                </p:cNvSpPr>
                <p:nvPr/>
              </p:nvSpPr>
              <p:spPr bwMode="auto">
                <a:xfrm flipV="1">
                  <a:off x="1824" y="1200"/>
                  <a:ext cx="96" cy="96"/>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84" name="Line 40"/>
                <p:cNvSpPr>
                  <a:spLocks noChangeShapeType="1"/>
                </p:cNvSpPr>
                <p:nvPr/>
              </p:nvSpPr>
              <p:spPr bwMode="auto">
                <a:xfrm rot="5400000" flipV="1">
                  <a:off x="1728" y="1200"/>
                  <a:ext cx="96" cy="96"/>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grpSp>
            <p:nvGrpSpPr>
              <p:cNvPr id="12" name="Group 41"/>
              <p:cNvGrpSpPr>
                <a:grpSpLocks/>
              </p:cNvGrpSpPr>
              <p:nvPr/>
            </p:nvGrpSpPr>
            <p:grpSpPr bwMode="auto">
              <a:xfrm rot="-9386189">
                <a:off x="2544" y="1488"/>
                <a:ext cx="144" cy="192"/>
                <a:chOff x="1728" y="1200"/>
                <a:chExt cx="192" cy="240"/>
              </a:xfrm>
            </p:grpSpPr>
            <p:sp>
              <p:nvSpPr>
                <p:cNvPr id="11579" name="Line 42"/>
                <p:cNvSpPr>
                  <a:spLocks noChangeShapeType="1"/>
                </p:cNvSpPr>
                <p:nvPr/>
              </p:nvSpPr>
              <p:spPr bwMode="auto">
                <a:xfrm>
                  <a:off x="1824" y="1296"/>
                  <a:ext cx="0" cy="144"/>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80" name="Line 43"/>
                <p:cNvSpPr>
                  <a:spLocks noChangeShapeType="1"/>
                </p:cNvSpPr>
                <p:nvPr/>
              </p:nvSpPr>
              <p:spPr bwMode="auto">
                <a:xfrm flipV="1">
                  <a:off x="1824" y="1200"/>
                  <a:ext cx="96" cy="96"/>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81" name="Line 44"/>
                <p:cNvSpPr>
                  <a:spLocks noChangeShapeType="1"/>
                </p:cNvSpPr>
                <p:nvPr/>
              </p:nvSpPr>
              <p:spPr bwMode="auto">
                <a:xfrm rot="5400000" flipV="1">
                  <a:off x="1728" y="1200"/>
                  <a:ext cx="96" cy="96"/>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grpSp>
        <p:grpSp>
          <p:nvGrpSpPr>
            <p:cNvPr id="13" name="Group 45"/>
            <p:cNvGrpSpPr>
              <a:grpSpLocks/>
            </p:cNvGrpSpPr>
            <p:nvPr/>
          </p:nvGrpSpPr>
          <p:grpSpPr bwMode="auto">
            <a:xfrm>
              <a:off x="4999" y="3246"/>
              <a:ext cx="185" cy="185"/>
              <a:chOff x="1776" y="1344"/>
              <a:chExt cx="720" cy="720"/>
            </a:xfrm>
          </p:grpSpPr>
          <p:sp>
            <p:nvSpPr>
              <p:cNvPr id="11543" name="Oval 46"/>
              <p:cNvSpPr>
                <a:spLocks noChangeArrowheads="1"/>
              </p:cNvSpPr>
              <p:nvPr/>
            </p:nvSpPr>
            <p:spPr bwMode="auto">
              <a:xfrm>
                <a:off x="1872" y="1488"/>
                <a:ext cx="576" cy="528"/>
              </a:xfrm>
              <a:prstGeom prst="ellipse">
                <a:avLst/>
              </a:prstGeom>
              <a:solidFill>
                <a:srgbClr val="FF66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solidFill>
                    <a:prstClr val="black"/>
                  </a:solidFill>
                </a:endParaRPr>
              </a:p>
            </p:txBody>
          </p:sp>
          <p:sp>
            <p:nvSpPr>
              <p:cNvPr id="11544" name="Oval 47"/>
              <p:cNvSpPr>
                <a:spLocks noChangeArrowheads="1"/>
              </p:cNvSpPr>
              <p:nvPr/>
            </p:nvSpPr>
            <p:spPr bwMode="auto">
              <a:xfrm>
                <a:off x="1968" y="1576"/>
                <a:ext cx="384" cy="264"/>
              </a:xfrm>
              <a:prstGeom prst="ellipse">
                <a:avLst/>
              </a:prstGeom>
              <a:solidFill>
                <a:srgbClr val="FFCC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solidFill>
                    <a:prstClr val="black"/>
                  </a:solidFill>
                </a:endParaRPr>
              </a:p>
            </p:txBody>
          </p:sp>
          <p:grpSp>
            <p:nvGrpSpPr>
              <p:cNvPr id="14" name="Group 48"/>
              <p:cNvGrpSpPr>
                <a:grpSpLocks/>
              </p:cNvGrpSpPr>
              <p:nvPr/>
            </p:nvGrpSpPr>
            <p:grpSpPr bwMode="auto">
              <a:xfrm>
                <a:off x="2064" y="1344"/>
                <a:ext cx="144" cy="144"/>
                <a:chOff x="2016" y="1104"/>
                <a:chExt cx="192" cy="288"/>
              </a:xfrm>
            </p:grpSpPr>
            <p:sp>
              <p:nvSpPr>
                <p:cNvPr id="11566" name="Line 49"/>
                <p:cNvSpPr>
                  <a:spLocks noChangeShapeType="1"/>
                </p:cNvSpPr>
                <p:nvPr/>
              </p:nvSpPr>
              <p:spPr bwMode="auto">
                <a:xfrm>
                  <a:off x="2208" y="1104"/>
                  <a:ext cx="0" cy="144"/>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67" name="Line 50"/>
                <p:cNvSpPr>
                  <a:spLocks noChangeShapeType="1"/>
                </p:cNvSpPr>
                <p:nvPr/>
              </p:nvSpPr>
              <p:spPr bwMode="auto">
                <a:xfrm flipH="1">
                  <a:off x="2016" y="1248"/>
                  <a:ext cx="192" cy="0"/>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68" name="Line 51"/>
                <p:cNvSpPr>
                  <a:spLocks noChangeShapeType="1"/>
                </p:cNvSpPr>
                <p:nvPr/>
              </p:nvSpPr>
              <p:spPr bwMode="auto">
                <a:xfrm flipV="1">
                  <a:off x="2016" y="1104"/>
                  <a:ext cx="0" cy="144"/>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69" name="Line 52"/>
                <p:cNvSpPr>
                  <a:spLocks noChangeShapeType="1"/>
                </p:cNvSpPr>
                <p:nvPr/>
              </p:nvSpPr>
              <p:spPr bwMode="auto">
                <a:xfrm>
                  <a:off x="2112" y="1248"/>
                  <a:ext cx="0" cy="144"/>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grpSp>
            <p:nvGrpSpPr>
              <p:cNvPr id="15" name="Group 53"/>
              <p:cNvGrpSpPr>
                <a:grpSpLocks/>
              </p:cNvGrpSpPr>
              <p:nvPr/>
            </p:nvGrpSpPr>
            <p:grpSpPr bwMode="auto">
              <a:xfrm rot="-8290055">
                <a:off x="1872" y="1920"/>
                <a:ext cx="144" cy="144"/>
                <a:chOff x="2016" y="1104"/>
                <a:chExt cx="192" cy="288"/>
              </a:xfrm>
            </p:grpSpPr>
            <p:sp>
              <p:nvSpPr>
                <p:cNvPr id="11562" name="Line 54"/>
                <p:cNvSpPr>
                  <a:spLocks noChangeShapeType="1"/>
                </p:cNvSpPr>
                <p:nvPr/>
              </p:nvSpPr>
              <p:spPr bwMode="auto">
                <a:xfrm>
                  <a:off x="2208" y="1104"/>
                  <a:ext cx="0" cy="144"/>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63" name="Line 55"/>
                <p:cNvSpPr>
                  <a:spLocks noChangeShapeType="1"/>
                </p:cNvSpPr>
                <p:nvPr/>
              </p:nvSpPr>
              <p:spPr bwMode="auto">
                <a:xfrm flipH="1">
                  <a:off x="2016" y="1248"/>
                  <a:ext cx="192" cy="0"/>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64" name="Line 56"/>
                <p:cNvSpPr>
                  <a:spLocks noChangeShapeType="1"/>
                </p:cNvSpPr>
                <p:nvPr/>
              </p:nvSpPr>
              <p:spPr bwMode="auto">
                <a:xfrm flipV="1">
                  <a:off x="2016" y="1104"/>
                  <a:ext cx="0" cy="144"/>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65" name="Line 57"/>
                <p:cNvSpPr>
                  <a:spLocks noChangeShapeType="1"/>
                </p:cNvSpPr>
                <p:nvPr/>
              </p:nvSpPr>
              <p:spPr bwMode="auto">
                <a:xfrm>
                  <a:off x="2112" y="1248"/>
                  <a:ext cx="0" cy="144"/>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grpSp>
            <p:nvGrpSpPr>
              <p:cNvPr id="16" name="Group 58"/>
              <p:cNvGrpSpPr>
                <a:grpSpLocks/>
              </p:cNvGrpSpPr>
              <p:nvPr/>
            </p:nvGrpSpPr>
            <p:grpSpPr bwMode="auto">
              <a:xfrm rot="2394473">
                <a:off x="2352" y="1440"/>
                <a:ext cx="144" cy="144"/>
                <a:chOff x="2016" y="1104"/>
                <a:chExt cx="192" cy="288"/>
              </a:xfrm>
            </p:grpSpPr>
            <p:sp>
              <p:nvSpPr>
                <p:cNvPr id="11558" name="Line 59"/>
                <p:cNvSpPr>
                  <a:spLocks noChangeShapeType="1"/>
                </p:cNvSpPr>
                <p:nvPr/>
              </p:nvSpPr>
              <p:spPr bwMode="auto">
                <a:xfrm>
                  <a:off x="2208" y="1104"/>
                  <a:ext cx="0" cy="144"/>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59" name="Line 60"/>
                <p:cNvSpPr>
                  <a:spLocks noChangeShapeType="1"/>
                </p:cNvSpPr>
                <p:nvPr/>
              </p:nvSpPr>
              <p:spPr bwMode="auto">
                <a:xfrm flipH="1">
                  <a:off x="2016" y="1248"/>
                  <a:ext cx="192" cy="0"/>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60" name="Line 61"/>
                <p:cNvSpPr>
                  <a:spLocks noChangeShapeType="1"/>
                </p:cNvSpPr>
                <p:nvPr/>
              </p:nvSpPr>
              <p:spPr bwMode="auto">
                <a:xfrm flipV="1">
                  <a:off x="2016" y="1104"/>
                  <a:ext cx="0" cy="144"/>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61" name="Line 62"/>
                <p:cNvSpPr>
                  <a:spLocks noChangeShapeType="1"/>
                </p:cNvSpPr>
                <p:nvPr/>
              </p:nvSpPr>
              <p:spPr bwMode="auto">
                <a:xfrm>
                  <a:off x="2112" y="1248"/>
                  <a:ext cx="0" cy="144"/>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grpSp>
            <p:nvGrpSpPr>
              <p:cNvPr id="17" name="Group 63"/>
              <p:cNvGrpSpPr>
                <a:grpSpLocks/>
              </p:cNvGrpSpPr>
              <p:nvPr/>
            </p:nvGrpSpPr>
            <p:grpSpPr bwMode="auto">
              <a:xfrm rot="8640105">
                <a:off x="2304" y="1920"/>
                <a:ext cx="144" cy="144"/>
                <a:chOff x="2016" y="1104"/>
                <a:chExt cx="192" cy="288"/>
              </a:xfrm>
            </p:grpSpPr>
            <p:sp>
              <p:nvSpPr>
                <p:cNvPr id="11554" name="Line 64"/>
                <p:cNvSpPr>
                  <a:spLocks noChangeShapeType="1"/>
                </p:cNvSpPr>
                <p:nvPr/>
              </p:nvSpPr>
              <p:spPr bwMode="auto">
                <a:xfrm>
                  <a:off x="2208" y="1104"/>
                  <a:ext cx="0" cy="144"/>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55" name="Line 65"/>
                <p:cNvSpPr>
                  <a:spLocks noChangeShapeType="1"/>
                </p:cNvSpPr>
                <p:nvPr/>
              </p:nvSpPr>
              <p:spPr bwMode="auto">
                <a:xfrm flipH="1">
                  <a:off x="2016" y="1248"/>
                  <a:ext cx="192" cy="0"/>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56" name="Line 66"/>
                <p:cNvSpPr>
                  <a:spLocks noChangeShapeType="1"/>
                </p:cNvSpPr>
                <p:nvPr/>
              </p:nvSpPr>
              <p:spPr bwMode="auto">
                <a:xfrm flipV="1">
                  <a:off x="2016" y="1104"/>
                  <a:ext cx="0" cy="144"/>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57" name="Line 67"/>
                <p:cNvSpPr>
                  <a:spLocks noChangeShapeType="1"/>
                </p:cNvSpPr>
                <p:nvPr/>
              </p:nvSpPr>
              <p:spPr bwMode="auto">
                <a:xfrm>
                  <a:off x="2112" y="1248"/>
                  <a:ext cx="0" cy="144"/>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grpSp>
            <p:nvGrpSpPr>
              <p:cNvPr id="18" name="Group 68"/>
              <p:cNvGrpSpPr>
                <a:grpSpLocks/>
              </p:cNvGrpSpPr>
              <p:nvPr/>
            </p:nvGrpSpPr>
            <p:grpSpPr bwMode="auto">
              <a:xfrm rot="-4083078">
                <a:off x="1776" y="1536"/>
                <a:ext cx="144" cy="144"/>
                <a:chOff x="2016" y="1104"/>
                <a:chExt cx="192" cy="288"/>
              </a:xfrm>
            </p:grpSpPr>
            <p:sp>
              <p:nvSpPr>
                <p:cNvPr id="11550" name="Line 69"/>
                <p:cNvSpPr>
                  <a:spLocks noChangeShapeType="1"/>
                </p:cNvSpPr>
                <p:nvPr/>
              </p:nvSpPr>
              <p:spPr bwMode="auto">
                <a:xfrm>
                  <a:off x="2208" y="1104"/>
                  <a:ext cx="0" cy="144"/>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51" name="Line 70"/>
                <p:cNvSpPr>
                  <a:spLocks noChangeShapeType="1"/>
                </p:cNvSpPr>
                <p:nvPr/>
              </p:nvSpPr>
              <p:spPr bwMode="auto">
                <a:xfrm flipH="1">
                  <a:off x="2016" y="1248"/>
                  <a:ext cx="192" cy="0"/>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52" name="Line 71"/>
                <p:cNvSpPr>
                  <a:spLocks noChangeShapeType="1"/>
                </p:cNvSpPr>
                <p:nvPr/>
              </p:nvSpPr>
              <p:spPr bwMode="auto">
                <a:xfrm flipV="1">
                  <a:off x="2016" y="1104"/>
                  <a:ext cx="0" cy="144"/>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53" name="Line 72"/>
                <p:cNvSpPr>
                  <a:spLocks noChangeShapeType="1"/>
                </p:cNvSpPr>
                <p:nvPr/>
              </p:nvSpPr>
              <p:spPr bwMode="auto">
                <a:xfrm>
                  <a:off x="2112" y="1248"/>
                  <a:ext cx="0" cy="144"/>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grpSp>
        <p:grpSp>
          <p:nvGrpSpPr>
            <p:cNvPr id="19" name="Group 73"/>
            <p:cNvGrpSpPr>
              <a:grpSpLocks/>
            </p:cNvGrpSpPr>
            <p:nvPr/>
          </p:nvGrpSpPr>
          <p:grpSpPr bwMode="auto">
            <a:xfrm>
              <a:off x="4683" y="2928"/>
              <a:ext cx="222" cy="201"/>
              <a:chOff x="2016" y="1872"/>
              <a:chExt cx="704" cy="640"/>
            </a:xfrm>
          </p:grpSpPr>
          <p:sp>
            <p:nvSpPr>
              <p:cNvPr id="11539" name="Freeform 74"/>
              <p:cNvSpPr>
                <a:spLocks/>
              </p:cNvSpPr>
              <p:nvPr/>
            </p:nvSpPr>
            <p:spPr bwMode="auto">
              <a:xfrm>
                <a:off x="2016" y="1872"/>
                <a:ext cx="704" cy="640"/>
              </a:xfrm>
              <a:custGeom>
                <a:avLst/>
                <a:gdLst>
                  <a:gd name="T0" fmla="*/ 24 w 704"/>
                  <a:gd name="T1" fmla="*/ 256 h 640"/>
                  <a:gd name="T2" fmla="*/ 24 w 704"/>
                  <a:gd name="T3" fmla="*/ 64 h 640"/>
                  <a:gd name="T4" fmla="*/ 168 w 704"/>
                  <a:gd name="T5" fmla="*/ 16 h 640"/>
                  <a:gd name="T6" fmla="*/ 264 w 704"/>
                  <a:gd name="T7" fmla="*/ 64 h 640"/>
                  <a:gd name="T8" fmla="*/ 360 w 704"/>
                  <a:gd name="T9" fmla="*/ 16 h 640"/>
                  <a:gd name="T10" fmla="*/ 504 w 704"/>
                  <a:gd name="T11" fmla="*/ 16 h 640"/>
                  <a:gd name="T12" fmla="*/ 552 w 704"/>
                  <a:gd name="T13" fmla="*/ 112 h 640"/>
                  <a:gd name="T14" fmla="*/ 600 w 704"/>
                  <a:gd name="T15" fmla="*/ 208 h 640"/>
                  <a:gd name="T16" fmla="*/ 696 w 704"/>
                  <a:gd name="T17" fmla="*/ 304 h 640"/>
                  <a:gd name="T18" fmla="*/ 648 w 704"/>
                  <a:gd name="T19" fmla="*/ 448 h 640"/>
                  <a:gd name="T20" fmla="*/ 648 w 704"/>
                  <a:gd name="T21" fmla="*/ 544 h 640"/>
                  <a:gd name="T22" fmla="*/ 408 w 704"/>
                  <a:gd name="T23" fmla="*/ 640 h 640"/>
                  <a:gd name="T24" fmla="*/ 360 w 704"/>
                  <a:gd name="T25" fmla="*/ 544 h 640"/>
                  <a:gd name="T26" fmla="*/ 216 w 704"/>
                  <a:gd name="T27" fmla="*/ 592 h 640"/>
                  <a:gd name="T28" fmla="*/ 24 w 704"/>
                  <a:gd name="T29" fmla="*/ 544 h 640"/>
                  <a:gd name="T30" fmla="*/ 72 w 704"/>
                  <a:gd name="T31" fmla="*/ 352 h 640"/>
                  <a:gd name="T32" fmla="*/ 24 w 704"/>
                  <a:gd name="T33" fmla="*/ 256 h 6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4"/>
                  <a:gd name="T52" fmla="*/ 0 h 640"/>
                  <a:gd name="T53" fmla="*/ 704 w 704"/>
                  <a:gd name="T54" fmla="*/ 640 h 6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4" h="640">
                    <a:moveTo>
                      <a:pt x="24" y="256"/>
                    </a:moveTo>
                    <a:cubicBezTo>
                      <a:pt x="16" y="208"/>
                      <a:pt x="0" y="104"/>
                      <a:pt x="24" y="64"/>
                    </a:cubicBezTo>
                    <a:cubicBezTo>
                      <a:pt x="48" y="24"/>
                      <a:pt x="128" y="16"/>
                      <a:pt x="168" y="16"/>
                    </a:cubicBezTo>
                    <a:cubicBezTo>
                      <a:pt x="208" y="16"/>
                      <a:pt x="232" y="64"/>
                      <a:pt x="264" y="64"/>
                    </a:cubicBezTo>
                    <a:cubicBezTo>
                      <a:pt x="296" y="64"/>
                      <a:pt x="320" y="24"/>
                      <a:pt x="360" y="16"/>
                    </a:cubicBezTo>
                    <a:cubicBezTo>
                      <a:pt x="400" y="8"/>
                      <a:pt x="472" y="0"/>
                      <a:pt x="504" y="16"/>
                    </a:cubicBezTo>
                    <a:cubicBezTo>
                      <a:pt x="536" y="32"/>
                      <a:pt x="536" y="80"/>
                      <a:pt x="552" y="112"/>
                    </a:cubicBezTo>
                    <a:cubicBezTo>
                      <a:pt x="568" y="144"/>
                      <a:pt x="576" y="176"/>
                      <a:pt x="600" y="208"/>
                    </a:cubicBezTo>
                    <a:cubicBezTo>
                      <a:pt x="624" y="240"/>
                      <a:pt x="688" y="264"/>
                      <a:pt x="696" y="304"/>
                    </a:cubicBezTo>
                    <a:cubicBezTo>
                      <a:pt x="704" y="344"/>
                      <a:pt x="656" y="408"/>
                      <a:pt x="648" y="448"/>
                    </a:cubicBezTo>
                    <a:cubicBezTo>
                      <a:pt x="640" y="488"/>
                      <a:pt x="688" y="512"/>
                      <a:pt x="648" y="544"/>
                    </a:cubicBezTo>
                    <a:cubicBezTo>
                      <a:pt x="608" y="576"/>
                      <a:pt x="456" y="640"/>
                      <a:pt x="408" y="640"/>
                    </a:cubicBezTo>
                    <a:cubicBezTo>
                      <a:pt x="360" y="640"/>
                      <a:pt x="392" y="552"/>
                      <a:pt x="360" y="544"/>
                    </a:cubicBezTo>
                    <a:cubicBezTo>
                      <a:pt x="328" y="536"/>
                      <a:pt x="272" y="592"/>
                      <a:pt x="216" y="592"/>
                    </a:cubicBezTo>
                    <a:cubicBezTo>
                      <a:pt x="160" y="592"/>
                      <a:pt x="48" y="584"/>
                      <a:pt x="24" y="544"/>
                    </a:cubicBezTo>
                    <a:cubicBezTo>
                      <a:pt x="0" y="504"/>
                      <a:pt x="72" y="400"/>
                      <a:pt x="72" y="352"/>
                    </a:cubicBezTo>
                    <a:cubicBezTo>
                      <a:pt x="72" y="304"/>
                      <a:pt x="32" y="304"/>
                      <a:pt x="24" y="256"/>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sp>
            <p:nvSpPr>
              <p:cNvPr id="11540" name="Oval 75"/>
              <p:cNvSpPr>
                <a:spLocks noChangeArrowheads="1"/>
              </p:cNvSpPr>
              <p:nvPr/>
            </p:nvSpPr>
            <p:spPr bwMode="auto">
              <a:xfrm>
                <a:off x="2304" y="2016"/>
                <a:ext cx="192" cy="144"/>
              </a:xfrm>
              <a:prstGeom prst="ellipse">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prstClr val="black"/>
                  </a:solidFill>
                </a:endParaRPr>
              </a:p>
            </p:txBody>
          </p:sp>
          <p:sp>
            <p:nvSpPr>
              <p:cNvPr id="11541" name="Oval 76"/>
              <p:cNvSpPr>
                <a:spLocks noChangeArrowheads="1"/>
              </p:cNvSpPr>
              <p:nvPr/>
            </p:nvSpPr>
            <p:spPr bwMode="auto">
              <a:xfrm>
                <a:off x="2448" y="2064"/>
                <a:ext cx="96" cy="144"/>
              </a:xfrm>
              <a:prstGeom prst="ellipse">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prstClr val="black"/>
                  </a:solidFill>
                </a:endParaRPr>
              </a:p>
            </p:txBody>
          </p:sp>
          <p:sp>
            <p:nvSpPr>
              <p:cNvPr id="11542" name="Oval 77"/>
              <p:cNvSpPr>
                <a:spLocks noChangeArrowheads="1"/>
              </p:cNvSpPr>
              <p:nvPr/>
            </p:nvSpPr>
            <p:spPr bwMode="auto">
              <a:xfrm>
                <a:off x="2256" y="2064"/>
                <a:ext cx="192" cy="192"/>
              </a:xfrm>
              <a:prstGeom prst="ellipse">
                <a:avLst/>
              </a:prstGeom>
              <a:solidFill>
                <a:srgbClr val="9933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prstClr val="black"/>
                  </a:solidFill>
                </a:endParaRPr>
              </a:p>
            </p:txBody>
          </p:sp>
        </p:grpSp>
      </p:grpSp>
      <p:sp>
        <p:nvSpPr>
          <p:cNvPr id="11272" name="Text Box 78"/>
          <p:cNvSpPr txBox="1">
            <a:spLocks noChangeArrowheads="1"/>
          </p:cNvSpPr>
          <p:nvPr/>
        </p:nvSpPr>
        <p:spPr bwMode="auto">
          <a:xfrm>
            <a:off x="0" y="1346203"/>
            <a:ext cx="155042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b="1">
                <a:solidFill>
                  <a:prstClr val="black"/>
                </a:solidFill>
              </a:rPr>
              <a:t>Scaffold</a:t>
            </a:r>
          </a:p>
          <a:p>
            <a:pPr eaLnBrk="1" hangingPunct="1">
              <a:buFontTx/>
              <a:buChar char="-"/>
            </a:pPr>
            <a:r>
              <a:rPr lang="en-US" sz="1400">
                <a:solidFill>
                  <a:prstClr val="black"/>
                </a:solidFill>
              </a:rPr>
              <a:t> </a:t>
            </a:r>
            <a:r>
              <a:rPr lang="en-US" sz="1200">
                <a:solidFill>
                  <a:prstClr val="black"/>
                </a:solidFill>
              </a:rPr>
              <a:t>purified ECM </a:t>
            </a:r>
          </a:p>
          <a:p>
            <a:pPr eaLnBrk="1" hangingPunct="1">
              <a:buFontTx/>
              <a:buChar char="-"/>
            </a:pPr>
            <a:r>
              <a:rPr lang="en-US" sz="1200">
                <a:solidFill>
                  <a:prstClr val="black"/>
                </a:solidFill>
              </a:rPr>
              <a:t> synthetic polymers</a:t>
            </a:r>
          </a:p>
          <a:p>
            <a:pPr eaLnBrk="1" hangingPunct="1">
              <a:buFontTx/>
              <a:buChar char="-"/>
            </a:pPr>
            <a:r>
              <a:rPr lang="en-US" sz="1200">
                <a:solidFill>
                  <a:prstClr val="black"/>
                </a:solidFill>
              </a:rPr>
              <a:t> composites</a:t>
            </a:r>
          </a:p>
        </p:txBody>
      </p:sp>
      <p:pic>
        <p:nvPicPr>
          <p:cNvPr id="227407" name="Picture 79" descr="Tissue Engineering Scaffold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67000" y="4267226"/>
            <a:ext cx="15240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408" name="Text Box 80"/>
          <p:cNvSpPr txBox="1">
            <a:spLocks noChangeArrowheads="1"/>
          </p:cNvSpPr>
          <p:nvPr/>
        </p:nvSpPr>
        <p:spPr bwMode="auto">
          <a:xfrm>
            <a:off x="2590801" y="5029226"/>
            <a:ext cx="165782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b="1">
                <a:solidFill>
                  <a:prstClr val="black"/>
                </a:solidFill>
              </a:rPr>
              <a:t>Perfusion</a:t>
            </a:r>
            <a:endParaRPr lang="en-US" sz="2000">
              <a:solidFill>
                <a:prstClr val="black"/>
              </a:solidFill>
            </a:endParaRPr>
          </a:p>
          <a:p>
            <a:pPr eaLnBrk="1" hangingPunct="1">
              <a:buFontTx/>
              <a:buChar char="-"/>
            </a:pPr>
            <a:r>
              <a:rPr lang="en-US" sz="1200">
                <a:solidFill>
                  <a:prstClr val="black"/>
                </a:solidFill>
              </a:rPr>
              <a:t> embedded channels</a:t>
            </a:r>
          </a:p>
          <a:p>
            <a:pPr eaLnBrk="1" hangingPunct="1">
              <a:buFontTx/>
              <a:buChar char="-"/>
            </a:pPr>
            <a:r>
              <a:rPr lang="en-US" sz="1200">
                <a:solidFill>
                  <a:prstClr val="black"/>
                </a:solidFill>
              </a:rPr>
              <a:t> vascularization </a:t>
            </a:r>
          </a:p>
          <a:p>
            <a:pPr eaLnBrk="1" hangingPunct="1">
              <a:buFontTx/>
              <a:buChar char="-"/>
            </a:pPr>
            <a:endParaRPr lang="en-US" sz="1200">
              <a:solidFill>
                <a:prstClr val="black"/>
              </a:solidFill>
            </a:endParaRPr>
          </a:p>
        </p:txBody>
      </p:sp>
      <p:grpSp>
        <p:nvGrpSpPr>
          <p:cNvPr id="20" name="Group 81"/>
          <p:cNvGrpSpPr>
            <a:grpSpLocks/>
          </p:cNvGrpSpPr>
          <p:nvPr/>
        </p:nvGrpSpPr>
        <p:grpSpPr bwMode="auto">
          <a:xfrm>
            <a:off x="4343400" y="5105400"/>
            <a:ext cx="762000" cy="685800"/>
            <a:chOff x="480" y="3456"/>
            <a:chExt cx="816" cy="682"/>
          </a:xfrm>
        </p:grpSpPr>
        <p:pic>
          <p:nvPicPr>
            <p:cNvPr id="11528" name="Picture 82" descr="scaffold"/>
            <p:cNvPicPr>
              <a:picLocks noChangeAspect="1" noChangeArrowheads="1"/>
            </p:cNvPicPr>
            <p:nvPr/>
          </p:nvPicPr>
          <p:blipFill>
            <a:blip r:embed="rId9" cstate="print">
              <a:extLst>
                <a:ext uri="{28A0092B-C50C-407E-A947-70E740481C1C}">
                  <a14:useLocalDpi xmlns:a14="http://schemas.microsoft.com/office/drawing/2010/main" val="0"/>
                </a:ext>
              </a:extLst>
            </a:blip>
            <a:srcRect l="38710" t="41238" r="32661" b="6798"/>
            <a:stretch>
              <a:fillRect/>
            </a:stretch>
          </p:blipFill>
          <p:spPr bwMode="auto">
            <a:xfrm>
              <a:off x="671" y="3456"/>
              <a:ext cx="625" cy="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29" name="Rectangle 83"/>
            <p:cNvSpPr>
              <a:spLocks noChangeArrowheads="1"/>
            </p:cNvSpPr>
            <p:nvPr/>
          </p:nvSpPr>
          <p:spPr bwMode="auto">
            <a:xfrm>
              <a:off x="535" y="3515"/>
              <a:ext cx="163" cy="587"/>
            </a:xfrm>
            <a:prstGeom prst="rect">
              <a:avLst/>
            </a:prstGeom>
            <a:solidFill>
              <a:srgbClr val="FCD8E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sp>
          <p:nvSpPr>
            <p:cNvPr id="11530" name="Line 84"/>
            <p:cNvSpPr>
              <a:spLocks noChangeShapeType="1"/>
            </p:cNvSpPr>
            <p:nvPr/>
          </p:nvSpPr>
          <p:spPr bwMode="auto">
            <a:xfrm>
              <a:off x="671" y="3574"/>
              <a:ext cx="0" cy="440"/>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31" name="Line 85"/>
            <p:cNvSpPr>
              <a:spLocks noChangeShapeType="1"/>
            </p:cNvSpPr>
            <p:nvPr/>
          </p:nvSpPr>
          <p:spPr bwMode="auto">
            <a:xfrm>
              <a:off x="480" y="3779"/>
              <a:ext cx="191" cy="0"/>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32" name="Line 86"/>
            <p:cNvSpPr>
              <a:spLocks noChangeShapeType="1"/>
            </p:cNvSpPr>
            <p:nvPr/>
          </p:nvSpPr>
          <p:spPr bwMode="auto">
            <a:xfrm flipH="1">
              <a:off x="535" y="4102"/>
              <a:ext cx="737" cy="0"/>
            </a:xfrm>
            <a:prstGeom prst="line">
              <a:avLst/>
            </a:prstGeom>
            <a:noFill/>
            <a:ln w="889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33" name="Line 87"/>
            <p:cNvSpPr>
              <a:spLocks noChangeShapeType="1"/>
            </p:cNvSpPr>
            <p:nvPr/>
          </p:nvSpPr>
          <p:spPr bwMode="auto">
            <a:xfrm flipV="1">
              <a:off x="535" y="3456"/>
              <a:ext cx="0" cy="676"/>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34" name="Line 88"/>
            <p:cNvSpPr>
              <a:spLocks noChangeShapeType="1"/>
            </p:cNvSpPr>
            <p:nvPr/>
          </p:nvSpPr>
          <p:spPr bwMode="auto">
            <a:xfrm>
              <a:off x="535" y="3515"/>
              <a:ext cx="737" cy="0"/>
            </a:xfrm>
            <a:prstGeom prst="line">
              <a:avLst/>
            </a:prstGeom>
            <a:noFill/>
            <a:ln w="539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sp>
        <p:nvSpPr>
          <p:cNvPr id="227417" name="Text Box 89"/>
          <p:cNvSpPr txBox="1">
            <a:spLocks noChangeArrowheads="1"/>
          </p:cNvSpPr>
          <p:nvPr/>
        </p:nvSpPr>
        <p:spPr bwMode="auto">
          <a:xfrm>
            <a:off x="3962400" y="5791226"/>
            <a:ext cx="236220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b="1" dirty="0">
                <a:solidFill>
                  <a:prstClr val="black"/>
                </a:solidFill>
              </a:rPr>
              <a:t>Bioreactors</a:t>
            </a:r>
          </a:p>
          <a:p>
            <a:pPr eaLnBrk="1" hangingPunct="1">
              <a:buFontTx/>
              <a:buChar char="-"/>
            </a:pPr>
            <a:r>
              <a:rPr lang="en-US" sz="1400" dirty="0">
                <a:solidFill>
                  <a:prstClr val="black"/>
                </a:solidFill>
              </a:rPr>
              <a:t> </a:t>
            </a:r>
            <a:r>
              <a:rPr lang="en-US" sz="1200" dirty="0">
                <a:solidFill>
                  <a:prstClr val="black"/>
                </a:solidFill>
              </a:rPr>
              <a:t>optimized culture conditions </a:t>
            </a:r>
          </a:p>
          <a:p>
            <a:pPr eaLnBrk="1" hangingPunct="1">
              <a:buFontTx/>
              <a:buChar char="-"/>
            </a:pPr>
            <a:r>
              <a:rPr lang="en-US" sz="1200" dirty="0">
                <a:solidFill>
                  <a:prstClr val="black"/>
                </a:solidFill>
              </a:rPr>
              <a:t> </a:t>
            </a:r>
            <a:r>
              <a:rPr lang="en-US" sz="1200" dirty="0" smtClean="0">
                <a:solidFill>
                  <a:prstClr val="black"/>
                </a:solidFill>
              </a:rPr>
              <a:t>biomechanical properties</a:t>
            </a:r>
          </a:p>
          <a:p>
            <a:pPr eaLnBrk="1" hangingPunct="1">
              <a:buFontTx/>
              <a:buChar char="-"/>
            </a:pPr>
            <a:r>
              <a:rPr lang="en-US" sz="1200" dirty="0">
                <a:solidFill>
                  <a:prstClr val="black"/>
                </a:solidFill>
              </a:rPr>
              <a:t> </a:t>
            </a:r>
            <a:r>
              <a:rPr lang="en-US" sz="1200" dirty="0" smtClean="0">
                <a:solidFill>
                  <a:prstClr val="black"/>
                </a:solidFill>
              </a:rPr>
              <a:t>blood </a:t>
            </a:r>
            <a:r>
              <a:rPr lang="en-US" sz="1200" dirty="0" err="1" smtClean="0">
                <a:solidFill>
                  <a:prstClr val="black"/>
                </a:solidFill>
              </a:rPr>
              <a:t>mimetics</a:t>
            </a:r>
            <a:endParaRPr lang="en-US" sz="1200" dirty="0">
              <a:solidFill>
                <a:prstClr val="black"/>
              </a:solidFill>
            </a:endParaRPr>
          </a:p>
        </p:txBody>
      </p:sp>
      <p:sp>
        <p:nvSpPr>
          <p:cNvPr id="227418" name="Text Box 90"/>
          <p:cNvSpPr txBox="1">
            <a:spLocks noChangeArrowheads="1"/>
          </p:cNvSpPr>
          <p:nvPr/>
        </p:nvSpPr>
        <p:spPr bwMode="auto">
          <a:xfrm>
            <a:off x="304800" y="5181600"/>
            <a:ext cx="2286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b="1">
                <a:solidFill>
                  <a:prstClr val="black"/>
                </a:solidFill>
              </a:rPr>
              <a:t>Spatial/Temporal</a:t>
            </a:r>
          </a:p>
          <a:p>
            <a:pPr eaLnBrk="1" hangingPunct="1"/>
            <a:r>
              <a:rPr lang="en-US" sz="2000" b="1">
                <a:solidFill>
                  <a:prstClr val="black"/>
                </a:solidFill>
              </a:rPr>
              <a:t>Patterning</a:t>
            </a:r>
          </a:p>
          <a:p>
            <a:pPr eaLnBrk="1" hangingPunct="1">
              <a:buFontTx/>
              <a:buChar char="-"/>
            </a:pPr>
            <a:r>
              <a:rPr lang="en-US" sz="1200">
                <a:solidFill>
                  <a:prstClr val="black"/>
                </a:solidFill>
              </a:rPr>
              <a:t> cytokine gradients </a:t>
            </a:r>
          </a:p>
          <a:p>
            <a:pPr eaLnBrk="1" hangingPunct="1">
              <a:buFontTx/>
              <a:buChar char="-"/>
            </a:pPr>
            <a:r>
              <a:rPr lang="en-US" sz="1200">
                <a:solidFill>
                  <a:prstClr val="black"/>
                </a:solidFill>
              </a:rPr>
              <a:t> controlled release</a:t>
            </a:r>
          </a:p>
        </p:txBody>
      </p:sp>
      <p:sp>
        <p:nvSpPr>
          <p:cNvPr id="11278" name="Line 91"/>
          <p:cNvSpPr>
            <a:spLocks noChangeShapeType="1"/>
          </p:cNvSpPr>
          <p:nvPr/>
        </p:nvSpPr>
        <p:spPr bwMode="auto">
          <a:xfrm>
            <a:off x="1752600" y="1447800"/>
            <a:ext cx="304800" cy="304800"/>
          </a:xfrm>
          <a:prstGeom prst="line">
            <a:avLst/>
          </a:prstGeom>
          <a:noFill/>
          <a:ln w="63500">
            <a:solidFill>
              <a:srgbClr val="33CC33"/>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27420" name="Line 92"/>
          <p:cNvSpPr>
            <a:spLocks noChangeShapeType="1"/>
          </p:cNvSpPr>
          <p:nvPr/>
        </p:nvSpPr>
        <p:spPr bwMode="auto">
          <a:xfrm flipV="1">
            <a:off x="3505200" y="3962400"/>
            <a:ext cx="152400" cy="381000"/>
          </a:xfrm>
          <a:prstGeom prst="line">
            <a:avLst/>
          </a:prstGeom>
          <a:noFill/>
          <a:ln w="63500">
            <a:solidFill>
              <a:srgbClr val="33CC33"/>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27421" name="Line 93"/>
          <p:cNvSpPr>
            <a:spLocks noChangeShapeType="1"/>
          </p:cNvSpPr>
          <p:nvPr/>
        </p:nvSpPr>
        <p:spPr bwMode="auto">
          <a:xfrm flipH="1" flipV="1">
            <a:off x="4495800" y="3962400"/>
            <a:ext cx="304800" cy="990600"/>
          </a:xfrm>
          <a:prstGeom prst="line">
            <a:avLst/>
          </a:prstGeom>
          <a:noFill/>
          <a:ln w="63500">
            <a:solidFill>
              <a:srgbClr val="33CC33"/>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nvGrpSpPr>
          <p:cNvPr id="21" name="Group 94"/>
          <p:cNvGrpSpPr>
            <a:grpSpLocks/>
          </p:cNvGrpSpPr>
          <p:nvPr/>
        </p:nvGrpSpPr>
        <p:grpSpPr bwMode="auto">
          <a:xfrm>
            <a:off x="5867400" y="4876826"/>
            <a:ext cx="838200" cy="1077913"/>
            <a:chOff x="144" y="2544"/>
            <a:chExt cx="960" cy="1255"/>
          </a:xfrm>
        </p:grpSpPr>
        <p:pic>
          <p:nvPicPr>
            <p:cNvPr id="11473" name="Picture 95" descr="scaffold"/>
            <p:cNvPicPr>
              <a:picLocks noChangeAspect="1" noChangeArrowheads="1"/>
            </p:cNvPicPr>
            <p:nvPr/>
          </p:nvPicPr>
          <p:blipFill>
            <a:blip r:embed="rId10" cstate="print">
              <a:extLst>
                <a:ext uri="{28A0092B-C50C-407E-A947-70E740481C1C}">
                  <a14:useLocalDpi xmlns:a14="http://schemas.microsoft.com/office/drawing/2010/main" val="0"/>
                </a:ext>
              </a:extLst>
            </a:blip>
            <a:srcRect t="48717" r="74396" b="11330"/>
            <a:stretch>
              <a:fillRect/>
            </a:stretch>
          </p:blipFill>
          <p:spPr bwMode="auto">
            <a:xfrm>
              <a:off x="144" y="3024"/>
              <a:ext cx="890" cy="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96"/>
            <p:cNvGrpSpPr>
              <a:grpSpLocks/>
            </p:cNvGrpSpPr>
            <p:nvPr/>
          </p:nvGrpSpPr>
          <p:grpSpPr bwMode="auto">
            <a:xfrm rot="-790993">
              <a:off x="192" y="2640"/>
              <a:ext cx="432" cy="624"/>
              <a:chOff x="48" y="2832"/>
              <a:chExt cx="1104" cy="1488"/>
            </a:xfrm>
          </p:grpSpPr>
          <p:grpSp>
            <p:nvGrpSpPr>
              <p:cNvPr id="23" name="Group 97"/>
              <p:cNvGrpSpPr>
                <a:grpSpLocks/>
              </p:cNvGrpSpPr>
              <p:nvPr/>
            </p:nvGrpSpPr>
            <p:grpSpPr bwMode="auto">
              <a:xfrm rot="7780285">
                <a:off x="54" y="2922"/>
                <a:ext cx="128" cy="139"/>
                <a:chOff x="576" y="3456"/>
                <a:chExt cx="192" cy="144"/>
              </a:xfrm>
            </p:grpSpPr>
            <p:sp>
              <p:nvSpPr>
                <p:cNvPr id="11524" name="Line 98"/>
                <p:cNvSpPr>
                  <a:spLocks noChangeShapeType="1"/>
                </p:cNvSpPr>
                <p:nvPr/>
              </p:nvSpPr>
              <p:spPr bwMode="auto">
                <a:xfrm flipH="1">
                  <a:off x="576" y="3456"/>
                  <a:ext cx="96" cy="48"/>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25" name="Line 99"/>
                <p:cNvSpPr>
                  <a:spLocks noChangeShapeType="1"/>
                </p:cNvSpPr>
                <p:nvPr/>
              </p:nvSpPr>
              <p:spPr bwMode="auto">
                <a:xfrm>
                  <a:off x="672" y="3456"/>
                  <a:ext cx="48" cy="14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26" name="Line 100"/>
                <p:cNvSpPr>
                  <a:spLocks noChangeShapeType="1"/>
                </p:cNvSpPr>
                <p:nvPr/>
              </p:nvSpPr>
              <p:spPr bwMode="auto">
                <a:xfrm flipH="1">
                  <a:off x="624" y="3456"/>
                  <a:ext cx="48" cy="96"/>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27" name="Line 101"/>
                <p:cNvSpPr>
                  <a:spLocks noChangeShapeType="1"/>
                </p:cNvSpPr>
                <p:nvPr/>
              </p:nvSpPr>
              <p:spPr bwMode="auto">
                <a:xfrm>
                  <a:off x="672" y="3456"/>
                  <a:ext cx="96" cy="48"/>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sp>
            <p:nvSpPr>
              <p:cNvPr id="11503" name="Oval 102"/>
              <p:cNvSpPr>
                <a:spLocks noChangeArrowheads="1"/>
              </p:cNvSpPr>
              <p:nvPr/>
            </p:nvSpPr>
            <p:spPr bwMode="auto">
              <a:xfrm>
                <a:off x="144" y="3120"/>
                <a:ext cx="458" cy="559"/>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prstClr val="black"/>
                  </a:solidFill>
                </a:endParaRPr>
              </a:p>
            </p:txBody>
          </p:sp>
          <p:sp>
            <p:nvSpPr>
              <p:cNvPr id="11504" name="Oval 103"/>
              <p:cNvSpPr>
                <a:spLocks noChangeArrowheads="1"/>
              </p:cNvSpPr>
              <p:nvPr/>
            </p:nvSpPr>
            <p:spPr bwMode="auto">
              <a:xfrm>
                <a:off x="327" y="3202"/>
                <a:ext cx="184" cy="279"/>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prstClr val="black"/>
                  </a:solidFill>
                </a:endParaRPr>
              </a:p>
            </p:txBody>
          </p:sp>
          <p:sp>
            <p:nvSpPr>
              <p:cNvPr id="11505" name="Freeform 104"/>
              <p:cNvSpPr>
                <a:spLocks/>
              </p:cNvSpPr>
              <p:nvPr/>
            </p:nvSpPr>
            <p:spPr bwMode="auto">
              <a:xfrm>
                <a:off x="602" y="3481"/>
                <a:ext cx="382" cy="559"/>
              </a:xfrm>
              <a:custGeom>
                <a:avLst/>
                <a:gdLst>
                  <a:gd name="T0" fmla="*/ 0 w 200"/>
                  <a:gd name="T1" fmla="*/ 0 h 288"/>
                  <a:gd name="T2" fmla="*/ 1019042604 w 200"/>
                  <a:gd name="T3" fmla="*/ 761470970 h 288"/>
                  <a:gd name="T4" fmla="*/ 1528197007 w 200"/>
                  <a:gd name="T5" fmla="*/ 2147483647 h 288"/>
                  <a:gd name="T6" fmla="*/ 2038970416 w 200"/>
                  <a:gd name="T7" fmla="*/ 2147483647 h 288"/>
                  <a:gd name="T8" fmla="*/ 2038970416 w 200"/>
                  <a:gd name="T9" fmla="*/ 2147483647 h 288"/>
                  <a:gd name="T10" fmla="*/ 0 60000 65536"/>
                  <a:gd name="T11" fmla="*/ 0 60000 65536"/>
                  <a:gd name="T12" fmla="*/ 0 60000 65536"/>
                  <a:gd name="T13" fmla="*/ 0 60000 65536"/>
                  <a:gd name="T14" fmla="*/ 0 60000 65536"/>
                  <a:gd name="T15" fmla="*/ 0 w 200"/>
                  <a:gd name="T16" fmla="*/ 0 h 288"/>
                  <a:gd name="T17" fmla="*/ 200 w 200"/>
                  <a:gd name="T18" fmla="*/ 288 h 288"/>
                </a:gdLst>
                <a:ahLst/>
                <a:cxnLst>
                  <a:cxn ang="T10">
                    <a:pos x="T0" y="T1"/>
                  </a:cxn>
                  <a:cxn ang="T11">
                    <a:pos x="T2" y="T3"/>
                  </a:cxn>
                  <a:cxn ang="T12">
                    <a:pos x="T4" y="T5"/>
                  </a:cxn>
                  <a:cxn ang="T13">
                    <a:pos x="T6" y="T7"/>
                  </a:cxn>
                  <a:cxn ang="T14">
                    <a:pos x="T8" y="T9"/>
                  </a:cxn>
                </a:cxnLst>
                <a:rect l="T15" t="T16" r="T17" b="T18"/>
                <a:pathLst>
                  <a:path w="200" h="288">
                    <a:moveTo>
                      <a:pt x="0" y="0"/>
                    </a:moveTo>
                    <a:cubicBezTo>
                      <a:pt x="36" y="12"/>
                      <a:pt x="72" y="24"/>
                      <a:pt x="96" y="48"/>
                    </a:cubicBezTo>
                    <a:cubicBezTo>
                      <a:pt x="120" y="72"/>
                      <a:pt x="128" y="120"/>
                      <a:pt x="144" y="144"/>
                    </a:cubicBezTo>
                    <a:cubicBezTo>
                      <a:pt x="160" y="168"/>
                      <a:pt x="184" y="168"/>
                      <a:pt x="192" y="192"/>
                    </a:cubicBezTo>
                    <a:cubicBezTo>
                      <a:pt x="200" y="216"/>
                      <a:pt x="192" y="272"/>
                      <a:pt x="192" y="28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grpSp>
            <p:nvGrpSpPr>
              <p:cNvPr id="24" name="Group 105"/>
              <p:cNvGrpSpPr>
                <a:grpSpLocks/>
              </p:cNvGrpSpPr>
              <p:nvPr/>
            </p:nvGrpSpPr>
            <p:grpSpPr bwMode="auto">
              <a:xfrm>
                <a:off x="785" y="4040"/>
                <a:ext cx="367" cy="280"/>
                <a:chOff x="576" y="3456"/>
                <a:chExt cx="192" cy="144"/>
              </a:xfrm>
            </p:grpSpPr>
            <p:sp>
              <p:nvSpPr>
                <p:cNvPr id="11520" name="Line 106"/>
                <p:cNvSpPr>
                  <a:spLocks noChangeShapeType="1"/>
                </p:cNvSpPr>
                <p:nvPr/>
              </p:nvSpPr>
              <p:spPr bwMode="auto">
                <a:xfrm flipH="1">
                  <a:off x="576" y="3456"/>
                  <a:ext cx="96" cy="48"/>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21" name="Line 107"/>
                <p:cNvSpPr>
                  <a:spLocks noChangeShapeType="1"/>
                </p:cNvSpPr>
                <p:nvPr/>
              </p:nvSpPr>
              <p:spPr bwMode="auto">
                <a:xfrm>
                  <a:off x="672" y="3456"/>
                  <a:ext cx="48" cy="14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22" name="Line 108"/>
                <p:cNvSpPr>
                  <a:spLocks noChangeShapeType="1"/>
                </p:cNvSpPr>
                <p:nvPr/>
              </p:nvSpPr>
              <p:spPr bwMode="auto">
                <a:xfrm flipH="1">
                  <a:off x="624" y="3456"/>
                  <a:ext cx="48" cy="96"/>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23" name="Line 109"/>
                <p:cNvSpPr>
                  <a:spLocks noChangeShapeType="1"/>
                </p:cNvSpPr>
                <p:nvPr/>
              </p:nvSpPr>
              <p:spPr bwMode="auto">
                <a:xfrm>
                  <a:off x="672" y="3456"/>
                  <a:ext cx="96" cy="48"/>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grpSp>
            <p:nvGrpSpPr>
              <p:cNvPr id="25" name="Group 110"/>
              <p:cNvGrpSpPr>
                <a:grpSpLocks/>
              </p:cNvGrpSpPr>
              <p:nvPr/>
            </p:nvGrpSpPr>
            <p:grpSpPr bwMode="auto">
              <a:xfrm>
                <a:off x="240" y="2832"/>
                <a:ext cx="184" cy="325"/>
                <a:chOff x="288" y="2784"/>
                <a:chExt cx="184" cy="325"/>
              </a:xfrm>
            </p:grpSpPr>
            <p:grpSp>
              <p:nvGrpSpPr>
                <p:cNvPr id="26" name="Group 111"/>
                <p:cNvGrpSpPr>
                  <a:grpSpLocks/>
                </p:cNvGrpSpPr>
                <p:nvPr/>
              </p:nvGrpSpPr>
              <p:grpSpPr bwMode="auto">
                <a:xfrm rot="2725464" flipH="1" flipV="1">
                  <a:off x="287" y="2785"/>
                  <a:ext cx="186" cy="184"/>
                  <a:chOff x="576" y="3456"/>
                  <a:chExt cx="192" cy="144"/>
                </a:xfrm>
              </p:grpSpPr>
              <p:sp>
                <p:nvSpPr>
                  <p:cNvPr id="11516" name="Line 112"/>
                  <p:cNvSpPr>
                    <a:spLocks noChangeShapeType="1"/>
                  </p:cNvSpPr>
                  <p:nvPr/>
                </p:nvSpPr>
                <p:spPr bwMode="auto">
                  <a:xfrm flipH="1">
                    <a:off x="576" y="3456"/>
                    <a:ext cx="96" cy="48"/>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17" name="Line 113"/>
                  <p:cNvSpPr>
                    <a:spLocks noChangeShapeType="1"/>
                  </p:cNvSpPr>
                  <p:nvPr/>
                </p:nvSpPr>
                <p:spPr bwMode="auto">
                  <a:xfrm>
                    <a:off x="672" y="3456"/>
                    <a:ext cx="48" cy="14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18" name="Line 114"/>
                  <p:cNvSpPr>
                    <a:spLocks noChangeShapeType="1"/>
                  </p:cNvSpPr>
                  <p:nvPr/>
                </p:nvSpPr>
                <p:spPr bwMode="auto">
                  <a:xfrm flipH="1">
                    <a:off x="624" y="3456"/>
                    <a:ext cx="48" cy="96"/>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19" name="Line 115"/>
                  <p:cNvSpPr>
                    <a:spLocks noChangeShapeType="1"/>
                  </p:cNvSpPr>
                  <p:nvPr/>
                </p:nvSpPr>
                <p:spPr bwMode="auto">
                  <a:xfrm>
                    <a:off x="672" y="3456"/>
                    <a:ext cx="96" cy="48"/>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sp>
              <p:nvSpPr>
                <p:cNvPr id="11515" name="Freeform 116"/>
                <p:cNvSpPr>
                  <a:spLocks/>
                </p:cNvSpPr>
                <p:nvPr/>
              </p:nvSpPr>
              <p:spPr bwMode="auto">
                <a:xfrm>
                  <a:off x="288" y="2928"/>
                  <a:ext cx="55" cy="181"/>
                </a:xfrm>
                <a:custGeom>
                  <a:avLst/>
                  <a:gdLst>
                    <a:gd name="T0" fmla="*/ 2147483647 w 8"/>
                    <a:gd name="T1" fmla="*/ 736174803 h 96"/>
                    <a:gd name="T2" fmla="*/ 2147483647 w 8"/>
                    <a:gd name="T3" fmla="*/ 0 h 96"/>
                    <a:gd name="T4" fmla="*/ 0 60000 65536"/>
                    <a:gd name="T5" fmla="*/ 0 60000 65536"/>
                    <a:gd name="T6" fmla="*/ 0 w 8"/>
                    <a:gd name="T7" fmla="*/ 0 h 96"/>
                    <a:gd name="T8" fmla="*/ 8 w 8"/>
                    <a:gd name="T9" fmla="*/ 96 h 96"/>
                  </a:gdLst>
                  <a:ahLst/>
                  <a:cxnLst>
                    <a:cxn ang="T4">
                      <a:pos x="T0" y="T1"/>
                    </a:cxn>
                    <a:cxn ang="T5">
                      <a:pos x="T2" y="T3"/>
                    </a:cxn>
                  </a:cxnLst>
                  <a:rect l="T6" t="T7" r="T8" b="T9"/>
                  <a:pathLst>
                    <a:path w="8" h="96">
                      <a:moveTo>
                        <a:pt x="8" y="96"/>
                      </a:moveTo>
                      <a:cubicBezTo>
                        <a:pt x="4" y="56"/>
                        <a:pt x="0" y="16"/>
                        <a:pt x="8" y="0"/>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grpSp>
          <p:sp>
            <p:nvSpPr>
              <p:cNvPr id="11508" name="Freeform 117"/>
              <p:cNvSpPr>
                <a:spLocks/>
              </p:cNvSpPr>
              <p:nvPr/>
            </p:nvSpPr>
            <p:spPr bwMode="auto">
              <a:xfrm>
                <a:off x="144" y="3024"/>
                <a:ext cx="112" cy="144"/>
              </a:xfrm>
              <a:custGeom>
                <a:avLst/>
                <a:gdLst>
                  <a:gd name="T0" fmla="*/ 112 w 112"/>
                  <a:gd name="T1" fmla="*/ 144 h 144"/>
                  <a:gd name="T2" fmla="*/ 16 w 112"/>
                  <a:gd name="T3" fmla="*/ 96 h 144"/>
                  <a:gd name="T4" fmla="*/ 16 w 112"/>
                  <a:gd name="T5" fmla="*/ 0 h 144"/>
                  <a:gd name="T6" fmla="*/ 0 60000 65536"/>
                  <a:gd name="T7" fmla="*/ 0 60000 65536"/>
                  <a:gd name="T8" fmla="*/ 0 60000 65536"/>
                  <a:gd name="T9" fmla="*/ 0 w 112"/>
                  <a:gd name="T10" fmla="*/ 0 h 144"/>
                  <a:gd name="T11" fmla="*/ 112 w 112"/>
                  <a:gd name="T12" fmla="*/ 144 h 144"/>
                </a:gdLst>
                <a:ahLst/>
                <a:cxnLst>
                  <a:cxn ang="T6">
                    <a:pos x="T0" y="T1"/>
                  </a:cxn>
                  <a:cxn ang="T7">
                    <a:pos x="T2" y="T3"/>
                  </a:cxn>
                  <a:cxn ang="T8">
                    <a:pos x="T4" y="T5"/>
                  </a:cxn>
                </a:cxnLst>
                <a:rect l="T9" t="T10" r="T11" b="T12"/>
                <a:pathLst>
                  <a:path w="112" h="144">
                    <a:moveTo>
                      <a:pt x="112" y="144"/>
                    </a:moveTo>
                    <a:cubicBezTo>
                      <a:pt x="72" y="132"/>
                      <a:pt x="32" y="120"/>
                      <a:pt x="16" y="96"/>
                    </a:cubicBezTo>
                    <a:cubicBezTo>
                      <a:pt x="0" y="72"/>
                      <a:pt x="16" y="16"/>
                      <a:pt x="16" y="0"/>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grpSp>
            <p:nvGrpSpPr>
              <p:cNvPr id="27" name="Group 118"/>
              <p:cNvGrpSpPr>
                <a:grpSpLocks/>
              </p:cNvGrpSpPr>
              <p:nvPr/>
            </p:nvGrpSpPr>
            <p:grpSpPr bwMode="auto">
              <a:xfrm>
                <a:off x="432" y="2928"/>
                <a:ext cx="144" cy="240"/>
                <a:chOff x="432" y="2880"/>
                <a:chExt cx="144" cy="240"/>
              </a:xfrm>
            </p:grpSpPr>
            <p:sp>
              <p:nvSpPr>
                <p:cNvPr id="11510" name="Freeform 119"/>
                <p:cNvSpPr>
                  <a:spLocks/>
                </p:cNvSpPr>
                <p:nvPr/>
              </p:nvSpPr>
              <p:spPr bwMode="auto">
                <a:xfrm>
                  <a:off x="432" y="2976"/>
                  <a:ext cx="104" cy="144"/>
                </a:xfrm>
                <a:custGeom>
                  <a:avLst/>
                  <a:gdLst>
                    <a:gd name="T0" fmla="*/ 0 w 104"/>
                    <a:gd name="T1" fmla="*/ 144 h 144"/>
                    <a:gd name="T2" fmla="*/ 96 w 104"/>
                    <a:gd name="T3" fmla="*/ 96 h 144"/>
                    <a:gd name="T4" fmla="*/ 48 w 104"/>
                    <a:gd name="T5" fmla="*/ 0 h 144"/>
                    <a:gd name="T6" fmla="*/ 0 60000 65536"/>
                    <a:gd name="T7" fmla="*/ 0 60000 65536"/>
                    <a:gd name="T8" fmla="*/ 0 60000 65536"/>
                    <a:gd name="T9" fmla="*/ 0 w 104"/>
                    <a:gd name="T10" fmla="*/ 0 h 144"/>
                    <a:gd name="T11" fmla="*/ 104 w 104"/>
                    <a:gd name="T12" fmla="*/ 144 h 144"/>
                  </a:gdLst>
                  <a:ahLst/>
                  <a:cxnLst>
                    <a:cxn ang="T6">
                      <a:pos x="T0" y="T1"/>
                    </a:cxn>
                    <a:cxn ang="T7">
                      <a:pos x="T2" y="T3"/>
                    </a:cxn>
                    <a:cxn ang="T8">
                      <a:pos x="T4" y="T5"/>
                    </a:cxn>
                  </a:cxnLst>
                  <a:rect l="T9" t="T10" r="T11" b="T12"/>
                  <a:pathLst>
                    <a:path w="104" h="144">
                      <a:moveTo>
                        <a:pt x="0" y="144"/>
                      </a:moveTo>
                      <a:cubicBezTo>
                        <a:pt x="44" y="132"/>
                        <a:pt x="88" y="120"/>
                        <a:pt x="96" y="96"/>
                      </a:cubicBezTo>
                      <a:cubicBezTo>
                        <a:pt x="104" y="72"/>
                        <a:pt x="56" y="16"/>
                        <a:pt x="48" y="0"/>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1511" name="Line 120"/>
                <p:cNvSpPr>
                  <a:spLocks noChangeShapeType="1"/>
                </p:cNvSpPr>
                <p:nvPr/>
              </p:nvSpPr>
              <p:spPr bwMode="auto">
                <a:xfrm flipH="1" flipV="1">
                  <a:off x="432" y="2928"/>
                  <a:ext cx="48" cy="48"/>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12" name="Line 121"/>
                <p:cNvSpPr>
                  <a:spLocks noChangeShapeType="1"/>
                </p:cNvSpPr>
                <p:nvPr/>
              </p:nvSpPr>
              <p:spPr bwMode="auto">
                <a:xfrm flipV="1">
                  <a:off x="480" y="2880"/>
                  <a:ext cx="0" cy="96"/>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13" name="Line 122"/>
                <p:cNvSpPr>
                  <a:spLocks noChangeShapeType="1"/>
                </p:cNvSpPr>
                <p:nvPr/>
              </p:nvSpPr>
              <p:spPr bwMode="auto">
                <a:xfrm flipV="1">
                  <a:off x="480" y="2880"/>
                  <a:ext cx="96" cy="96"/>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grpSp>
        <p:grpSp>
          <p:nvGrpSpPr>
            <p:cNvPr id="28" name="Group 123"/>
            <p:cNvGrpSpPr>
              <a:grpSpLocks/>
            </p:cNvGrpSpPr>
            <p:nvPr/>
          </p:nvGrpSpPr>
          <p:grpSpPr bwMode="auto">
            <a:xfrm rot="790993" flipH="1">
              <a:off x="672" y="2544"/>
              <a:ext cx="432" cy="624"/>
              <a:chOff x="48" y="2832"/>
              <a:chExt cx="1104" cy="1488"/>
            </a:xfrm>
          </p:grpSpPr>
          <p:grpSp>
            <p:nvGrpSpPr>
              <p:cNvPr id="29" name="Group 124"/>
              <p:cNvGrpSpPr>
                <a:grpSpLocks/>
              </p:cNvGrpSpPr>
              <p:nvPr/>
            </p:nvGrpSpPr>
            <p:grpSpPr bwMode="auto">
              <a:xfrm rot="7780285">
                <a:off x="54" y="2922"/>
                <a:ext cx="128" cy="139"/>
                <a:chOff x="576" y="3456"/>
                <a:chExt cx="192" cy="144"/>
              </a:xfrm>
            </p:grpSpPr>
            <p:sp>
              <p:nvSpPr>
                <p:cNvPr id="11498" name="Line 125"/>
                <p:cNvSpPr>
                  <a:spLocks noChangeShapeType="1"/>
                </p:cNvSpPr>
                <p:nvPr/>
              </p:nvSpPr>
              <p:spPr bwMode="auto">
                <a:xfrm flipH="1">
                  <a:off x="576" y="3456"/>
                  <a:ext cx="96" cy="48"/>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99" name="Line 126"/>
                <p:cNvSpPr>
                  <a:spLocks noChangeShapeType="1"/>
                </p:cNvSpPr>
                <p:nvPr/>
              </p:nvSpPr>
              <p:spPr bwMode="auto">
                <a:xfrm>
                  <a:off x="672" y="3456"/>
                  <a:ext cx="48" cy="14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00" name="Line 127"/>
                <p:cNvSpPr>
                  <a:spLocks noChangeShapeType="1"/>
                </p:cNvSpPr>
                <p:nvPr/>
              </p:nvSpPr>
              <p:spPr bwMode="auto">
                <a:xfrm flipH="1">
                  <a:off x="624" y="3456"/>
                  <a:ext cx="48" cy="96"/>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501" name="Line 128"/>
                <p:cNvSpPr>
                  <a:spLocks noChangeShapeType="1"/>
                </p:cNvSpPr>
                <p:nvPr/>
              </p:nvSpPr>
              <p:spPr bwMode="auto">
                <a:xfrm>
                  <a:off x="672" y="3456"/>
                  <a:ext cx="96" cy="48"/>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sp>
            <p:nvSpPr>
              <p:cNvPr id="11477" name="Oval 129"/>
              <p:cNvSpPr>
                <a:spLocks noChangeArrowheads="1"/>
              </p:cNvSpPr>
              <p:nvPr/>
            </p:nvSpPr>
            <p:spPr bwMode="auto">
              <a:xfrm flipV="1">
                <a:off x="144" y="3120"/>
                <a:ext cx="458" cy="559"/>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prstClr val="black"/>
                  </a:solidFill>
                </a:endParaRPr>
              </a:p>
            </p:txBody>
          </p:sp>
          <p:sp>
            <p:nvSpPr>
              <p:cNvPr id="11478" name="Oval 130"/>
              <p:cNvSpPr>
                <a:spLocks noChangeArrowheads="1"/>
              </p:cNvSpPr>
              <p:nvPr/>
            </p:nvSpPr>
            <p:spPr bwMode="auto">
              <a:xfrm>
                <a:off x="327" y="3202"/>
                <a:ext cx="184" cy="279"/>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prstClr val="black"/>
                  </a:solidFill>
                </a:endParaRPr>
              </a:p>
            </p:txBody>
          </p:sp>
          <p:sp>
            <p:nvSpPr>
              <p:cNvPr id="11479" name="Freeform 131"/>
              <p:cNvSpPr>
                <a:spLocks/>
              </p:cNvSpPr>
              <p:nvPr/>
            </p:nvSpPr>
            <p:spPr bwMode="auto">
              <a:xfrm>
                <a:off x="602" y="3481"/>
                <a:ext cx="382" cy="559"/>
              </a:xfrm>
              <a:custGeom>
                <a:avLst/>
                <a:gdLst>
                  <a:gd name="T0" fmla="*/ 0 w 200"/>
                  <a:gd name="T1" fmla="*/ 0 h 288"/>
                  <a:gd name="T2" fmla="*/ 1019042604 w 200"/>
                  <a:gd name="T3" fmla="*/ 761470970 h 288"/>
                  <a:gd name="T4" fmla="*/ 1528197007 w 200"/>
                  <a:gd name="T5" fmla="*/ 2147483647 h 288"/>
                  <a:gd name="T6" fmla="*/ 2038970416 w 200"/>
                  <a:gd name="T7" fmla="*/ 2147483647 h 288"/>
                  <a:gd name="T8" fmla="*/ 2038970416 w 200"/>
                  <a:gd name="T9" fmla="*/ 2147483647 h 288"/>
                  <a:gd name="T10" fmla="*/ 0 60000 65536"/>
                  <a:gd name="T11" fmla="*/ 0 60000 65536"/>
                  <a:gd name="T12" fmla="*/ 0 60000 65536"/>
                  <a:gd name="T13" fmla="*/ 0 60000 65536"/>
                  <a:gd name="T14" fmla="*/ 0 60000 65536"/>
                  <a:gd name="T15" fmla="*/ 0 w 200"/>
                  <a:gd name="T16" fmla="*/ 0 h 288"/>
                  <a:gd name="T17" fmla="*/ 200 w 200"/>
                  <a:gd name="T18" fmla="*/ 288 h 288"/>
                </a:gdLst>
                <a:ahLst/>
                <a:cxnLst>
                  <a:cxn ang="T10">
                    <a:pos x="T0" y="T1"/>
                  </a:cxn>
                  <a:cxn ang="T11">
                    <a:pos x="T2" y="T3"/>
                  </a:cxn>
                  <a:cxn ang="T12">
                    <a:pos x="T4" y="T5"/>
                  </a:cxn>
                  <a:cxn ang="T13">
                    <a:pos x="T6" y="T7"/>
                  </a:cxn>
                  <a:cxn ang="T14">
                    <a:pos x="T8" y="T9"/>
                  </a:cxn>
                </a:cxnLst>
                <a:rect l="T15" t="T16" r="T17" b="T18"/>
                <a:pathLst>
                  <a:path w="200" h="288">
                    <a:moveTo>
                      <a:pt x="0" y="0"/>
                    </a:moveTo>
                    <a:cubicBezTo>
                      <a:pt x="36" y="12"/>
                      <a:pt x="72" y="24"/>
                      <a:pt x="96" y="48"/>
                    </a:cubicBezTo>
                    <a:cubicBezTo>
                      <a:pt x="120" y="72"/>
                      <a:pt x="128" y="120"/>
                      <a:pt x="144" y="144"/>
                    </a:cubicBezTo>
                    <a:cubicBezTo>
                      <a:pt x="160" y="168"/>
                      <a:pt x="184" y="168"/>
                      <a:pt x="192" y="192"/>
                    </a:cubicBezTo>
                    <a:cubicBezTo>
                      <a:pt x="200" y="216"/>
                      <a:pt x="192" y="272"/>
                      <a:pt x="192" y="288"/>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grpSp>
            <p:nvGrpSpPr>
              <p:cNvPr id="30" name="Group 132"/>
              <p:cNvGrpSpPr>
                <a:grpSpLocks/>
              </p:cNvGrpSpPr>
              <p:nvPr/>
            </p:nvGrpSpPr>
            <p:grpSpPr bwMode="auto">
              <a:xfrm>
                <a:off x="785" y="4040"/>
                <a:ext cx="367" cy="280"/>
                <a:chOff x="576" y="3456"/>
                <a:chExt cx="192" cy="144"/>
              </a:xfrm>
            </p:grpSpPr>
            <p:sp>
              <p:nvSpPr>
                <p:cNvPr id="11494" name="Line 133"/>
                <p:cNvSpPr>
                  <a:spLocks noChangeShapeType="1"/>
                </p:cNvSpPr>
                <p:nvPr/>
              </p:nvSpPr>
              <p:spPr bwMode="auto">
                <a:xfrm flipH="1">
                  <a:off x="576" y="3456"/>
                  <a:ext cx="96" cy="48"/>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95" name="Line 134"/>
                <p:cNvSpPr>
                  <a:spLocks noChangeShapeType="1"/>
                </p:cNvSpPr>
                <p:nvPr/>
              </p:nvSpPr>
              <p:spPr bwMode="auto">
                <a:xfrm>
                  <a:off x="672" y="3456"/>
                  <a:ext cx="48" cy="14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96" name="Line 135"/>
                <p:cNvSpPr>
                  <a:spLocks noChangeShapeType="1"/>
                </p:cNvSpPr>
                <p:nvPr/>
              </p:nvSpPr>
              <p:spPr bwMode="auto">
                <a:xfrm flipH="1">
                  <a:off x="624" y="3456"/>
                  <a:ext cx="48" cy="96"/>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97" name="Line 136"/>
                <p:cNvSpPr>
                  <a:spLocks noChangeShapeType="1"/>
                </p:cNvSpPr>
                <p:nvPr/>
              </p:nvSpPr>
              <p:spPr bwMode="auto">
                <a:xfrm>
                  <a:off x="672" y="3456"/>
                  <a:ext cx="96" cy="48"/>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grpSp>
            <p:nvGrpSpPr>
              <p:cNvPr id="31" name="Group 137"/>
              <p:cNvGrpSpPr>
                <a:grpSpLocks/>
              </p:cNvGrpSpPr>
              <p:nvPr/>
            </p:nvGrpSpPr>
            <p:grpSpPr bwMode="auto">
              <a:xfrm>
                <a:off x="240" y="2832"/>
                <a:ext cx="184" cy="325"/>
                <a:chOff x="288" y="2784"/>
                <a:chExt cx="184" cy="325"/>
              </a:xfrm>
            </p:grpSpPr>
            <p:grpSp>
              <p:nvGrpSpPr>
                <p:cNvPr id="227456" name="Group 138"/>
                <p:cNvGrpSpPr>
                  <a:grpSpLocks/>
                </p:cNvGrpSpPr>
                <p:nvPr/>
              </p:nvGrpSpPr>
              <p:grpSpPr bwMode="auto">
                <a:xfrm rot="2725464" flipH="1" flipV="1">
                  <a:off x="287" y="2785"/>
                  <a:ext cx="186" cy="184"/>
                  <a:chOff x="576" y="3456"/>
                  <a:chExt cx="192" cy="144"/>
                </a:xfrm>
              </p:grpSpPr>
              <p:sp>
                <p:nvSpPr>
                  <p:cNvPr id="11490" name="Line 139"/>
                  <p:cNvSpPr>
                    <a:spLocks noChangeShapeType="1"/>
                  </p:cNvSpPr>
                  <p:nvPr/>
                </p:nvSpPr>
                <p:spPr bwMode="auto">
                  <a:xfrm flipH="1">
                    <a:off x="576" y="3456"/>
                    <a:ext cx="96" cy="48"/>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91" name="Line 140"/>
                  <p:cNvSpPr>
                    <a:spLocks noChangeShapeType="1"/>
                  </p:cNvSpPr>
                  <p:nvPr/>
                </p:nvSpPr>
                <p:spPr bwMode="auto">
                  <a:xfrm>
                    <a:off x="672" y="3456"/>
                    <a:ext cx="48" cy="144"/>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92" name="Line 141"/>
                  <p:cNvSpPr>
                    <a:spLocks noChangeShapeType="1"/>
                  </p:cNvSpPr>
                  <p:nvPr/>
                </p:nvSpPr>
                <p:spPr bwMode="auto">
                  <a:xfrm flipH="1">
                    <a:off x="624" y="3456"/>
                    <a:ext cx="48" cy="96"/>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93" name="Line 142"/>
                  <p:cNvSpPr>
                    <a:spLocks noChangeShapeType="1"/>
                  </p:cNvSpPr>
                  <p:nvPr/>
                </p:nvSpPr>
                <p:spPr bwMode="auto">
                  <a:xfrm>
                    <a:off x="672" y="3456"/>
                    <a:ext cx="96" cy="48"/>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sp>
              <p:nvSpPr>
                <p:cNvPr id="11489" name="Freeform 143"/>
                <p:cNvSpPr>
                  <a:spLocks/>
                </p:cNvSpPr>
                <p:nvPr/>
              </p:nvSpPr>
              <p:spPr bwMode="auto">
                <a:xfrm>
                  <a:off x="288" y="2928"/>
                  <a:ext cx="55" cy="181"/>
                </a:xfrm>
                <a:custGeom>
                  <a:avLst/>
                  <a:gdLst>
                    <a:gd name="T0" fmla="*/ 2147483647 w 8"/>
                    <a:gd name="T1" fmla="*/ 736174803 h 96"/>
                    <a:gd name="T2" fmla="*/ 2147483647 w 8"/>
                    <a:gd name="T3" fmla="*/ 0 h 96"/>
                    <a:gd name="T4" fmla="*/ 0 60000 65536"/>
                    <a:gd name="T5" fmla="*/ 0 60000 65536"/>
                    <a:gd name="T6" fmla="*/ 0 w 8"/>
                    <a:gd name="T7" fmla="*/ 0 h 96"/>
                    <a:gd name="T8" fmla="*/ 8 w 8"/>
                    <a:gd name="T9" fmla="*/ 96 h 96"/>
                  </a:gdLst>
                  <a:ahLst/>
                  <a:cxnLst>
                    <a:cxn ang="T4">
                      <a:pos x="T0" y="T1"/>
                    </a:cxn>
                    <a:cxn ang="T5">
                      <a:pos x="T2" y="T3"/>
                    </a:cxn>
                  </a:cxnLst>
                  <a:rect l="T6" t="T7" r="T8" b="T9"/>
                  <a:pathLst>
                    <a:path w="8" h="96">
                      <a:moveTo>
                        <a:pt x="8" y="96"/>
                      </a:moveTo>
                      <a:cubicBezTo>
                        <a:pt x="4" y="56"/>
                        <a:pt x="0" y="16"/>
                        <a:pt x="8" y="0"/>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grpSp>
          <p:sp>
            <p:nvSpPr>
              <p:cNvPr id="11482" name="Freeform 144"/>
              <p:cNvSpPr>
                <a:spLocks/>
              </p:cNvSpPr>
              <p:nvPr/>
            </p:nvSpPr>
            <p:spPr bwMode="auto">
              <a:xfrm>
                <a:off x="144" y="3024"/>
                <a:ext cx="112" cy="144"/>
              </a:xfrm>
              <a:custGeom>
                <a:avLst/>
                <a:gdLst>
                  <a:gd name="T0" fmla="*/ 112 w 112"/>
                  <a:gd name="T1" fmla="*/ 144 h 144"/>
                  <a:gd name="T2" fmla="*/ 16 w 112"/>
                  <a:gd name="T3" fmla="*/ 96 h 144"/>
                  <a:gd name="T4" fmla="*/ 16 w 112"/>
                  <a:gd name="T5" fmla="*/ 0 h 144"/>
                  <a:gd name="T6" fmla="*/ 0 60000 65536"/>
                  <a:gd name="T7" fmla="*/ 0 60000 65536"/>
                  <a:gd name="T8" fmla="*/ 0 60000 65536"/>
                  <a:gd name="T9" fmla="*/ 0 w 112"/>
                  <a:gd name="T10" fmla="*/ 0 h 144"/>
                  <a:gd name="T11" fmla="*/ 112 w 112"/>
                  <a:gd name="T12" fmla="*/ 144 h 144"/>
                </a:gdLst>
                <a:ahLst/>
                <a:cxnLst>
                  <a:cxn ang="T6">
                    <a:pos x="T0" y="T1"/>
                  </a:cxn>
                  <a:cxn ang="T7">
                    <a:pos x="T2" y="T3"/>
                  </a:cxn>
                  <a:cxn ang="T8">
                    <a:pos x="T4" y="T5"/>
                  </a:cxn>
                </a:cxnLst>
                <a:rect l="T9" t="T10" r="T11" b="T12"/>
                <a:pathLst>
                  <a:path w="112" h="144">
                    <a:moveTo>
                      <a:pt x="112" y="144"/>
                    </a:moveTo>
                    <a:cubicBezTo>
                      <a:pt x="72" y="132"/>
                      <a:pt x="32" y="120"/>
                      <a:pt x="16" y="96"/>
                    </a:cubicBezTo>
                    <a:cubicBezTo>
                      <a:pt x="0" y="72"/>
                      <a:pt x="16" y="16"/>
                      <a:pt x="16" y="0"/>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grpSp>
            <p:nvGrpSpPr>
              <p:cNvPr id="227457" name="Group 145"/>
              <p:cNvGrpSpPr>
                <a:grpSpLocks/>
              </p:cNvGrpSpPr>
              <p:nvPr/>
            </p:nvGrpSpPr>
            <p:grpSpPr bwMode="auto">
              <a:xfrm>
                <a:off x="432" y="2928"/>
                <a:ext cx="144" cy="240"/>
                <a:chOff x="432" y="2880"/>
                <a:chExt cx="144" cy="240"/>
              </a:xfrm>
            </p:grpSpPr>
            <p:sp>
              <p:nvSpPr>
                <p:cNvPr id="11484" name="Freeform 146"/>
                <p:cNvSpPr>
                  <a:spLocks/>
                </p:cNvSpPr>
                <p:nvPr/>
              </p:nvSpPr>
              <p:spPr bwMode="auto">
                <a:xfrm>
                  <a:off x="432" y="2976"/>
                  <a:ext cx="104" cy="144"/>
                </a:xfrm>
                <a:custGeom>
                  <a:avLst/>
                  <a:gdLst>
                    <a:gd name="T0" fmla="*/ 0 w 104"/>
                    <a:gd name="T1" fmla="*/ 144 h 144"/>
                    <a:gd name="T2" fmla="*/ 96 w 104"/>
                    <a:gd name="T3" fmla="*/ 96 h 144"/>
                    <a:gd name="T4" fmla="*/ 48 w 104"/>
                    <a:gd name="T5" fmla="*/ 0 h 144"/>
                    <a:gd name="T6" fmla="*/ 0 60000 65536"/>
                    <a:gd name="T7" fmla="*/ 0 60000 65536"/>
                    <a:gd name="T8" fmla="*/ 0 60000 65536"/>
                    <a:gd name="T9" fmla="*/ 0 w 104"/>
                    <a:gd name="T10" fmla="*/ 0 h 144"/>
                    <a:gd name="T11" fmla="*/ 104 w 104"/>
                    <a:gd name="T12" fmla="*/ 144 h 144"/>
                  </a:gdLst>
                  <a:ahLst/>
                  <a:cxnLst>
                    <a:cxn ang="T6">
                      <a:pos x="T0" y="T1"/>
                    </a:cxn>
                    <a:cxn ang="T7">
                      <a:pos x="T2" y="T3"/>
                    </a:cxn>
                    <a:cxn ang="T8">
                      <a:pos x="T4" y="T5"/>
                    </a:cxn>
                  </a:cxnLst>
                  <a:rect l="T9" t="T10" r="T11" b="T12"/>
                  <a:pathLst>
                    <a:path w="104" h="144">
                      <a:moveTo>
                        <a:pt x="0" y="144"/>
                      </a:moveTo>
                      <a:cubicBezTo>
                        <a:pt x="44" y="132"/>
                        <a:pt x="88" y="120"/>
                        <a:pt x="96" y="96"/>
                      </a:cubicBezTo>
                      <a:cubicBezTo>
                        <a:pt x="104" y="72"/>
                        <a:pt x="56" y="16"/>
                        <a:pt x="48" y="0"/>
                      </a:cubicBezTo>
                    </a:path>
                  </a:pathLst>
                </a:custGeom>
                <a:noFill/>
                <a:ln w="9525">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1485" name="Line 147"/>
                <p:cNvSpPr>
                  <a:spLocks noChangeShapeType="1"/>
                </p:cNvSpPr>
                <p:nvPr/>
              </p:nvSpPr>
              <p:spPr bwMode="auto">
                <a:xfrm flipH="1" flipV="1">
                  <a:off x="432" y="2928"/>
                  <a:ext cx="48" cy="48"/>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86" name="Line 148"/>
                <p:cNvSpPr>
                  <a:spLocks noChangeShapeType="1"/>
                </p:cNvSpPr>
                <p:nvPr/>
              </p:nvSpPr>
              <p:spPr bwMode="auto">
                <a:xfrm flipV="1">
                  <a:off x="480" y="2880"/>
                  <a:ext cx="0" cy="96"/>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87" name="Line 149"/>
                <p:cNvSpPr>
                  <a:spLocks noChangeShapeType="1"/>
                </p:cNvSpPr>
                <p:nvPr/>
              </p:nvSpPr>
              <p:spPr bwMode="auto">
                <a:xfrm flipV="1">
                  <a:off x="480" y="2880"/>
                  <a:ext cx="96" cy="96"/>
                </a:xfrm>
                <a:prstGeom prst="line">
                  <a:avLst/>
                </a:prstGeom>
                <a:noFill/>
                <a:ln w="952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grpSp>
      </p:grpSp>
      <p:sp>
        <p:nvSpPr>
          <p:cNvPr id="227478" name="Text Box 150"/>
          <p:cNvSpPr txBox="1">
            <a:spLocks noChangeArrowheads="1"/>
          </p:cNvSpPr>
          <p:nvPr/>
        </p:nvSpPr>
        <p:spPr bwMode="auto">
          <a:xfrm>
            <a:off x="6477018" y="5867425"/>
            <a:ext cx="175240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b="1">
                <a:solidFill>
                  <a:prstClr val="black"/>
                </a:solidFill>
              </a:rPr>
              <a:t>Innervation</a:t>
            </a:r>
          </a:p>
          <a:p>
            <a:pPr eaLnBrk="1" hangingPunct="1">
              <a:buFontTx/>
              <a:buChar char="-"/>
            </a:pPr>
            <a:r>
              <a:rPr lang="en-US" sz="1200">
                <a:solidFill>
                  <a:prstClr val="black"/>
                </a:solidFill>
              </a:rPr>
              <a:t> signal propagation </a:t>
            </a:r>
          </a:p>
          <a:p>
            <a:pPr eaLnBrk="1" hangingPunct="1">
              <a:buFontTx/>
              <a:buChar char="-"/>
            </a:pPr>
            <a:r>
              <a:rPr lang="en-US" sz="1200">
                <a:solidFill>
                  <a:prstClr val="black"/>
                </a:solidFill>
              </a:rPr>
              <a:t> coordinated response</a:t>
            </a:r>
          </a:p>
        </p:txBody>
      </p:sp>
      <p:sp>
        <p:nvSpPr>
          <p:cNvPr id="227479" name="Line 151"/>
          <p:cNvSpPr>
            <a:spLocks noChangeShapeType="1"/>
          </p:cNvSpPr>
          <p:nvPr/>
        </p:nvSpPr>
        <p:spPr bwMode="auto">
          <a:xfrm flipH="1" flipV="1">
            <a:off x="5257800" y="3962400"/>
            <a:ext cx="990600" cy="1066800"/>
          </a:xfrm>
          <a:prstGeom prst="line">
            <a:avLst/>
          </a:prstGeom>
          <a:noFill/>
          <a:ln w="63500">
            <a:solidFill>
              <a:srgbClr val="33CC33"/>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27480" name="Text Box 152"/>
          <p:cNvSpPr txBox="1">
            <a:spLocks noChangeArrowheads="1"/>
          </p:cNvSpPr>
          <p:nvPr/>
        </p:nvSpPr>
        <p:spPr bwMode="auto">
          <a:xfrm>
            <a:off x="6934200" y="4648226"/>
            <a:ext cx="243840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b="1">
                <a:solidFill>
                  <a:prstClr val="black"/>
                </a:solidFill>
              </a:rPr>
              <a:t>Host Response</a:t>
            </a:r>
          </a:p>
          <a:p>
            <a:pPr eaLnBrk="1" hangingPunct="1">
              <a:buFontTx/>
              <a:buChar char="-"/>
            </a:pPr>
            <a:r>
              <a:rPr lang="en-US" sz="1400">
                <a:solidFill>
                  <a:prstClr val="black"/>
                </a:solidFill>
              </a:rPr>
              <a:t> </a:t>
            </a:r>
            <a:r>
              <a:rPr lang="en-US" sz="1200">
                <a:solidFill>
                  <a:prstClr val="black"/>
                </a:solidFill>
              </a:rPr>
              <a:t>generalized inflammation </a:t>
            </a:r>
          </a:p>
          <a:p>
            <a:pPr eaLnBrk="1" hangingPunct="1">
              <a:buFontTx/>
              <a:buChar char="-"/>
            </a:pPr>
            <a:r>
              <a:rPr lang="en-US" sz="1200">
                <a:solidFill>
                  <a:prstClr val="black"/>
                </a:solidFill>
              </a:rPr>
              <a:t> specific immunity</a:t>
            </a:r>
          </a:p>
        </p:txBody>
      </p:sp>
      <p:sp>
        <p:nvSpPr>
          <p:cNvPr id="227481" name="Line 153"/>
          <p:cNvSpPr>
            <a:spLocks noChangeShapeType="1"/>
          </p:cNvSpPr>
          <p:nvPr/>
        </p:nvSpPr>
        <p:spPr bwMode="auto">
          <a:xfrm flipH="1" flipV="1">
            <a:off x="6324600" y="3733800"/>
            <a:ext cx="838200" cy="381000"/>
          </a:xfrm>
          <a:prstGeom prst="line">
            <a:avLst/>
          </a:prstGeom>
          <a:noFill/>
          <a:ln w="63500">
            <a:solidFill>
              <a:srgbClr val="33CC33"/>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27482" name="Line 154"/>
          <p:cNvSpPr>
            <a:spLocks noChangeShapeType="1"/>
          </p:cNvSpPr>
          <p:nvPr/>
        </p:nvSpPr>
        <p:spPr bwMode="auto">
          <a:xfrm flipH="1">
            <a:off x="6477000" y="1524000"/>
            <a:ext cx="457200" cy="152400"/>
          </a:xfrm>
          <a:prstGeom prst="line">
            <a:avLst/>
          </a:prstGeom>
          <a:noFill/>
          <a:ln w="63500">
            <a:solidFill>
              <a:srgbClr val="33CC33"/>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287" name="Text Box 155"/>
          <p:cNvSpPr txBox="1">
            <a:spLocks noChangeArrowheads="1"/>
          </p:cNvSpPr>
          <p:nvPr/>
        </p:nvSpPr>
        <p:spPr bwMode="auto">
          <a:xfrm>
            <a:off x="0" y="2667026"/>
            <a:ext cx="1868488"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b="1" dirty="0">
                <a:solidFill>
                  <a:prstClr val="black"/>
                </a:solidFill>
              </a:rPr>
              <a:t>Cells</a:t>
            </a:r>
          </a:p>
          <a:p>
            <a:pPr eaLnBrk="1" hangingPunct="1">
              <a:buFontTx/>
              <a:buChar char="-"/>
            </a:pPr>
            <a:r>
              <a:rPr lang="en-US" sz="1400" dirty="0">
                <a:solidFill>
                  <a:prstClr val="black"/>
                </a:solidFill>
              </a:rPr>
              <a:t> </a:t>
            </a:r>
            <a:r>
              <a:rPr lang="en-US" sz="1200" dirty="0">
                <a:solidFill>
                  <a:prstClr val="black"/>
                </a:solidFill>
              </a:rPr>
              <a:t>stem/progenitor </a:t>
            </a:r>
          </a:p>
          <a:p>
            <a:pPr eaLnBrk="1" hangingPunct="1">
              <a:buFontTx/>
              <a:buChar char="-"/>
            </a:pPr>
            <a:r>
              <a:rPr lang="en-US" sz="1200" dirty="0">
                <a:solidFill>
                  <a:prstClr val="black"/>
                </a:solidFill>
              </a:rPr>
              <a:t> differentiated</a:t>
            </a:r>
          </a:p>
          <a:p>
            <a:pPr eaLnBrk="1" hangingPunct="1">
              <a:buFontTx/>
              <a:buChar char="-"/>
            </a:pPr>
            <a:r>
              <a:rPr lang="en-US" sz="1200" dirty="0">
                <a:solidFill>
                  <a:prstClr val="black"/>
                </a:solidFill>
              </a:rPr>
              <a:t> mixed cell types</a:t>
            </a:r>
          </a:p>
        </p:txBody>
      </p:sp>
      <p:sp>
        <p:nvSpPr>
          <p:cNvPr id="227484" name="Line 156"/>
          <p:cNvSpPr>
            <a:spLocks noChangeShapeType="1"/>
          </p:cNvSpPr>
          <p:nvPr/>
        </p:nvSpPr>
        <p:spPr bwMode="auto">
          <a:xfrm flipH="1">
            <a:off x="6400800" y="3048000"/>
            <a:ext cx="533400" cy="76200"/>
          </a:xfrm>
          <a:prstGeom prst="line">
            <a:avLst/>
          </a:prstGeom>
          <a:noFill/>
          <a:ln w="63500">
            <a:solidFill>
              <a:srgbClr val="33CC33"/>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289" name="Line 157"/>
          <p:cNvSpPr>
            <a:spLocks noChangeShapeType="1"/>
          </p:cNvSpPr>
          <p:nvPr/>
        </p:nvSpPr>
        <p:spPr bwMode="auto">
          <a:xfrm flipV="1">
            <a:off x="1600200" y="2667000"/>
            <a:ext cx="381000" cy="76200"/>
          </a:xfrm>
          <a:prstGeom prst="line">
            <a:avLst/>
          </a:prstGeom>
          <a:noFill/>
          <a:ln w="63500">
            <a:solidFill>
              <a:srgbClr val="33CC33"/>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27486" name="Text Box 158"/>
          <p:cNvSpPr txBox="1">
            <a:spLocks noChangeArrowheads="1"/>
          </p:cNvSpPr>
          <p:nvPr/>
        </p:nvSpPr>
        <p:spPr bwMode="auto">
          <a:xfrm>
            <a:off x="0" y="4191026"/>
            <a:ext cx="23622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US" sz="2000" b="1">
                <a:solidFill>
                  <a:prstClr val="black"/>
                </a:solidFill>
              </a:rPr>
              <a:t>Structure</a:t>
            </a:r>
            <a:endParaRPr lang="en-US" sz="1200">
              <a:solidFill>
                <a:prstClr val="black"/>
              </a:solidFill>
            </a:endParaRPr>
          </a:p>
          <a:p>
            <a:pPr eaLnBrk="1" hangingPunct="1">
              <a:buFontTx/>
              <a:buChar char="-"/>
            </a:pPr>
            <a:r>
              <a:rPr lang="en-US" sz="1200">
                <a:solidFill>
                  <a:prstClr val="black"/>
                </a:solidFill>
              </a:rPr>
              <a:t> porosity</a:t>
            </a:r>
          </a:p>
          <a:p>
            <a:pPr eaLnBrk="1" hangingPunct="1">
              <a:buFontTx/>
              <a:buChar char="-"/>
            </a:pPr>
            <a:r>
              <a:rPr lang="en-US" sz="1200">
                <a:solidFill>
                  <a:prstClr val="black"/>
                </a:solidFill>
              </a:rPr>
              <a:t> topography</a:t>
            </a:r>
          </a:p>
          <a:p>
            <a:pPr eaLnBrk="1" hangingPunct="1">
              <a:buFontTx/>
              <a:buChar char="-"/>
            </a:pPr>
            <a:r>
              <a:rPr lang="en-US" sz="1200">
                <a:solidFill>
                  <a:prstClr val="black"/>
                </a:solidFill>
              </a:rPr>
              <a:t> stiffness</a:t>
            </a:r>
          </a:p>
        </p:txBody>
      </p:sp>
      <p:sp>
        <p:nvSpPr>
          <p:cNvPr id="227487" name="Text Box 159"/>
          <p:cNvSpPr txBox="1">
            <a:spLocks noChangeArrowheads="1"/>
          </p:cNvSpPr>
          <p:nvPr/>
        </p:nvSpPr>
        <p:spPr bwMode="auto">
          <a:xfrm>
            <a:off x="5992543" y="304805"/>
            <a:ext cx="2949846"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r>
              <a:rPr lang="en-US" sz="2000" b="1">
                <a:solidFill>
                  <a:prstClr val="black"/>
                </a:solidFill>
              </a:rPr>
              <a:t>Computational Design</a:t>
            </a:r>
            <a:r>
              <a:rPr lang="en-US" sz="1200" b="1">
                <a:solidFill>
                  <a:prstClr val="black"/>
                </a:solidFill>
              </a:rPr>
              <a:t> </a:t>
            </a:r>
          </a:p>
          <a:p>
            <a:pPr algn="r" eaLnBrk="1" hangingPunct="1">
              <a:buFontTx/>
              <a:buChar char="-"/>
            </a:pPr>
            <a:r>
              <a:rPr lang="en-US" sz="1200">
                <a:solidFill>
                  <a:prstClr val="black"/>
                </a:solidFill>
              </a:rPr>
              <a:t> systems integration </a:t>
            </a:r>
          </a:p>
          <a:p>
            <a:pPr algn="r" eaLnBrk="1" hangingPunct="1">
              <a:buFontTx/>
              <a:buChar char="-"/>
            </a:pPr>
            <a:r>
              <a:rPr lang="en-US" sz="1200">
                <a:solidFill>
                  <a:prstClr val="black"/>
                </a:solidFill>
              </a:rPr>
              <a:t> multi-scale modeling</a:t>
            </a:r>
          </a:p>
          <a:p>
            <a:pPr algn="r" eaLnBrk="1" hangingPunct="1">
              <a:buFontTx/>
              <a:buChar char="-"/>
            </a:pPr>
            <a:r>
              <a:rPr lang="en-US" sz="1200">
                <a:solidFill>
                  <a:prstClr val="black"/>
                </a:solidFill>
              </a:rPr>
              <a:t> simulation</a:t>
            </a:r>
          </a:p>
          <a:p>
            <a:pPr algn="r" eaLnBrk="1" hangingPunct="1">
              <a:buFontTx/>
              <a:buChar char="-"/>
            </a:pPr>
            <a:r>
              <a:rPr lang="en-US" sz="1200">
                <a:solidFill>
                  <a:prstClr val="black"/>
                </a:solidFill>
              </a:rPr>
              <a:t> feedback</a:t>
            </a:r>
          </a:p>
        </p:txBody>
      </p:sp>
      <p:pic>
        <p:nvPicPr>
          <p:cNvPr id="227488" name="Picture 160" descr="sff"/>
          <p:cNvPicPr>
            <a:picLocks noChangeAspect="1" noChangeArrowheads="1"/>
          </p:cNvPicPr>
          <p:nvPr/>
        </p:nvPicPr>
        <p:blipFill>
          <a:blip r:embed="rId11" cstate="print">
            <a:extLst>
              <a:ext uri="{28A0092B-C50C-407E-A947-70E740481C1C}">
                <a14:useLocalDpi xmlns:a14="http://schemas.microsoft.com/office/drawing/2010/main" val="0"/>
              </a:ext>
            </a:extLst>
          </a:blip>
          <a:srcRect l="68658"/>
          <a:stretch>
            <a:fillRect/>
          </a:stretch>
        </p:blipFill>
        <p:spPr bwMode="auto">
          <a:xfrm>
            <a:off x="7086600" y="1143000"/>
            <a:ext cx="8382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489" name="Line 161"/>
          <p:cNvSpPr>
            <a:spLocks noChangeShapeType="1"/>
          </p:cNvSpPr>
          <p:nvPr/>
        </p:nvSpPr>
        <p:spPr bwMode="auto">
          <a:xfrm flipV="1">
            <a:off x="2286000" y="3886200"/>
            <a:ext cx="685800" cy="609600"/>
          </a:xfrm>
          <a:prstGeom prst="line">
            <a:avLst/>
          </a:prstGeom>
          <a:noFill/>
          <a:ln w="63500">
            <a:solidFill>
              <a:srgbClr val="33CC33"/>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294" name="Line 166"/>
          <p:cNvSpPr>
            <a:spLocks noChangeShapeType="1"/>
          </p:cNvSpPr>
          <p:nvPr/>
        </p:nvSpPr>
        <p:spPr bwMode="auto">
          <a:xfrm>
            <a:off x="2274888" y="990600"/>
            <a:ext cx="0" cy="28194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295" name="Line 167"/>
          <p:cNvSpPr>
            <a:spLocks noChangeShapeType="1"/>
          </p:cNvSpPr>
          <p:nvPr/>
        </p:nvSpPr>
        <p:spPr bwMode="auto">
          <a:xfrm>
            <a:off x="2274888" y="3810000"/>
            <a:ext cx="3962400" cy="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296" name="Line 222"/>
          <p:cNvSpPr>
            <a:spLocks noChangeShapeType="1"/>
          </p:cNvSpPr>
          <p:nvPr/>
        </p:nvSpPr>
        <p:spPr bwMode="auto">
          <a:xfrm>
            <a:off x="6237288" y="990600"/>
            <a:ext cx="0" cy="281940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27552" name="Line 224"/>
          <p:cNvSpPr>
            <a:spLocks noChangeShapeType="1"/>
          </p:cNvSpPr>
          <p:nvPr/>
        </p:nvSpPr>
        <p:spPr bwMode="auto">
          <a:xfrm flipH="1">
            <a:off x="2046288" y="2590800"/>
            <a:ext cx="685800" cy="0"/>
          </a:xfrm>
          <a:prstGeom prst="line">
            <a:avLst/>
          </a:prstGeom>
          <a:noFill/>
          <a:ln w="1016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298" name="Line 225"/>
          <p:cNvSpPr>
            <a:spLocks noChangeShapeType="1"/>
          </p:cNvSpPr>
          <p:nvPr/>
        </p:nvSpPr>
        <p:spPr bwMode="auto">
          <a:xfrm>
            <a:off x="2274888" y="1143000"/>
            <a:ext cx="3962400" cy="0"/>
          </a:xfrm>
          <a:prstGeom prst="line">
            <a:avLst/>
          </a:prstGeom>
          <a:noFill/>
          <a:ln w="508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27652" name="Line 324"/>
          <p:cNvSpPr>
            <a:spLocks noChangeShapeType="1"/>
          </p:cNvSpPr>
          <p:nvPr/>
        </p:nvSpPr>
        <p:spPr bwMode="auto">
          <a:xfrm flipV="1">
            <a:off x="1676400" y="3048000"/>
            <a:ext cx="381000" cy="685800"/>
          </a:xfrm>
          <a:prstGeom prst="line">
            <a:avLst/>
          </a:prstGeom>
          <a:noFill/>
          <a:ln w="63500">
            <a:solidFill>
              <a:srgbClr val="33CC33"/>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227654" name="Text Box 326"/>
          <p:cNvSpPr txBox="1">
            <a:spLocks noChangeArrowheads="1"/>
          </p:cNvSpPr>
          <p:nvPr/>
        </p:nvSpPr>
        <p:spPr bwMode="auto">
          <a:xfrm>
            <a:off x="6324600" y="1905025"/>
            <a:ext cx="2819400" cy="954107"/>
          </a:xfrm>
          <a:prstGeom prst="rect">
            <a:avLst/>
          </a:prstGeom>
          <a:noFill/>
          <a:ln w="9525">
            <a:noFill/>
            <a:miter lim="800000"/>
            <a:headEnd/>
            <a:tailEnd/>
          </a:ln>
        </p:spPr>
        <p:txBody>
          <a:bodyPr>
            <a:spAutoFit/>
          </a:bodyPr>
          <a:lstStyle/>
          <a:p>
            <a:pPr>
              <a:defRPr/>
            </a:pPr>
            <a:r>
              <a:rPr lang="en-US" sz="2000" b="1" dirty="0">
                <a:solidFill>
                  <a:prstClr val="black"/>
                </a:solidFill>
                <a:latin typeface="Arial" charset="0"/>
              </a:rPr>
              <a:t>Functional Readout</a:t>
            </a:r>
            <a:endParaRPr lang="en-US" sz="2000" dirty="0">
              <a:solidFill>
                <a:prstClr val="black"/>
              </a:solidFill>
              <a:latin typeface="Arial" charset="0"/>
            </a:endParaRPr>
          </a:p>
          <a:p>
            <a:pPr marL="115888" indent="-115888">
              <a:buFontTx/>
              <a:buChar char="-"/>
              <a:defRPr/>
            </a:pPr>
            <a:r>
              <a:rPr lang="en-US" sz="1200" dirty="0">
                <a:solidFill>
                  <a:prstClr val="black"/>
                </a:solidFill>
                <a:latin typeface="Arial" charset="0"/>
              </a:rPr>
              <a:t>real-time, label-free, non-destructive sensing</a:t>
            </a:r>
          </a:p>
          <a:p>
            <a:pPr>
              <a:buFontTx/>
              <a:buChar char="-"/>
              <a:defRPr/>
            </a:pPr>
            <a:r>
              <a:rPr lang="en-US" sz="1200" dirty="0">
                <a:solidFill>
                  <a:prstClr val="black"/>
                </a:solidFill>
                <a:latin typeface="Arial" charset="0"/>
              </a:rPr>
              <a:t>  imaging</a:t>
            </a:r>
          </a:p>
        </p:txBody>
      </p:sp>
      <p:grpSp>
        <p:nvGrpSpPr>
          <p:cNvPr id="227458" name="Group 356"/>
          <p:cNvGrpSpPr>
            <a:grpSpLocks/>
          </p:cNvGrpSpPr>
          <p:nvPr/>
        </p:nvGrpSpPr>
        <p:grpSpPr bwMode="auto">
          <a:xfrm>
            <a:off x="7081838" y="2590800"/>
            <a:ext cx="990600" cy="685800"/>
            <a:chOff x="4848" y="1104"/>
            <a:chExt cx="672" cy="528"/>
          </a:xfrm>
        </p:grpSpPr>
        <p:pic>
          <p:nvPicPr>
            <p:cNvPr id="11464" name="Picture 325" descr="sff"/>
            <p:cNvPicPr>
              <a:picLocks noChangeAspect="1" noChangeArrowheads="1"/>
            </p:cNvPicPr>
            <p:nvPr/>
          </p:nvPicPr>
          <p:blipFill>
            <a:blip r:embed="rId12" cstate="print">
              <a:extLst>
                <a:ext uri="{28A0092B-C50C-407E-A947-70E740481C1C}">
                  <a14:useLocalDpi xmlns:a14="http://schemas.microsoft.com/office/drawing/2010/main" val="0"/>
                </a:ext>
              </a:extLst>
            </a:blip>
            <a:srcRect r="83786"/>
            <a:stretch>
              <a:fillRect/>
            </a:stretch>
          </p:blipFill>
          <p:spPr bwMode="auto">
            <a:xfrm>
              <a:off x="5232" y="1104"/>
              <a:ext cx="288" cy="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7459" name="Group 345"/>
            <p:cNvGrpSpPr>
              <a:grpSpLocks/>
            </p:cNvGrpSpPr>
            <p:nvPr/>
          </p:nvGrpSpPr>
          <p:grpSpPr bwMode="auto">
            <a:xfrm>
              <a:off x="4848" y="1248"/>
              <a:ext cx="480" cy="384"/>
              <a:chOff x="0" y="2880"/>
              <a:chExt cx="1008" cy="816"/>
            </a:xfrm>
          </p:grpSpPr>
          <p:sp>
            <p:nvSpPr>
              <p:cNvPr id="11466" name="Line 338"/>
              <p:cNvSpPr>
                <a:spLocks noChangeShapeType="1"/>
              </p:cNvSpPr>
              <p:nvPr/>
            </p:nvSpPr>
            <p:spPr bwMode="auto">
              <a:xfrm rot="5400000">
                <a:off x="-60" y="3084"/>
                <a:ext cx="408" cy="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67" name="Line 339"/>
              <p:cNvSpPr>
                <a:spLocks noChangeShapeType="1"/>
              </p:cNvSpPr>
              <p:nvPr/>
            </p:nvSpPr>
            <p:spPr bwMode="auto">
              <a:xfrm rot="5400000">
                <a:off x="115" y="3125"/>
                <a:ext cx="490" cy="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68" name="Line 340"/>
              <p:cNvSpPr>
                <a:spLocks noChangeShapeType="1"/>
              </p:cNvSpPr>
              <p:nvPr/>
            </p:nvSpPr>
            <p:spPr bwMode="auto">
              <a:xfrm rot="5400000">
                <a:off x="288" y="3168"/>
                <a:ext cx="576" cy="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69" name="Line 341"/>
              <p:cNvSpPr>
                <a:spLocks noChangeShapeType="1"/>
              </p:cNvSpPr>
              <p:nvPr/>
            </p:nvSpPr>
            <p:spPr bwMode="auto">
              <a:xfrm rot="5400000" flipV="1">
                <a:off x="504" y="2887"/>
                <a:ext cx="0" cy="720"/>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70" name="Line 342"/>
              <p:cNvSpPr>
                <a:spLocks noChangeShapeType="1"/>
              </p:cNvSpPr>
              <p:nvPr/>
            </p:nvSpPr>
            <p:spPr bwMode="auto">
              <a:xfrm rot="5400000" flipV="1">
                <a:off x="684" y="3046"/>
                <a:ext cx="0" cy="648"/>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71" name="Line 343"/>
              <p:cNvSpPr>
                <a:spLocks noChangeShapeType="1"/>
              </p:cNvSpPr>
              <p:nvPr/>
            </p:nvSpPr>
            <p:spPr bwMode="auto">
              <a:xfrm rot="5400000">
                <a:off x="453" y="3574"/>
                <a:ext cx="245"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72" name="Rectangle 344"/>
              <p:cNvSpPr>
                <a:spLocks noChangeArrowheads="1"/>
              </p:cNvSpPr>
              <p:nvPr/>
            </p:nvSpPr>
            <p:spPr bwMode="auto">
              <a:xfrm rot="1522065">
                <a:off x="0" y="3360"/>
                <a:ext cx="670" cy="50"/>
              </a:xfrm>
              <a:prstGeom prst="rect">
                <a:avLst/>
              </a:prstGeom>
              <a:solidFill>
                <a:schemeClr val="folHlink"/>
              </a:solidFill>
              <a:ln w="9525">
                <a:solidFill>
                  <a:schemeClr val="bg2"/>
                </a:solidFill>
                <a:miter lim="800000"/>
                <a:headEnd/>
                <a:tailEnd/>
              </a:ln>
            </p:spPr>
            <p:txBody>
              <a:bodyPr wrap="none" anchor="ctr"/>
              <a:lstStyle/>
              <a:p>
                <a:endParaRPr lang="en-US">
                  <a:solidFill>
                    <a:prstClr val="black"/>
                  </a:solidFill>
                </a:endParaRPr>
              </a:p>
            </p:txBody>
          </p:sp>
        </p:grpSp>
      </p:grpSp>
      <p:pic>
        <p:nvPicPr>
          <p:cNvPr id="11302" name="Picture 165" descr="scaffold_issues_different_cell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71851" y="1874864"/>
            <a:ext cx="2046287"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pic>
      <p:grpSp>
        <p:nvGrpSpPr>
          <p:cNvPr id="227460" name="Group 322"/>
          <p:cNvGrpSpPr>
            <a:grpSpLocks/>
          </p:cNvGrpSpPr>
          <p:nvPr/>
        </p:nvGrpSpPr>
        <p:grpSpPr bwMode="auto">
          <a:xfrm>
            <a:off x="3740150" y="1219202"/>
            <a:ext cx="1389063" cy="1027113"/>
            <a:chOff x="2352" y="582"/>
            <a:chExt cx="912" cy="710"/>
          </a:xfrm>
        </p:grpSpPr>
        <p:grpSp>
          <p:nvGrpSpPr>
            <p:cNvPr id="227461" name="Group 168"/>
            <p:cNvGrpSpPr>
              <a:grpSpLocks/>
            </p:cNvGrpSpPr>
            <p:nvPr/>
          </p:nvGrpSpPr>
          <p:grpSpPr bwMode="auto">
            <a:xfrm rot="-790993">
              <a:off x="2352" y="633"/>
              <a:ext cx="432" cy="659"/>
              <a:chOff x="48" y="2832"/>
              <a:chExt cx="1104" cy="1488"/>
            </a:xfrm>
          </p:grpSpPr>
          <p:grpSp>
            <p:nvGrpSpPr>
              <p:cNvPr id="227462" name="Group 169"/>
              <p:cNvGrpSpPr>
                <a:grpSpLocks/>
              </p:cNvGrpSpPr>
              <p:nvPr/>
            </p:nvGrpSpPr>
            <p:grpSpPr bwMode="auto">
              <a:xfrm rot="7780285">
                <a:off x="54" y="2922"/>
                <a:ext cx="128" cy="139"/>
                <a:chOff x="576" y="3456"/>
                <a:chExt cx="192" cy="144"/>
              </a:xfrm>
            </p:grpSpPr>
            <p:sp>
              <p:nvSpPr>
                <p:cNvPr id="11460" name="Line 170"/>
                <p:cNvSpPr>
                  <a:spLocks noChangeShapeType="1"/>
                </p:cNvSpPr>
                <p:nvPr/>
              </p:nvSpPr>
              <p:spPr bwMode="auto">
                <a:xfrm flipH="1">
                  <a:off x="576" y="3456"/>
                  <a:ext cx="96" cy="4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61" name="Line 171"/>
                <p:cNvSpPr>
                  <a:spLocks noChangeShapeType="1"/>
                </p:cNvSpPr>
                <p:nvPr/>
              </p:nvSpPr>
              <p:spPr bwMode="auto">
                <a:xfrm>
                  <a:off x="672" y="3456"/>
                  <a:ext cx="48" cy="144"/>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62" name="Line 172"/>
                <p:cNvSpPr>
                  <a:spLocks noChangeShapeType="1"/>
                </p:cNvSpPr>
                <p:nvPr/>
              </p:nvSpPr>
              <p:spPr bwMode="auto">
                <a:xfrm flipH="1">
                  <a:off x="624" y="3456"/>
                  <a:ext cx="48" cy="96"/>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63" name="Line 173"/>
                <p:cNvSpPr>
                  <a:spLocks noChangeShapeType="1"/>
                </p:cNvSpPr>
                <p:nvPr/>
              </p:nvSpPr>
              <p:spPr bwMode="auto">
                <a:xfrm>
                  <a:off x="672" y="3456"/>
                  <a:ext cx="96" cy="4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sp>
            <p:nvSpPr>
              <p:cNvPr id="11439" name="Oval 174"/>
              <p:cNvSpPr>
                <a:spLocks noChangeArrowheads="1"/>
              </p:cNvSpPr>
              <p:nvPr/>
            </p:nvSpPr>
            <p:spPr bwMode="auto">
              <a:xfrm>
                <a:off x="144" y="3120"/>
                <a:ext cx="458" cy="559"/>
              </a:xfrm>
              <a:prstGeom prst="ellipse">
                <a:avLst/>
              </a:prstGeom>
              <a:solidFill>
                <a:schemeClr val="accent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solidFill>
                    <a:prstClr val="black"/>
                  </a:solidFill>
                </a:endParaRPr>
              </a:p>
            </p:txBody>
          </p:sp>
          <p:sp>
            <p:nvSpPr>
              <p:cNvPr id="11440" name="Oval 175"/>
              <p:cNvSpPr>
                <a:spLocks noChangeArrowheads="1"/>
              </p:cNvSpPr>
              <p:nvPr/>
            </p:nvSpPr>
            <p:spPr bwMode="auto">
              <a:xfrm>
                <a:off x="327" y="3202"/>
                <a:ext cx="184" cy="279"/>
              </a:xfrm>
              <a:prstGeom prst="ellipse">
                <a:avLst/>
              </a:prstGeom>
              <a:solidFill>
                <a:schemeClr val="accent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solidFill>
                    <a:prstClr val="black"/>
                  </a:solidFill>
                </a:endParaRPr>
              </a:p>
            </p:txBody>
          </p:sp>
          <p:sp>
            <p:nvSpPr>
              <p:cNvPr id="11441" name="Freeform 176"/>
              <p:cNvSpPr>
                <a:spLocks/>
              </p:cNvSpPr>
              <p:nvPr/>
            </p:nvSpPr>
            <p:spPr bwMode="auto">
              <a:xfrm>
                <a:off x="602" y="3481"/>
                <a:ext cx="382" cy="559"/>
              </a:xfrm>
              <a:custGeom>
                <a:avLst/>
                <a:gdLst>
                  <a:gd name="T0" fmla="*/ 0 w 200"/>
                  <a:gd name="T1" fmla="*/ 0 h 288"/>
                  <a:gd name="T2" fmla="*/ 1019042604 w 200"/>
                  <a:gd name="T3" fmla="*/ 761470970 h 288"/>
                  <a:gd name="T4" fmla="*/ 1528197007 w 200"/>
                  <a:gd name="T5" fmla="*/ 2147483647 h 288"/>
                  <a:gd name="T6" fmla="*/ 2038970416 w 200"/>
                  <a:gd name="T7" fmla="*/ 2147483647 h 288"/>
                  <a:gd name="T8" fmla="*/ 2038970416 w 200"/>
                  <a:gd name="T9" fmla="*/ 2147483647 h 288"/>
                  <a:gd name="T10" fmla="*/ 0 60000 65536"/>
                  <a:gd name="T11" fmla="*/ 0 60000 65536"/>
                  <a:gd name="T12" fmla="*/ 0 60000 65536"/>
                  <a:gd name="T13" fmla="*/ 0 60000 65536"/>
                  <a:gd name="T14" fmla="*/ 0 60000 65536"/>
                  <a:gd name="T15" fmla="*/ 0 w 200"/>
                  <a:gd name="T16" fmla="*/ 0 h 288"/>
                  <a:gd name="T17" fmla="*/ 200 w 200"/>
                  <a:gd name="T18" fmla="*/ 288 h 288"/>
                </a:gdLst>
                <a:ahLst/>
                <a:cxnLst>
                  <a:cxn ang="T10">
                    <a:pos x="T0" y="T1"/>
                  </a:cxn>
                  <a:cxn ang="T11">
                    <a:pos x="T2" y="T3"/>
                  </a:cxn>
                  <a:cxn ang="T12">
                    <a:pos x="T4" y="T5"/>
                  </a:cxn>
                  <a:cxn ang="T13">
                    <a:pos x="T6" y="T7"/>
                  </a:cxn>
                  <a:cxn ang="T14">
                    <a:pos x="T8" y="T9"/>
                  </a:cxn>
                </a:cxnLst>
                <a:rect l="T15" t="T16" r="T17" b="T18"/>
                <a:pathLst>
                  <a:path w="200" h="288">
                    <a:moveTo>
                      <a:pt x="0" y="0"/>
                    </a:moveTo>
                    <a:cubicBezTo>
                      <a:pt x="36" y="12"/>
                      <a:pt x="72" y="24"/>
                      <a:pt x="96" y="48"/>
                    </a:cubicBezTo>
                    <a:cubicBezTo>
                      <a:pt x="120" y="72"/>
                      <a:pt x="128" y="120"/>
                      <a:pt x="144" y="144"/>
                    </a:cubicBezTo>
                    <a:cubicBezTo>
                      <a:pt x="160" y="168"/>
                      <a:pt x="184" y="168"/>
                      <a:pt x="192" y="192"/>
                    </a:cubicBezTo>
                    <a:cubicBezTo>
                      <a:pt x="200" y="216"/>
                      <a:pt x="192" y="272"/>
                      <a:pt x="192" y="288"/>
                    </a:cubicBezTo>
                  </a:path>
                </a:pathLst>
              </a:custGeom>
              <a:noFill/>
              <a:ln w="127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grpSp>
            <p:nvGrpSpPr>
              <p:cNvPr id="227463" name="Group 177"/>
              <p:cNvGrpSpPr>
                <a:grpSpLocks/>
              </p:cNvGrpSpPr>
              <p:nvPr/>
            </p:nvGrpSpPr>
            <p:grpSpPr bwMode="auto">
              <a:xfrm>
                <a:off x="785" y="4040"/>
                <a:ext cx="367" cy="280"/>
                <a:chOff x="576" y="3456"/>
                <a:chExt cx="192" cy="144"/>
              </a:xfrm>
            </p:grpSpPr>
            <p:sp>
              <p:nvSpPr>
                <p:cNvPr id="11456" name="Line 178"/>
                <p:cNvSpPr>
                  <a:spLocks noChangeShapeType="1"/>
                </p:cNvSpPr>
                <p:nvPr/>
              </p:nvSpPr>
              <p:spPr bwMode="auto">
                <a:xfrm flipH="1">
                  <a:off x="576" y="3456"/>
                  <a:ext cx="96" cy="4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57" name="Line 179"/>
                <p:cNvSpPr>
                  <a:spLocks noChangeShapeType="1"/>
                </p:cNvSpPr>
                <p:nvPr/>
              </p:nvSpPr>
              <p:spPr bwMode="auto">
                <a:xfrm>
                  <a:off x="672" y="3456"/>
                  <a:ext cx="48" cy="144"/>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58" name="Line 180"/>
                <p:cNvSpPr>
                  <a:spLocks noChangeShapeType="1"/>
                </p:cNvSpPr>
                <p:nvPr/>
              </p:nvSpPr>
              <p:spPr bwMode="auto">
                <a:xfrm flipH="1">
                  <a:off x="624" y="3456"/>
                  <a:ext cx="48" cy="96"/>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59" name="Line 181"/>
                <p:cNvSpPr>
                  <a:spLocks noChangeShapeType="1"/>
                </p:cNvSpPr>
                <p:nvPr/>
              </p:nvSpPr>
              <p:spPr bwMode="auto">
                <a:xfrm>
                  <a:off x="672" y="3456"/>
                  <a:ext cx="96" cy="4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grpSp>
            <p:nvGrpSpPr>
              <p:cNvPr id="227464" name="Group 182"/>
              <p:cNvGrpSpPr>
                <a:grpSpLocks/>
              </p:cNvGrpSpPr>
              <p:nvPr/>
            </p:nvGrpSpPr>
            <p:grpSpPr bwMode="auto">
              <a:xfrm>
                <a:off x="240" y="2832"/>
                <a:ext cx="184" cy="325"/>
                <a:chOff x="288" y="2784"/>
                <a:chExt cx="184" cy="325"/>
              </a:xfrm>
            </p:grpSpPr>
            <p:grpSp>
              <p:nvGrpSpPr>
                <p:cNvPr id="227465" name="Group 183"/>
                <p:cNvGrpSpPr>
                  <a:grpSpLocks/>
                </p:cNvGrpSpPr>
                <p:nvPr/>
              </p:nvGrpSpPr>
              <p:grpSpPr bwMode="auto">
                <a:xfrm rot="2725464" flipH="1" flipV="1">
                  <a:off x="287" y="2785"/>
                  <a:ext cx="186" cy="184"/>
                  <a:chOff x="576" y="3456"/>
                  <a:chExt cx="192" cy="144"/>
                </a:xfrm>
              </p:grpSpPr>
              <p:sp>
                <p:nvSpPr>
                  <p:cNvPr id="11452" name="Line 184"/>
                  <p:cNvSpPr>
                    <a:spLocks noChangeShapeType="1"/>
                  </p:cNvSpPr>
                  <p:nvPr/>
                </p:nvSpPr>
                <p:spPr bwMode="auto">
                  <a:xfrm flipH="1">
                    <a:off x="576" y="3456"/>
                    <a:ext cx="96" cy="4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53" name="Line 185"/>
                  <p:cNvSpPr>
                    <a:spLocks noChangeShapeType="1"/>
                  </p:cNvSpPr>
                  <p:nvPr/>
                </p:nvSpPr>
                <p:spPr bwMode="auto">
                  <a:xfrm>
                    <a:off x="672" y="3456"/>
                    <a:ext cx="48" cy="144"/>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54" name="Line 186"/>
                  <p:cNvSpPr>
                    <a:spLocks noChangeShapeType="1"/>
                  </p:cNvSpPr>
                  <p:nvPr/>
                </p:nvSpPr>
                <p:spPr bwMode="auto">
                  <a:xfrm flipH="1">
                    <a:off x="624" y="3456"/>
                    <a:ext cx="48" cy="96"/>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55" name="Line 187"/>
                  <p:cNvSpPr>
                    <a:spLocks noChangeShapeType="1"/>
                  </p:cNvSpPr>
                  <p:nvPr/>
                </p:nvSpPr>
                <p:spPr bwMode="auto">
                  <a:xfrm>
                    <a:off x="672" y="3456"/>
                    <a:ext cx="96" cy="4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sp>
              <p:nvSpPr>
                <p:cNvPr id="11451" name="Freeform 188"/>
                <p:cNvSpPr>
                  <a:spLocks/>
                </p:cNvSpPr>
                <p:nvPr/>
              </p:nvSpPr>
              <p:spPr bwMode="auto">
                <a:xfrm>
                  <a:off x="288" y="2928"/>
                  <a:ext cx="55" cy="181"/>
                </a:xfrm>
                <a:custGeom>
                  <a:avLst/>
                  <a:gdLst>
                    <a:gd name="T0" fmla="*/ 2147483647 w 8"/>
                    <a:gd name="T1" fmla="*/ 736174803 h 96"/>
                    <a:gd name="T2" fmla="*/ 2147483647 w 8"/>
                    <a:gd name="T3" fmla="*/ 0 h 96"/>
                    <a:gd name="T4" fmla="*/ 0 60000 65536"/>
                    <a:gd name="T5" fmla="*/ 0 60000 65536"/>
                    <a:gd name="T6" fmla="*/ 0 w 8"/>
                    <a:gd name="T7" fmla="*/ 0 h 96"/>
                    <a:gd name="T8" fmla="*/ 8 w 8"/>
                    <a:gd name="T9" fmla="*/ 96 h 96"/>
                  </a:gdLst>
                  <a:ahLst/>
                  <a:cxnLst>
                    <a:cxn ang="T4">
                      <a:pos x="T0" y="T1"/>
                    </a:cxn>
                    <a:cxn ang="T5">
                      <a:pos x="T2" y="T3"/>
                    </a:cxn>
                  </a:cxnLst>
                  <a:rect l="T6" t="T7" r="T8" b="T9"/>
                  <a:pathLst>
                    <a:path w="8" h="96">
                      <a:moveTo>
                        <a:pt x="8" y="96"/>
                      </a:moveTo>
                      <a:cubicBezTo>
                        <a:pt x="4" y="56"/>
                        <a:pt x="0" y="16"/>
                        <a:pt x="8" y="0"/>
                      </a:cubicBezTo>
                    </a:path>
                  </a:pathLst>
                </a:custGeom>
                <a:noFill/>
                <a:ln w="127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grpSp>
          <p:sp>
            <p:nvSpPr>
              <p:cNvPr id="11444" name="Freeform 189"/>
              <p:cNvSpPr>
                <a:spLocks/>
              </p:cNvSpPr>
              <p:nvPr/>
            </p:nvSpPr>
            <p:spPr bwMode="auto">
              <a:xfrm>
                <a:off x="144" y="3024"/>
                <a:ext cx="112" cy="144"/>
              </a:xfrm>
              <a:custGeom>
                <a:avLst/>
                <a:gdLst>
                  <a:gd name="T0" fmla="*/ 112 w 112"/>
                  <a:gd name="T1" fmla="*/ 144 h 144"/>
                  <a:gd name="T2" fmla="*/ 16 w 112"/>
                  <a:gd name="T3" fmla="*/ 96 h 144"/>
                  <a:gd name="T4" fmla="*/ 16 w 112"/>
                  <a:gd name="T5" fmla="*/ 0 h 144"/>
                  <a:gd name="T6" fmla="*/ 0 60000 65536"/>
                  <a:gd name="T7" fmla="*/ 0 60000 65536"/>
                  <a:gd name="T8" fmla="*/ 0 60000 65536"/>
                  <a:gd name="T9" fmla="*/ 0 w 112"/>
                  <a:gd name="T10" fmla="*/ 0 h 144"/>
                  <a:gd name="T11" fmla="*/ 112 w 112"/>
                  <a:gd name="T12" fmla="*/ 144 h 144"/>
                </a:gdLst>
                <a:ahLst/>
                <a:cxnLst>
                  <a:cxn ang="T6">
                    <a:pos x="T0" y="T1"/>
                  </a:cxn>
                  <a:cxn ang="T7">
                    <a:pos x="T2" y="T3"/>
                  </a:cxn>
                  <a:cxn ang="T8">
                    <a:pos x="T4" y="T5"/>
                  </a:cxn>
                </a:cxnLst>
                <a:rect l="T9" t="T10" r="T11" b="T12"/>
                <a:pathLst>
                  <a:path w="112" h="144">
                    <a:moveTo>
                      <a:pt x="112" y="144"/>
                    </a:moveTo>
                    <a:cubicBezTo>
                      <a:pt x="72" y="132"/>
                      <a:pt x="32" y="120"/>
                      <a:pt x="16" y="96"/>
                    </a:cubicBezTo>
                    <a:cubicBezTo>
                      <a:pt x="0" y="72"/>
                      <a:pt x="16" y="16"/>
                      <a:pt x="16" y="0"/>
                    </a:cubicBezTo>
                  </a:path>
                </a:pathLst>
              </a:custGeom>
              <a:noFill/>
              <a:ln w="127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grpSp>
            <p:nvGrpSpPr>
              <p:cNvPr id="227466" name="Group 190"/>
              <p:cNvGrpSpPr>
                <a:grpSpLocks/>
              </p:cNvGrpSpPr>
              <p:nvPr/>
            </p:nvGrpSpPr>
            <p:grpSpPr bwMode="auto">
              <a:xfrm>
                <a:off x="432" y="2928"/>
                <a:ext cx="144" cy="240"/>
                <a:chOff x="432" y="2880"/>
                <a:chExt cx="144" cy="240"/>
              </a:xfrm>
            </p:grpSpPr>
            <p:sp>
              <p:nvSpPr>
                <p:cNvPr id="11446" name="Freeform 191"/>
                <p:cNvSpPr>
                  <a:spLocks/>
                </p:cNvSpPr>
                <p:nvPr/>
              </p:nvSpPr>
              <p:spPr bwMode="auto">
                <a:xfrm>
                  <a:off x="432" y="2976"/>
                  <a:ext cx="104" cy="144"/>
                </a:xfrm>
                <a:custGeom>
                  <a:avLst/>
                  <a:gdLst>
                    <a:gd name="T0" fmla="*/ 0 w 104"/>
                    <a:gd name="T1" fmla="*/ 144 h 144"/>
                    <a:gd name="T2" fmla="*/ 96 w 104"/>
                    <a:gd name="T3" fmla="*/ 96 h 144"/>
                    <a:gd name="T4" fmla="*/ 48 w 104"/>
                    <a:gd name="T5" fmla="*/ 0 h 144"/>
                    <a:gd name="T6" fmla="*/ 0 60000 65536"/>
                    <a:gd name="T7" fmla="*/ 0 60000 65536"/>
                    <a:gd name="T8" fmla="*/ 0 60000 65536"/>
                    <a:gd name="T9" fmla="*/ 0 w 104"/>
                    <a:gd name="T10" fmla="*/ 0 h 144"/>
                    <a:gd name="T11" fmla="*/ 104 w 104"/>
                    <a:gd name="T12" fmla="*/ 144 h 144"/>
                  </a:gdLst>
                  <a:ahLst/>
                  <a:cxnLst>
                    <a:cxn ang="T6">
                      <a:pos x="T0" y="T1"/>
                    </a:cxn>
                    <a:cxn ang="T7">
                      <a:pos x="T2" y="T3"/>
                    </a:cxn>
                    <a:cxn ang="T8">
                      <a:pos x="T4" y="T5"/>
                    </a:cxn>
                  </a:cxnLst>
                  <a:rect l="T9" t="T10" r="T11" b="T12"/>
                  <a:pathLst>
                    <a:path w="104" h="144">
                      <a:moveTo>
                        <a:pt x="0" y="144"/>
                      </a:moveTo>
                      <a:cubicBezTo>
                        <a:pt x="44" y="132"/>
                        <a:pt x="88" y="120"/>
                        <a:pt x="96" y="96"/>
                      </a:cubicBezTo>
                      <a:cubicBezTo>
                        <a:pt x="104" y="72"/>
                        <a:pt x="56" y="16"/>
                        <a:pt x="48" y="0"/>
                      </a:cubicBezTo>
                    </a:path>
                  </a:pathLst>
                </a:custGeom>
                <a:noFill/>
                <a:ln w="127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1447" name="Line 192"/>
                <p:cNvSpPr>
                  <a:spLocks noChangeShapeType="1"/>
                </p:cNvSpPr>
                <p:nvPr/>
              </p:nvSpPr>
              <p:spPr bwMode="auto">
                <a:xfrm flipH="1" flipV="1">
                  <a:off x="432" y="2928"/>
                  <a:ext cx="48" cy="4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48" name="Line 193"/>
                <p:cNvSpPr>
                  <a:spLocks noChangeShapeType="1"/>
                </p:cNvSpPr>
                <p:nvPr/>
              </p:nvSpPr>
              <p:spPr bwMode="auto">
                <a:xfrm flipV="1">
                  <a:off x="480" y="2880"/>
                  <a:ext cx="0" cy="96"/>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49" name="Line 194"/>
                <p:cNvSpPr>
                  <a:spLocks noChangeShapeType="1"/>
                </p:cNvSpPr>
                <p:nvPr/>
              </p:nvSpPr>
              <p:spPr bwMode="auto">
                <a:xfrm flipV="1">
                  <a:off x="480" y="2880"/>
                  <a:ext cx="96" cy="96"/>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grpSp>
        <p:grpSp>
          <p:nvGrpSpPr>
            <p:cNvPr id="227467" name="Group 195"/>
            <p:cNvGrpSpPr>
              <a:grpSpLocks/>
            </p:cNvGrpSpPr>
            <p:nvPr/>
          </p:nvGrpSpPr>
          <p:grpSpPr bwMode="auto">
            <a:xfrm rot="790993" flipH="1">
              <a:off x="2832" y="582"/>
              <a:ext cx="432" cy="659"/>
              <a:chOff x="48" y="2832"/>
              <a:chExt cx="1104" cy="1488"/>
            </a:xfrm>
          </p:grpSpPr>
          <p:grpSp>
            <p:nvGrpSpPr>
              <p:cNvPr id="227468" name="Group 196"/>
              <p:cNvGrpSpPr>
                <a:grpSpLocks/>
              </p:cNvGrpSpPr>
              <p:nvPr/>
            </p:nvGrpSpPr>
            <p:grpSpPr bwMode="auto">
              <a:xfrm rot="7780285">
                <a:off x="54" y="2922"/>
                <a:ext cx="128" cy="139"/>
                <a:chOff x="576" y="3456"/>
                <a:chExt cx="192" cy="144"/>
              </a:xfrm>
            </p:grpSpPr>
            <p:sp>
              <p:nvSpPr>
                <p:cNvPr id="11434" name="Line 197"/>
                <p:cNvSpPr>
                  <a:spLocks noChangeShapeType="1"/>
                </p:cNvSpPr>
                <p:nvPr/>
              </p:nvSpPr>
              <p:spPr bwMode="auto">
                <a:xfrm flipH="1">
                  <a:off x="576" y="3456"/>
                  <a:ext cx="96" cy="4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35" name="Line 198"/>
                <p:cNvSpPr>
                  <a:spLocks noChangeShapeType="1"/>
                </p:cNvSpPr>
                <p:nvPr/>
              </p:nvSpPr>
              <p:spPr bwMode="auto">
                <a:xfrm>
                  <a:off x="672" y="3456"/>
                  <a:ext cx="48" cy="144"/>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36" name="Line 199"/>
                <p:cNvSpPr>
                  <a:spLocks noChangeShapeType="1"/>
                </p:cNvSpPr>
                <p:nvPr/>
              </p:nvSpPr>
              <p:spPr bwMode="auto">
                <a:xfrm flipH="1">
                  <a:off x="624" y="3456"/>
                  <a:ext cx="48" cy="96"/>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37" name="Line 200"/>
                <p:cNvSpPr>
                  <a:spLocks noChangeShapeType="1"/>
                </p:cNvSpPr>
                <p:nvPr/>
              </p:nvSpPr>
              <p:spPr bwMode="auto">
                <a:xfrm>
                  <a:off x="672" y="3456"/>
                  <a:ext cx="96" cy="4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sp>
            <p:nvSpPr>
              <p:cNvPr id="11413" name="Oval 201"/>
              <p:cNvSpPr>
                <a:spLocks noChangeArrowheads="1"/>
              </p:cNvSpPr>
              <p:nvPr/>
            </p:nvSpPr>
            <p:spPr bwMode="auto">
              <a:xfrm flipV="1">
                <a:off x="144" y="3120"/>
                <a:ext cx="458" cy="559"/>
              </a:xfrm>
              <a:prstGeom prst="ellipse">
                <a:avLst/>
              </a:prstGeom>
              <a:solidFill>
                <a:schemeClr val="accent1"/>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solidFill>
                    <a:prstClr val="black"/>
                  </a:solidFill>
                </a:endParaRPr>
              </a:p>
            </p:txBody>
          </p:sp>
          <p:sp>
            <p:nvSpPr>
              <p:cNvPr id="11414" name="Oval 202"/>
              <p:cNvSpPr>
                <a:spLocks noChangeArrowheads="1"/>
              </p:cNvSpPr>
              <p:nvPr/>
            </p:nvSpPr>
            <p:spPr bwMode="auto">
              <a:xfrm>
                <a:off x="327" y="3202"/>
                <a:ext cx="184" cy="279"/>
              </a:xfrm>
              <a:prstGeom prst="ellipse">
                <a:avLst/>
              </a:prstGeom>
              <a:solidFill>
                <a:schemeClr val="accent2"/>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solidFill>
                    <a:prstClr val="black"/>
                  </a:solidFill>
                </a:endParaRPr>
              </a:p>
            </p:txBody>
          </p:sp>
          <p:sp>
            <p:nvSpPr>
              <p:cNvPr id="11415" name="Freeform 203"/>
              <p:cNvSpPr>
                <a:spLocks/>
              </p:cNvSpPr>
              <p:nvPr/>
            </p:nvSpPr>
            <p:spPr bwMode="auto">
              <a:xfrm>
                <a:off x="602" y="3481"/>
                <a:ext cx="382" cy="559"/>
              </a:xfrm>
              <a:custGeom>
                <a:avLst/>
                <a:gdLst>
                  <a:gd name="T0" fmla="*/ 0 w 200"/>
                  <a:gd name="T1" fmla="*/ 0 h 288"/>
                  <a:gd name="T2" fmla="*/ 1019042604 w 200"/>
                  <a:gd name="T3" fmla="*/ 761470970 h 288"/>
                  <a:gd name="T4" fmla="*/ 1528197007 w 200"/>
                  <a:gd name="T5" fmla="*/ 2147483647 h 288"/>
                  <a:gd name="T6" fmla="*/ 2038970416 w 200"/>
                  <a:gd name="T7" fmla="*/ 2147483647 h 288"/>
                  <a:gd name="T8" fmla="*/ 2038970416 w 200"/>
                  <a:gd name="T9" fmla="*/ 2147483647 h 288"/>
                  <a:gd name="T10" fmla="*/ 0 60000 65536"/>
                  <a:gd name="T11" fmla="*/ 0 60000 65536"/>
                  <a:gd name="T12" fmla="*/ 0 60000 65536"/>
                  <a:gd name="T13" fmla="*/ 0 60000 65536"/>
                  <a:gd name="T14" fmla="*/ 0 60000 65536"/>
                  <a:gd name="T15" fmla="*/ 0 w 200"/>
                  <a:gd name="T16" fmla="*/ 0 h 288"/>
                  <a:gd name="T17" fmla="*/ 200 w 200"/>
                  <a:gd name="T18" fmla="*/ 288 h 288"/>
                </a:gdLst>
                <a:ahLst/>
                <a:cxnLst>
                  <a:cxn ang="T10">
                    <a:pos x="T0" y="T1"/>
                  </a:cxn>
                  <a:cxn ang="T11">
                    <a:pos x="T2" y="T3"/>
                  </a:cxn>
                  <a:cxn ang="T12">
                    <a:pos x="T4" y="T5"/>
                  </a:cxn>
                  <a:cxn ang="T13">
                    <a:pos x="T6" y="T7"/>
                  </a:cxn>
                  <a:cxn ang="T14">
                    <a:pos x="T8" y="T9"/>
                  </a:cxn>
                </a:cxnLst>
                <a:rect l="T15" t="T16" r="T17" b="T18"/>
                <a:pathLst>
                  <a:path w="200" h="288">
                    <a:moveTo>
                      <a:pt x="0" y="0"/>
                    </a:moveTo>
                    <a:cubicBezTo>
                      <a:pt x="36" y="12"/>
                      <a:pt x="72" y="24"/>
                      <a:pt x="96" y="48"/>
                    </a:cubicBezTo>
                    <a:cubicBezTo>
                      <a:pt x="120" y="72"/>
                      <a:pt x="128" y="120"/>
                      <a:pt x="144" y="144"/>
                    </a:cubicBezTo>
                    <a:cubicBezTo>
                      <a:pt x="160" y="168"/>
                      <a:pt x="184" y="168"/>
                      <a:pt x="192" y="192"/>
                    </a:cubicBezTo>
                    <a:cubicBezTo>
                      <a:pt x="200" y="216"/>
                      <a:pt x="192" y="272"/>
                      <a:pt x="192" y="288"/>
                    </a:cubicBezTo>
                  </a:path>
                </a:pathLst>
              </a:custGeom>
              <a:noFill/>
              <a:ln w="127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grpSp>
            <p:nvGrpSpPr>
              <p:cNvPr id="227469" name="Group 204"/>
              <p:cNvGrpSpPr>
                <a:grpSpLocks/>
              </p:cNvGrpSpPr>
              <p:nvPr/>
            </p:nvGrpSpPr>
            <p:grpSpPr bwMode="auto">
              <a:xfrm>
                <a:off x="785" y="4040"/>
                <a:ext cx="367" cy="280"/>
                <a:chOff x="576" y="3456"/>
                <a:chExt cx="192" cy="144"/>
              </a:xfrm>
            </p:grpSpPr>
            <p:sp>
              <p:nvSpPr>
                <p:cNvPr id="11430" name="Line 205"/>
                <p:cNvSpPr>
                  <a:spLocks noChangeShapeType="1"/>
                </p:cNvSpPr>
                <p:nvPr/>
              </p:nvSpPr>
              <p:spPr bwMode="auto">
                <a:xfrm flipH="1">
                  <a:off x="576" y="3456"/>
                  <a:ext cx="96" cy="4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31" name="Line 206"/>
                <p:cNvSpPr>
                  <a:spLocks noChangeShapeType="1"/>
                </p:cNvSpPr>
                <p:nvPr/>
              </p:nvSpPr>
              <p:spPr bwMode="auto">
                <a:xfrm>
                  <a:off x="672" y="3456"/>
                  <a:ext cx="48" cy="144"/>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32" name="Line 207"/>
                <p:cNvSpPr>
                  <a:spLocks noChangeShapeType="1"/>
                </p:cNvSpPr>
                <p:nvPr/>
              </p:nvSpPr>
              <p:spPr bwMode="auto">
                <a:xfrm flipH="1">
                  <a:off x="624" y="3456"/>
                  <a:ext cx="48" cy="96"/>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33" name="Line 208"/>
                <p:cNvSpPr>
                  <a:spLocks noChangeShapeType="1"/>
                </p:cNvSpPr>
                <p:nvPr/>
              </p:nvSpPr>
              <p:spPr bwMode="auto">
                <a:xfrm>
                  <a:off x="672" y="3456"/>
                  <a:ext cx="96" cy="4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grpSp>
            <p:nvGrpSpPr>
              <p:cNvPr id="227470" name="Group 209"/>
              <p:cNvGrpSpPr>
                <a:grpSpLocks/>
              </p:cNvGrpSpPr>
              <p:nvPr/>
            </p:nvGrpSpPr>
            <p:grpSpPr bwMode="auto">
              <a:xfrm>
                <a:off x="240" y="2832"/>
                <a:ext cx="184" cy="325"/>
                <a:chOff x="288" y="2784"/>
                <a:chExt cx="184" cy="325"/>
              </a:xfrm>
            </p:grpSpPr>
            <p:grpSp>
              <p:nvGrpSpPr>
                <p:cNvPr id="227471" name="Group 210"/>
                <p:cNvGrpSpPr>
                  <a:grpSpLocks/>
                </p:cNvGrpSpPr>
                <p:nvPr/>
              </p:nvGrpSpPr>
              <p:grpSpPr bwMode="auto">
                <a:xfrm rot="2725464" flipH="1" flipV="1">
                  <a:off x="287" y="2785"/>
                  <a:ext cx="186" cy="184"/>
                  <a:chOff x="576" y="3456"/>
                  <a:chExt cx="192" cy="144"/>
                </a:xfrm>
              </p:grpSpPr>
              <p:sp>
                <p:nvSpPr>
                  <p:cNvPr id="11426" name="Line 211"/>
                  <p:cNvSpPr>
                    <a:spLocks noChangeShapeType="1"/>
                  </p:cNvSpPr>
                  <p:nvPr/>
                </p:nvSpPr>
                <p:spPr bwMode="auto">
                  <a:xfrm flipH="1">
                    <a:off x="576" y="3456"/>
                    <a:ext cx="96" cy="4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27" name="Line 212"/>
                  <p:cNvSpPr>
                    <a:spLocks noChangeShapeType="1"/>
                  </p:cNvSpPr>
                  <p:nvPr/>
                </p:nvSpPr>
                <p:spPr bwMode="auto">
                  <a:xfrm>
                    <a:off x="672" y="3456"/>
                    <a:ext cx="48" cy="144"/>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28" name="Line 213"/>
                  <p:cNvSpPr>
                    <a:spLocks noChangeShapeType="1"/>
                  </p:cNvSpPr>
                  <p:nvPr/>
                </p:nvSpPr>
                <p:spPr bwMode="auto">
                  <a:xfrm flipH="1">
                    <a:off x="624" y="3456"/>
                    <a:ext cx="48" cy="96"/>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29" name="Line 214"/>
                  <p:cNvSpPr>
                    <a:spLocks noChangeShapeType="1"/>
                  </p:cNvSpPr>
                  <p:nvPr/>
                </p:nvSpPr>
                <p:spPr bwMode="auto">
                  <a:xfrm>
                    <a:off x="672" y="3456"/>
                    <a:ext cx="96" cy="4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sp>
              <p:nvSpPr>
                <p:cNvPr id="11425" name="Freeform 215"/>
                <p:cNvSpPr>
                  <a:spLocks/>
                </p:cNvSpPr>
                <p:nvPr/>
              </p:nvSpPr>
              <p:spPr bwMode="auto">
                <a:xfrm>
                  <a:off x="288" y="2928"/>
                  <a:ext cx="55" cy="181"/>
                </a:xfrm>
                <a:custGeom>
                  <a:avLst/>
                  <a:gdLst>
                    <a:gd name="T0" fmla="*/ 2147483647 w 8"/>
                    <a:gd name="T1" fmla="*/ 736174803 h 96"/>
                    <a:gd name="T2" fmla="*/ 2147483647 w 8"/>
                    <a:gd name="T3" fmla="*/ 0 h 96"/>
                    <a:gd name="T4" fmla="*/ 0 60000 65536"/>
                    <a:gd name="T5" fmla="*/ 0 60000 65536"/>
                    <a:gd name="T6" fmla="*/ 0 w 8"/>
                    <a:gd name="T7" fmla="*/ 0 h 96"/>
                    <a:gd name="T8" fmla="*/ 8 w 8"/>
                    <a:gd name="T9" fmla="*/ 96 h 96"/>
                  </a:gdLst>
                  <a:ahLst/>
                  <a:cxnLst>
                    <a:cxn ang="T4">
                      <a:pos x="T0" y="T1"/>
                    </a:cxn>
                    <a:cxn ang="T5">
                      <a:pos x="T2" y="T3"/>
                    </a:cxn>
                  </a:cxnLst>
                  <a:rect l="T6" t="T7" r="T8" b="T9"/>
                  <a:pathLst>
                    <a:path w="8" h="96">
                      <a:moveTo>
                        <a:pt x="8" y="96"/>
                      </a:moveTo>
                      <a:cubicBezTo>
                        <a:pt x="4" y="56"/>
                        <a:pt x="0" y="16"/>
                        <a:pt x="8" y="0"/>
                      </a:cubicBezTo>
                    </a:path>
                  </a:pathLst>
                </a:custGeom>
                <a:noFill/>
                <a:ln w="127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grpSp>
          <p:sp>
            <p:nvSpPr>
              <p:cNvPr id="11418" name="Freeform 216"/>
              <p:cNvSpPr>
                <a:spLocks/>
              </p:cNvSpPr>
              <p:nvPr/>
            </p:nvSpPr>
            <p:spPr bwMode="auto">
              <a:xfrm>
                <a:off x="144" y="3024"/>
                <a:ext cx="112" cy="144"/>
              </a:xfrm>
              <a:custGeom>
                <a:avLst/>
                <a:gdLst>
                  <a:gd name="T0" fmla="*/ 112 w 112"/>
                  <a:gd name="T1" fmla="*/ 144 h 144"/>
                  <a:gd name="T2" fmla="*/ 16 w 112"/>
                  <a:gd name="T3" fmla="*/ 96 h 144"/>
                  <a:gd name="T4" fmla="*/ 16 w 112"/>
                  <a:gd name="T5" fmla="*/ 0 h 144"/>
                  <a:gd name="T6" fmla="*/ 0 60000 65536"/>
                  <a:gd name="T7" fmla="*/ 0 60000 65536"/>
                  <a:gd name="T8" fmla="*/ 0 60000 65536"/>
                  <a:gd name="T9" fmla="*/ 0 w 112"/>
                  <a:gd name="T10" fmla="*/ 0 h 144"/>
                  <a:gd name="T11" fmla="*/ 112 w 112"/>
                  <a:gd name="T12" fmla="*/ 144 h 144"/>
                </a:gdLst>
                <a:ahLst/>
                <a:cxnLst>
                  <a:cxn ang="T6">
                    <a:pos x="T0" y="T1"/>
                  </a:cxn>
                  <a:cxn ang="T7">
                    <a:pos x="T2" y="T3"/>
                  </a:cxn>
                  <a:cxn ang="T8">
                    <a:pos x="T4" y="T5"/>
                  </a:cxn>
                </a:cxnLst>
                <a:rect l="T9" t="T10" r="T11" b="T12"/>
                <a:pathLst>
                  <a:path w="112" h="144">
                    <a:moveTo>
                      <a:pt x="112" y="144"/>
                    </a:moveTo>
                    <a:cubicBezTo>
                      <a:pt x="72" y="132"/>
                      <a:pt x="32" y="120"/>
                      <a:pt x="16" y="96"/>
                    </a:cubicBezTo>
                    <a:cubicBezTo>
                      <a:pt x="0" y="72"/>
                      <a:pt x="16" y="16"/>
                      <a:pt x="16" y="0"/>
                    </a:cubicBezTo>
                  </a:path>
                </a:pathLst>
              </a:custGeom>
              <a:noFill/>
              <a:ln w="127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grpSp>
            <p:nvGrpSpPr>
              <p:cNvPr id="227472" name="Group 217"/>
              <p:cNvGrpSpPr>
                <a:grpSpLocks/>
              </p:cNvGrpSpPr>
              <p:nvPr/>
            </p:nvGrpSpPr>
            <p:grpSpPr bwMode="auto">
              <a:xfrm>
                <a:off x="432" y="2928"/>
                <a:ext cx="144" cy="240"/>
                <a:chOff x="432" y="2880"/>
                <a:chExt cx="144" cy="240"/>
              </a:xfrm>
            </p:grpSpPr>
            <p:sp>
              <p:nvSpPr>
                <p:cNvPr id="11420" name="Freeform 218"/>
                <p:cNvSpPr>
                  <a:spLocks/>
                </p:cNvSpPr>
                <p:nvPr/>
              </p:nvSpPr>
              <p:spPr bwMode="auto">
                <a:xfrm>
                  <a:off x="432" y="2976"/>
                  <a:ext cx="104" cy="144"/>
                </a:xfrm>
                <a:custGeom>
                  <a:avLst/>
                  <a:gdLst>
                    <a:gd name="T0" fmla="*/ 0 w 104"/>
                    <a:gd name="T1" fmla="*/ 144 h 144"/>
                    <a:gd name="T2" fmla="*/ 96 w 104"/>
                    <a:gd name="T3" fmla="*/ 96 h 144"/>
                    <a:gd name="T4" fmla="*/ 48 w 104"/>
                    <a:gd name="T5" fmla="*/ 0 h 144"/>
                    <a:gd name="T6" fmla="*/ 0 60000 65536"/>
                    <a:gd name="T7" fmla="*/ 0 60000 65536"/>
                    <a:gd name="T8" fmla="*/ 0 60000 65536"/>
                    <a:gd name="T9" fmla="*/ 0 w 104"/>
                    <a:gd name="T10" fmla="*/ 0 h 144"/>
                    <a:gd name="T11" fmla="*/ 104 w 104"/>
                    <a:gd name="T12" fmla="*/ 144 h 144"/>
                  </a:gdLst>
                  <a:ahLst/>
                  <a:cxnLst>
                    <a:cxn ang="T6">
                      <a:pos x="T0" y="T1"/>
                    </a:cxn>
                    <a:cxn ang="T7">
                      <a:pos x="T2" y="T3"/>
                    </a:cxn>
                    <a:cxn ang="T8">
                      <a:pos x="T4" y="T5"/>
                    </a:cxn>
                  </a:cxnLst>
                  <a:rect l="T9" t="T10" r="T11" b="T12"/>
                  <a:pathLst>
                    <a:path w="104" h="144">
                      <a:moveTo>
                        <a:pt x="0" y="144"/>
                      </a:moveTo>
                      <a:cubicBezTo>
                        <a:pt x="44" y="132"/>
                        <a:pt x="88" y="120"/>
                        <a:pt x="96" y="96"/>
                      </a:cubicBezTo>
                      <a:cubicBezTo>
                        <a:pt x="104" y="72"/>
                        <a:pt x="56" y="16"/>
                        <a:pt x="48" y="0"/>
                      </a:cubicBezTo>
                    </a:path>
                  </a:pathLst>
                </a:custGeom>
                <a:noFill/>
                <a:ln w="127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1421" name="Line 219"/>
                <p:cNvSpPr>
                  <a:spLocks noChangeShapeType="1"/>
                </p:cNvSpPr>
                <p:nvPr/>
              </p:nvSpPr>
              <p:spPr bwMode="auto">
                <a:xfrm flipH="1" flipV="1">
                  <a:off x="432" y="2928"/>
                  <a:ext cx="48" cy="48"/>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22" name="Line 220"/>
                <p:cNvSpPr>
                  <a:spLocks noChangeShapeType="1"/>
                </p:cNvSpPr>
                <p:nvPr/>
              </p:nvSpPr>
              <p:spPr bwMode="auto">
                <a:xfrm flipV="1">
                  <a:off x="480" y="2880"/>
                  <a:ext cx="0" cy="96"/>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23" name="Line 221"/>
                <p:cNvSpPr>
                  <a:spLocks noChangeShapeType="1"/>
                </p:cNvSpPr>
                <p:nvPr/>
              </p:nvSpPr>
              <p:spPr bwMode="auto">
                <a:xfrm flipV="1">
                  <a:off x="480" y="2880"/>
                  <a:ext cx="96" cy="96"/>
                </a:xfrm>
                <a:prstGeom prst="line">
                  <a:avLst/>
                </a:prstGeom>
                <a:noFill/>
                <a:ln w="127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grpSp>
      </p:grpSp>
      <p:sp>
        <p:nvSpPr>
          <p:cNvPr id="227551" name="Line 223"/>
          <p:cNvSpPr>
            <a:spLocks noChangeShapeType="1"/>
          </p:cNvSpPr>
          <p:nvPr/>
        </p:nvSpPr>
        <p:spPr bwMode="auto">
          <a:xfrm>
            <a:off x="2716213" y="1676400"/>
            <a:ext cx="0" cy="1835150"/>
          </a:xfrm>
          <a:prstGeom prst="line">
            <a:avLst/>
          </a:prstGeom>
          <a:noFill/>
          <a:ln w="1016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nvGrpSpPr>
          <p:cNvPr id="227473" name="Group 226"/>
          <p:cNvGrpSpPr>
            <a:grpSpLocks/>
          </p:cNvGrpSpPr>
          <p:nvPr/>
        </p:nvGrpSpPr>
        <p:grpSpPr bwMode="auto">
          <a:xfrm>
            <a:off x="5167326" y="2098675"/>
            <a:ext cx="765175" cy="1117600"/>
            <a:chOff x="3600" y="1766"/>
            <a:chExt cx="485" cy="668"/>
          </a:xfrm>
        </p:grpSpPr>
        <p:grpSp>
          <p:nvGrpSpPr>
            <p:cNvPr id="227474" name="Group 227"/>
            <p:cNvGrpSpPr>
              <a:grpSpLocks/>
            </p:cNvGrpSpPr>
            <p:nvPr/>
          </p:nvGrpSpPr>
          <p:grpSpPr bwMode="auto">
            <a:xfrm rot="347323">
              <a:off x="3600" y="1968"/>
              <a:ext cx="270" cy="271"/>
              <a:chOff x="2064" y="816"/>
              <a:chExt cx="864" cy="864"/>
            </a:xfrm>
          </p:grpSpPr>
          <p:grpSp>
            <p:nvGrpSpPr>
              <p:cNvPr id="227475" name="Group 228"/>
              <p:cNvGrpSpPr>
                <a:grpSpLocks/>
              </p:cNvGrpSpPr>
              <p:nvPr/>
            </p:nvGrpSpPr>
            <p:grpSpPr bwMode="auto">
              <a:xfrm>
                <a:off x="2208" y="960"/>
                <a:ext cx="576" cy="528"/>
                <a:chOff x="2208" y="1104"/>
                <a:chExt cx="288" cy="288"/>
              </a:xfrm>
            </p:grpSpPr>
            <p:sp>
              <p:nvSpPr>
                <p:cNvPr id="11408" name="Oval 229"/>
                <p:cNvSpPr>
                  <a:spLocks noChangeArrowheads="1"/>
                </p:cNvSpPr>
                <p:nvPr/>
              </p:nvSpPr>
              <p:spPr bwMode="auto">
                <a:xfrm>
                  <a:off x="2208" y="1104"/>
                  <a:ext cx="288" cy="288"/>
                </a:xfrm>
                <a:prstGeom prst="ellipse">
                  <a:avLst/>
                </a:prstGeom>
                <a:solidFill>
                  <a:srgbClr val="FFCC00"/>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solidFill>
                      <a:prstClr val="black"/>
                    </a:solidFill>
                  </a:endParaRPr>
                </a:p>
              </p:txBody>
            </p:sp>
            <p:sp>
              <p:nvSpPr>
                <p:cNvPr id="11409" name="Oval 230"/>
                <p:cNvSpPr>
                  <a:spLocks noChangeArrowheads="1"/>
                </p:cNvSpPr>
                <p:nvPr/>
              </p:nvSpPr>
              <p:spPr bwMode="auto">
                <a:xfrm>
                  <a:off x="2256" y="1152"/>
                  <a:ext cx="192" cy="144"/>
                </a:xfrm>
                <a:prstGeom prst="ellipse">
                  <a:avLst/>
                </a:prstGeom>
                <a:solidFill>
                  <a:srgbClr val="FF6600"/>
                </a:solidFill>
                <a:ln>
                  <a:noFill/>
                </a:ln>
                <a:extLst>
                  <a:ext uri="{91240B29-F687-4F45-9708-019B960494DF}">
                    <a14:hiddenLine xmlns:a14="http://schemas.microsoft.com/office/drawing/2010/main" w="19050">
                      <a:solidFill>
                        <a:srgbClr val="000000"/>
                      </a:solidFill>
                      <a:round/>
                      <a:headEnd/>
                      <a:tailEnd/>
                    </a14:hiddenLine>
                  </a:ext>
                </a:extLst>
              </p:spPr>
              <p:txBody>
                <a:bodyPr wrap="none" anchor="ctr"/>
                <a:lstStyle/>
                <a:p>
                  <a:endParaRPr lang="en-US">
                    <a:solidFill>
                      <a:prstClr val="black"/>
                    </a:solidFill>
                  </a:endParaRPr>
                </a:p>
              </p:txBody>
            </p:sp>
          </p:grpSp>
          <p:grpSp>
            <p:nvGrpSpPr>
              <p:cNvPr id="227476" name="Group 231"/>
              <p:cNvGrpSpPr>
                <a:grpSpLocks/>
              </p:cNvGrpSpPr>
              <p:nvPr/>
            </p:nvGrpSpPr>
            <p:grpSpPr bwMode="auto">
              <a:xfrm>
                <a:off x="2448" y="816"/>
                <a:ext cx="144" cy="192"/>
                <a:chOff x="1728" y="1200"/>
                <a:chExt cx="192" cy="240"/>
              </a:xfrm>
            </p:grpSpPr>
            <p:sp>
              <p:nvSpPr>
                <p:cNvPr id="11405" name="Line 232"/>
                <p:cNvSpPr>
                  <a:spLocks noChangeShapeType="1"/>
                </p:cNvSpPr>
                <p:nvPr/>
              </p:nvSpPr>
              <p:spPr bwMode="auto">
                <a:xfrm>
                  <a:off x="1824" y="1296"/>
                  <a:ext cx="0" cy="144"/>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06" name="Line 233"/>
                <p:cNvSpPr>
                  <a:spLocks noChangeShapeType="1"/>
                </p:cNvSpPr>
                <p:nvPr/>
              </p:nvSpPr>
              <p:spPr bwMode="auto">
                <a:xfrm flipV="1">
                  <a:off x="1824" y="1200"/>
                  <a:ext cx="96" cy="96"/>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07" name="Line 234"/>
                <p:cNvSpPr>
                  <a:spLocks noChangeShapeType="1"/>
                </p:cNvSpPr>
                <p:nvPr/>
              </p:nvSpPr>
              <p:spPr bwMode="auto">
                <a:xfrm rot="5400000" flipV="1">
                  <a:off x="1728" y="1200"/>
                  <a:ext cx="96" cy="96"/>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grpSp>
            <p:nvGrpSpPr>
              <p:cNvPr id="227477" name="Group 235"/>
              <p:cNvGrpSpPr>
                <a:grpSpLocks/>
              </p:cNvGrpSpPr>
              <p:nvPr/>
            </p:nvGrpSpPr>
            <p:grpSpPr bwMode="auto">
              <a:xfrm rot="-7864127">
                <a:off x="2136" y="1272"/>
                <a:ext cx="144" cy="192"/>
                <a:chOff x="1728" y="1200"/>
                <a:chExt cx="192" cy="240"/>
              </a:xfrm>
            </p:grpSpPr>
            <p:sp>
              <p:nvSpPr>
                <p:cNvPr id="11402" name="Line 236"/>
                <p:cNvSpPr>
                  <a:spLocks noChangeShapeType="1"/>
                </p:cNvSpPr>
                <p:nvPr/>
              </p:nvSpPr>
              <p:spPr bwMode="auto">
                <a:xfrm>
                  <a:off x="1824" y="1296"/>
                  <a:ext cx="0" cy="144"/>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03" name="Line 237"/>
                <p:cNvSpPr>
                  <a:spLocks noChangeShapeType="1"/>
                </p:cNvSpPr>
                <p:nvPr/>
              </p:nvSpPr>
              <p:spPr bwMode="auto">
                <a:xfrm flipV="1">
                  <a:off x="1824" y="1200"/>
                  <a:ext cx="96" cy="96"/>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04" name="Line 238"/>
                <p:cNvSpPr>
                  <a:spLocks noChangeShapeType="1"/>
                </p:cNvSpPr>
                <p:nvPr/>
              </p:nvSpPr>
              <p:spPr bwMode="auto">
                <a:xfrm rot="5400000" flipV="1">
                  <a:off x="1728" y="1200"/>
                  <a:ext cx="96" cy="96"/>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grpSp>
            <p:nvGrpSpPr>
              <p:cNvPr id="227483" name="Group 239"/>
              <p:cNvGrpSpPr>
                <a:grpSpLocks/>
              </p:cNvGrpSpPr>
              <p:nvPr/>
            </p:nvGrpSpPr>
            <p:grpSpPr bwMode="auto">
              <a:xfrm rot="2842310">
                <a:off x="2712" y="888"/>
                <a:ext cx="144" cy="192"/>
                <a:chOff x="1728" y="1200"/>
                <a:chExt cx="192" cy="240"/>
              </a:xfrm>
            </p:grpSpPr>
            <p:sp>
              <p:nvSpPr>
                <p:cNvPr id="11399" name="Line 240"/>
                <p:cNvSpPr>
                  <a:spLocks noChangeShapeType="1"/>
                </p:cNvSpPr>
                <p:nvPr/>
              </p:nvSpPr>
              <p:spPr bwMode="auto">
                <a:xfrm>
                  <a:off x="1824" y="1296"/>
                  <a:ext cx="0" cy="144"/>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00" name="Line 241"/>
                <p:cNvSpPr>
                  <a:spLocks noChangeShapeType="1"/>
                </p:cNvSpPr>
                <p:nvPr/>
              </p:nvSpPr>
              <p:spPr bwMode="auto">
                <a:xfrm flipV="1">
                  <a:off x="1824" y="1200"/>
                  <a:ext cx="96" cy="96"/>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401" name="Line 242"/>
                <p:cNvSpPr>
                  <a:spLocks noChangeShapeType="1"/>
                </p:cNvSpPr>
                <p:nvPr/>
              </p:nvSpPr>
              <p:spPr bwMode="auto">
                <a:xfrm rot="5400000" flipV="1">
                  <a:off x="1728" y="1200"/>
                  <a:ext cx="96" cy="96"/>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grpSp>
            <p:nvGrpSpPr>
              <p:cNvPr id="227485" name="Group 243"/>
              <p:cNvGrpSpPr>
                <a:grpSpLocks/>
              </p:cNvGrpSpPr>
              <p:nvPr/>
            </p:nvGrpSpPr>
            <p:grpSpPr bwMode="auto">
              <a:xfrm rot="-4538395">
                <a:off x="2088" y="1032"/>
                <a:ext cx="144" cy="192"/>
                <a:chOff x="1728" y="1200"/>
                <a:chExt cx="192" cy="240"/>
              </a:xfrm>
            </p:grpSpPr>
            <p:sp>
              <p:nvSpPr>
                <p:cNvPr id="11396" name="Line 244"/>
                <p:cNvSpPr>
                  <a:spLocks noChangeShapeType="1"/>
                </p:cNvSpPr>
                <p:nvPr/>
              </p:nvSpPr>
              <p:spPr bwMode="auto">
                <a:xfrm>
                  <a:off x="1824" y="1296"/>
                  <a:ext cx="0" cy="144"/>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397" name="Line 245"/>
                <p:cNvSpPr>
                  <a:spLocks noChangeShapeType="1"/>
                </p:cNvSpPr>
                <p:nvPr/>
              </p:nvSpPr>
              <p:spPr bwMode="auto">
                <a:xfrm flipV="1">
                  <a:off x="1824" y="1200"/>
                  <a:ext cx="96" cy="96"/>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398" name="Line 246"/>
                <p:cNvSpPr>
                  <a:spLocks noChangeShapeType="1"/>
                </p:cNvSpPr>
                <p:nvPr/>
              </p:nvSpPr>
              <p:spPr bwMode="auto">
                <a:xfrm rot="5400000" flipV="1">
                  <a:off x="1728" y="1200"/>
                  <a:ext cx="96" cy="96"/>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grpSp>
            <p:nvGrpSpPr>
              <p:cNvPr id="227490" name="Group 247"/>
              <p:cNvGrpSpPr>
                <a:grpSpLocks/>
              </p:cNvGrpSpPr>
              <p:nvPr/>
            </p:nvGrpSpPr>
            <p:grpSpPr bwMode="auto">
              <a:xfrm rot="7021674">
                <a:off x="2760" y="1224"/>
                <a:ext cx="144" cy="192"/>
                <a:chOff x="1728" y="1200"/>
                <a:chExt cx="192" cy="240"/>
              </a:xfrm>
            </p:grpSpPr>
            <p:sp>
              <p:nvSpPr>
                <p:cNvPr id="11393" name="Line 248"/>
                <p:cNvSpPr>
                  <a:spLocks noChangeShapeType="1"/>
                </p:cNvSpPr>
                <p:nvPr/>
              </p:nvSpPr>
              <p:spPr bwMode="auto">
                <a:xfrm>
                  <a:off x="1824" y="1296"/>
                  <a:ext cx="0" cy="144"/>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394" name="Line 249"/>
                <p:cNvSpPr>
                  <a:spLocks noChangeShapeType="1"/>
                </p:cNvSpPr>
                <p:nvPr/>
              </p:nvSpPr>
              <p:spPr bwMode="auto">
                <a:xfrm flipV="1">
                  <a:off x="1824" y="1200"/>
                  <a:ext cx="96" cy="96"/>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395" name="Line 250"/>
                <p:cNvSpPr>
                  <a:spLocks noChangeShapeType="1"/>
                </p:cNvSpPr>
                <p:nvPr/>
              </p:nvSpPr>
              <p:spPr bwMode="auto">
                <a:xfrm rot="5400000" flipV="1">
                  <a:off x="1728" y="1200"/>
                  <a:ext cx="96" cy="96"/>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grpSp>
            <p:nvGrpSpPr>
              <p:cNvPr id="227491" name="Group 251"/>
              <p:cNvGrpSpPr>
                <a:grpSpLocks/>
              </p:cNvGrpSpPr>
              <p:nvPr/>
            </p:nvGrpSpPr>
            <p:grpSpPr bwMode="auto">
              <a:xfrm rot="-9386189">
                <a:off x="2304" y="1440"/>
                <a:ext cx="144" cy="192"/>
                <a:chOff x="1728" y="1200"/>
                <a:chExt cx="192" cy="240"/>
              </a:xfrm>
            </p:grpSpPr>
            <p:sp>
              <p:nvSpPr>
                <p:cNvPr id="11390" name="Line 252"/>
                <p:cNvSpPr>
                  <a:spLocks noChangeShapeType="1"/>
                </p:cNvSpPr>
                <p:nvPr/>
              </p:nvSpPr>
              <p:spPr bwMode="auto">
                <a:xfrm>
                  <a:off x="1824" y="1296"/>
                  <a:ext cx="0" cy="144"/>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391" name="Line 253"/>
                <p:cNvSpPr>
                  <a:spLocks noChangeShapeType="1"/>
                </p:cNvSpPr>
                <p:nvPr/>
              </p:nvSpPr>
              <p:spPr bwMode="auto">
                <a:xfrm flipV="1">
                  <a:off x="1824" y="1200"/>
                  <a:ext cx="96" cy="96"/>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392" name="Line 254"/>
                <p:cNvSpPr>
                  <a:spLocks noChangeShapeType="1"/>
                </p:cNvSpPr>
                <p:nvPr/>
              </p:nvSpPr>
              <p:spPr bwMode="auto">
                <a:xfrm rot="5400000" flipV="1">
                  <a:off x="1728" y="1200"/>
                  <a:ext cx="96" cy="96"/>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grpSp>
            <p:nvGrpSpPr>
              <p:cNvPr id="227492" name="Group 255"/>
              <p:cNvGrpSpPr>
                <a:grpSpLocks/>
              </p:cNvGrpSpPr>
              <p:nvPr/>
            </p:nvGrpSpPr>
            <p:grpSpPr bwMode="auto">
              <a:xfrm rot="-9386189">
                <a:off x="2688" y="1440"/>
                <a:ext cx="144" cy="192"/>
                <a:chOff x="1728" y="1200"/>
                <a:chExt cx="192" cy="240"/>
              </a:xfrm>
            </p:grpSpPr>
            <p:sp>
              <p:nvSpPr>
                <p:cNvPr id="11387" name="Line 256"/>
                <p:cNvSpPr>
                  <a:spLocks noChangeShapeType="1"/>
                </p:cNvSpPr>
                <p:nvPr/>
              </p:nvSpPr>
              <p:spPr bwMode="auto">
                <a:xfrm>
                  <a:off x="1824" y="1296"/>
                  <a:ext cx="0" cy="144"/>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388" name="Line 257"/>
                <p:cNvSpPr>
                  <a:spLocks noChangeShapeType="1"/>
                </p:cNvSpPr>
                <p:nvPr/>
              </p:nvSpPr>
              <p:spPr bwMode="auto">
                <a:xfrm flipV="1">
                  <a:off x="1824" y="1200"/>
                  <a:ext cx="96" cy="96"/>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389" name="Line 258"/>
                <p:cNvSpPr>
                  <a:spLocks noChangeShapeType="1"/>
                </p:cNvSpPr>
                <p:nvPr/>
              </p:nvSpPr>
              <p:spPr bwMode="auto">
                <a:xfrm rot="5400000" flipV="1">
                  <a:off x="1728" y="1200"/>
                  <a:ext cx="96" cy="96"/>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grpSp>
            <p:nvGrpSpPr>
              <p:cNvPr id="227493" name="Group 259"/>
              <p:cNvGrpSpPr>
                <a:grpSpLocks/>
              </p:cNvGrpSpPr>
              <p:nvPr/>
            </p:nvGrpSpPr>
            <p:grpSpPr bwMode="auto">
              <a:xfrm rot="-9386189">
                <a:off x="2544" y="1488"/>
                <a:ext cx="144" cy="192"/>
                <a:chOff x="1728" y="1200"/>
                <a:chExt cx="192" cy="240"/>
              </a:xfrm>
            </p:grpSpPr>
            <p:sp>
              <p:nvSpPr>
                <p:cNvPr id="11384" name="Line 260"/>
                <p:cNvSpPr>
                  <a:spLocks noChangeShapeType="1"/>
                </p:cNvSpPr>
                <p:nvPr/>
              </p:nvSpPr>
              <p:spPr bwMode="auto">
                <a:xfrm>
                  <a:off x="1824" y="1296"/>
                  <a:ext cx="0" cy="144"/>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385" name="Line 261"/>
                <p:cNvSpPr>
                  <a:spLocks noChangeShapeType="1"/>
                </p:cNvSpPr>
                <p:nvPr/>
              </p:nvSpPr>
              <p:spPr bwMode="auto">
                <a:xfrm flipV="1">
                  <a:off x="1824" y="1200"/>
                  <a:ext cx="96" cy="96"/>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386" name="Line 262"/>
                <p:cNvSpPr>
                  <a:spLocks noChangeShapeType="1"/>
                </p:cNvSpPr>
                <p:nvPr/>
              </p:nvSpPr>
              <p:spPr bwMode="auto">
                <a:xfrm rot="5400000" flipV="1">
                  <a:off x="1728" y="1200"/>
                  <a:ext cx="96" cy="96"/>
                </a:xfrm>
                <a:prstGeom prst="line">
                  <a:avLst/>
                </a:prstGeom>
                <a:noFill/>
                <a:ln w="19050">
                  <a:solidFill>
                    <a:srgbClr val="FF99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grpSp>
        <p:grpSp>
          <p:nvGrpSpPr>
            <p:cNvPr id="227494" name="Group 263"/>
            <p:cNvGrpSpPr>
              <a:grpSpLocks/>
            </p:cNvGrpSpPr>
            <p:nvPr/>
          </p:nvGrpSpPr>
          <p:grpSpPr bwMode="auto">
            <a:xfrm rot="318792">
              <a:off x="3840" y="2208"/>
              <a:ext cx="225" cy="226"/>
              <a:chOff x="1776" y="1344"/>
              <a:chExt cx="720" cy="720"/>
            </a:xfrm>
          </p:grpSpPr>
          <p:sp>
            <p:nvSpPr>
              <p:cNvPr id="11348" name="Oval 264"/>
              <p:cNvSpPr>
                <a:spLocks noChangeArrowheads="1"/>
              </p:cNvSpPr>
              <p:nvPr/>
            </p:nvSpPr>
            <p:spPr bwMode="auto">
              <a:xfrm>
                <a:off x="1872" y="1488"/>
                <a:ext cx="576" cy="528"/>
              </a:xfrm>
              <a:prstGeom prst="ellipse">
                <a:avLst/>
              </a:prstGeom>
              <a:solidFill>
                <a:srgbClr val="FF66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solidFill>
                    <a:prstClr val="black"/>
                  </a:solidFill>
                </a:endParaRPr>
              </a:p>
            </p:txBody>
          </p:sp>
          <p:sp>
            <p:nvSpPr>
              <p:cNvPr id="11349" name="Oval 265"/>
              <p:cNvSpPr>
                <a:spLocks noChangeArrowheads="1"/>
              </p:cNvSpPr>
              <p:nvPr/>
            </p:nvSpPr>
            <p:spPr bwMode="auto">
              <a:xfrm>
                <a:off x="1968" y="1576"/>
                <a:ext cx="384" cy="264"/>
              </a:xfrm>
              <a:prstGeom prst="ellipse">
                <a:avLst/>
              </a:prstGeom>
              <a:solidFill>
                <a:srgbClr val="FFCC00"/>
              </a:solidFill>
              <a:ln>
                <a:noFill/>
              </a:ln>
              <a:extLst>
                <a:ext uri="{91240B29-F687-4F45-9708-019B960494DF}">
                  <a14:hiddenLine xmlns:a14="http://schemas.microsoft.com/office/drawing/2010/main" w="12700">
                    <a:solidFill>
                      <a:srgbClr val="000000"/>
                    </a:solidFill>
                    <a:round/>
                    <a:headEnd/>
                    <a:tailEnd/>
                  </a14:hiddenLine>
                </a:ext>
              </a:extLst>
            </p:spPr>
            <p:txBody>
              <a:bodyPr wrap="none" anchor="ctr"/>
              <a:lstStyle/>
              <a:p>
                <a:endParaRPr lang="en-US">
                  <a:solidFill>
                    <a:prstClr val="black"/>
                  </a:solidFill>
                </a:endParaRPr>
              </a:p>
            </p:txBody>
          </p:sp>
          <p:grpSp>
            <p:nvGrpSpPr>
              <p:cNvPr id="227495" name="Group 266"/>
              <p:cNvGrpSpPr>
                <a:grpSpLocks/>
              </p:cNvGrpSpPr>
              <p:nvPr/>
            </p:nvGrpSpPr>
            <p:grpSpPr bwMode="auto">
              <a:xfrm>
                <a:off x="2064" y="1344"/>
                <a:ext cx="144" cy="144"/>
                <a:chOff x="2016" y="1104"/>
                <a:chExt cx="192" cy="288"/>
              </a:xfrm>
            </p:grpSpPr>
            <p:sp>
              <p:nvSpPr>
                <p:cNvPr id="11371" name="Line 267"/>
                <p:cNvSpPr>
                  <a:spLocks noChangeShapeType="1"/>
                </p:cNvSpPr>
                <p:nvPr/>
              </p:nvSpPr>
              <p:spPr bwMode="auto">
                <a:xfrm>
                  <a:off x="2208" y="1104"/>
                  <a:ext cx="0" cy="144"/>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372" name="Line 268"/>
                <p:cNvSpPr>
                  <a:spLocks noChangeShapeType="1"/>
                </p:cNvSpPr>
                <p:nvPr/>
              </p:nvSpPr>
              <p:spPr bwMode="auto">
                <a:xfrm flipH="1">
                  <a:off x="2016" y="1248"/>
                  <a:ext cx="192" cy="0"/>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373" name="Line 269"/>
                <p:cNvSpPr>
                  <a:spLocks noChangeShapeType="1"/>
                </p:cNvSpPr>
                <p:nvPr/>
              </p:nvSpPr>
              <p:spPr bwMode="auto">
                <a:xfrm flipV="1">
                  <a:off x="2016" y="1104"/>
                  <a:ext cx="0" cy="144"/>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374" name="Line 270"/>
                <p:cNvSpPr>
                  <a:spLocks noChangeShapeType="1"/>
                </p:cNvSpPr>
                <p:nvPr/>
              </p:nvSpPr>
              <p:spPr bwMode="auto">
                <a:xfrm>
                  <a:off x="2112" y="1248"/>
                  <a:ext cx="0" cy="144"/>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grpSp>
            <p:nvGrpSpPr>
              <p:cNvPr id="227496" name="Group 271"/>
              <p:cNvGrpSpPr>
                <a:grpSpLocks/>
              </p:cNvGrpSpPr>
              <p:nvPr/>
            </p:nvGrpSpPr>
            <p:grpSpPr bwMode="auto">
              <a:xfrm rot="-8290055">
                <a:off x="1872" y="1920"/>
                <a:ext cx="144" cy="144"/>
                <a:chOff x="2016" y="1104"/>
                <a:chExt cx="192" cy="288"/>
              </a:xfrm>
            </p:grpSpPr>
            <p:sp>
              <p:nvSpPr>
                <p:cNvPr id="11367" name="Line 272"/>
                <p:cNvSpPr>
                  <a:spLocks noChangeShapeType="1"/>
                </p:cNvSpPr>
                <p:nvPr/>
              </p:nvSpPr>
              <p:spPr bwMode="auto">
                <a:xfrm>
                  <a:off x="2208" y="1104"/>
                  <a:ext cx="0" cy="144"/>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368" name="Line 273"/>
                <p:cNvSpPr>
                  <a:spLocks noChangeShapeType="1"/>
                </p:cNvSpPr>
                <p:nvPr/>
              </p:nvSpPr>
              <p:spPr bwMode="auto">
                <a:xfrm flipH="1">
                  <a:off x="2016" y="1248"/>
                  <a:ext cx="192" cy="0"/>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369" name="Line 274"/>
                <p:cNvSpPr>
                  <a:spLocks noChangeShapeType="1"/>
                </p:cNvSpPr>
                <p:nvPr/>
              </p:nvSpPr>
              <p:spPr bwMode="auto">
                <a:xfrm flipV="1">
                  <a:off x="2016" y="1104"/>
                  <a:ext cx="0" cy="144"/>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370" name="Line 275"/>
                <p:cNvSpPr>
                  <a:spLocks noChangeShapeType="1"/>
                </p:cNvSpPr>
                <p:nvPr/>
              </p:nvSpPr>
              <p:spPr bwMode="auto">
                <a:xfrm>
                  <a:off x="2112" y="1248"/>
                  <a:ext cx="0" cy="144"/>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grpSp>
            <p:nvGrpSpPr>
              <p:cNvPr id="227497" name="Group 276"/>
              <p:cNvGrpSpPr>
                <a:grpSpLocks/>
              </p:cNvGrpSpPr>
              <p:nvPr/>
            </p:nvGrpSpPr>
            <p:grpSpPr bwMode="auto">
              <a:xfrm rot="2394473">
                <a:off x="2352" y="1440"/>
                <a:ext cx="144" cy="144"/>
                <a:chOff x="2016" y="1104"/>
                <a:chExt cx="192" cy="288"/>
              </a:xfrm>
            </p:grpSpPr>
            <p:sp>
              <p:nvSpPr>
                <p:cNvPr id="11363" name="Line 277"/>
                <p:cNvSpPr>
                  <a:spLocks noChangeShapeType="1"/>
                </p:cNvSpPr>
                <p:nvPr/>
              </p:nvSpPr>
              <p:spPr bwMode="auto">
                <a:xfrm>
                  <a:off x="2208" y="1104"/>
                  <a:ext cx="0" cy="144"/>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364" name="Line 278"/>
                <p:cNvSpPr>
                  <a:spLocks noChangeShapeType="1"/>
                </p:cNvSpPr>
                <p:nvPr/>
              </p:nvSpPr>
              <p:spPr bwMode="auto">
                <a:xfrm flipH="1">
                  <a:off x="2016" y="1248"/>
                  <a:ext cx="192" cy="0"/>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365" name="Line 279"/>
                <p:cNvSpPr>
                  <a:spLocks noChangeShapeType="1"/>
                </p:cNvSpPr>
                <p:nvPr/>
              </p:nvSpPr>
              <p:spPr bwMode="auto">
                <a:xfrm flipV="1">
                  <a:off x="2016" y="1104"/>
                  <a:ext cx="0" cy="144"/>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366" name="Line 280"/>
                <p:cNvSpPr>
                  <a:spLocks noChangeShapeType="1"/>
                </p:cNvSpPr>
                <p:nvPr/>
              </p:nvSpPr>
              <p:spPr bwMode="auto">
                <a:xfrm>
                  <a:off x="2112" y="1248"/>
                  <a:ext cx="0" cy="144"/>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grpSp>
            <p:nvGrpSpPr>
              <p:cNvPr id="227498" name="Group 281"/>
              <p:cNvGrpSpPr>
                <a:grpSpLocks/>
              </p:cNvGrpSpPr>
              <p:nvPr/>
            </p:nvGrpSpPr>
            <p:grpSpPr bwMode="auto">
              <a:xfrm rot="8640105">
                <a:off x="2304" y="1920"/>
                <a:ext cx="144" cy="144"/>
                <a:chOff x="2016" y="1104"/>
                <a:chExt cx="192" cy="288"/>
              </a:xfrm>
            </p:grpSpPr>
            <p:sp>
              <p:nvSpPr>
                <p:cNvPr id="11359" name="Line 282"/>
                <p:cNvSpPr>
                  <a:spLocks noChangeShapeType="1"/>
                </p:cNvSpPr>
                <p:nvPr/>
              </p:nvSpPr>
              <p:spPr bwMode="auto">
                <a:xfrm>
                  <a:off x="2208" y="1104"/>
                  <a:ext cx="0" cy="144"/>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360" name="Line 283"/>
                <p:cNvSpPr>
                  <a:spLocks noChangeShapeType="1"/>
                </p:cNvSpPr>
                <p:nvPr/>
              </p:nvSpPr>
              <p:spPr bwMode="auto">
                <a:xfrm flipH="1">
                  <a:off x="2016" y="1248"/>
                  <a:ext cx="192" cy="0"/>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361" name="Line 284"/>
                <p:cNvSpPr>
                  <a:spLocks noChangeShapeType="1"/>
                </p:cNvSpPr>
                <p:nvPr/>
              </p:nvSpPr>
              <p:spPr bwMode="auto">
                <a:xfrm flipV="1">
                  <a:off x="2016" y="1104"/>
                  <a:ext cx="0" cy="144"/>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362" name="Line 285"/>
                <p:cNvSpPr>
                  <a:spLocks noChangeShapeType="1"/>
                </p:cNvSpPr>
                <p:nvPr/>
              </p:nvSpPr>
              <p:spPr bwMode="auto">
                <a:xfrm>
                  <a:off x="2112" y="1248"/>
                  <a:ext cx="0" cy="144"/>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grpSp>
            <p:nvGrpSpPr>
              <p:cNvPr id="227499" name="Group 286"/>
              <p:cNvGrpSpPr>
                <a:grpSpLocks/>
              </p:cNvGrpSpPr>
              <p:nvPr/>
            </p:nvGrpSpPr>
            <p:grpSpPr bwMode="auto">
              <a:xfrm rot="-4083078">
                <a:off x="1776" y="1536"/>
                <a:ext cx="144" cy="144"/>
                <a:chOff x="2016" y="1104"/>
                <a:chExt cx="192" cy="288"/>
              </a:xfrm>
            </p:grpSpPr>
            <p:sp>
              <p:nvSpPr>
                <p:cNvPr id="11355" name="Line 287"/>
                <p:cNvSpPr>
                  <a:spLocks noChangeShapeType="1"/>
                </p:cNvSpPr>
                <p:nvPr/>
              </p:nvSpPr>
              <p:spPr bwMode="auto">
                <a:xfrm>
                  <a:off x="2208" y="1104"/>
                  <a:ext cx="0" cy="144"/>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356" name="Line 288"/>
                <p:cNvSpPr>
                  <a:spLocks noChangeShapeType="1"/>
                </p:cNvSpPr>
                <p:nvPr/>
              </p:nvSpPr>
              <p:spPr bwMode="auto">
                <a:xfrm flipH="1">
                  <a:off x="2016" y="1248"/>
                  <a:ext cx="192" cy="0"/>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357" name="Line 289"/>
                <p:cNvSpPr>
                  <a:spLocks noChangeShapeType="1"/>
                </p:cNvSpPr>
                <p:nvPr/>
              </p:nvSpPr>
              <p:spPr bwMode="auto">
                <a:xfrm flipV="1">
                  <a:off x="2016" y="1104"/>
                  <a:ext cx="0" cy="144"/>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358" name="Line 290"/>
                <p:cNvSpPr>
                  <a:spLocks noChangeShapeType="1"/>
                </p:cNvSpPr>
                <p:nvPr/>
              </p:nvSpPr>
              <p:spPr bwMode="auto">
                <a:xfrm>
                  <a:off x="2112" y="1248"/>
                  <a:ext cx="0" cy="144"/>
                </a:xfrm>
                <a:prstGeom prst="line">
                  <a:avLst/>
                </a:prstGeom>
                <a:noFill/>
                <a:ln w="12700">
                  <a:solidFill>
                    <a:srgbClr val="993300"/>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grpSp>
        </p:grpSp>
        <p:grpSp>
          <p:nvGrpSpPr>
            <p:cNvPr id="227500" name="Group 291"/>
            <p:cNvGrpSpPr>
              <a:grpSpLocks/>
            </p:cNvGrpSpPr>
            <p:nvPr/>
          </p:nvGrpSpPr>
          <p:grpSpPr bwMode="auto">
            <a:xfrm rot="338797">
              <a:off x="3815" y="1766"/>
              <a:ext cx="270" cy="245"/>
              <a:chOff x="2016" y="1872"/>
              <a:chExt cx="704" cy="640"/>
            </a:xfrm>
          </p:grpSpPr>
          <p:sp>
            <p:nvSpPr>
              <p:cNvPr id="11344" name="Freeform 292"/>
              <p:cNvSpPr>
                <a:spLocks/>
              </p:cNvSpPr>
              <p:nvPr/>
            </p:nvSpPr>
            <p:spPr bwMode="auto">
              <a:xfrm>
                <a:off x="2016" y="1872"/>
                <a:ext cx="704" cy="640"/>
              </a:xfrm>
              <a:custGeom>
                <a:avLst/>
                <a:gdLst>
                  <a:gd name="T0" fmla="*/ 24 w 704"/>
                  <a:gd name="T1" fmla="*/ 256 h 640"/>
                  <a:gd name="T2" fmla="*/ 24 w 704"/>
                  <a:gd name="T3" fmla="*/ 64 h 640"/>
                  <a:gd name="T4" fmla="*/ 168 w 704"/>
                  <a:gd name="T5" fmla="*/ 16 h 640"/>
                  <a:gd name="T6" fmla="*/ 264 w 704"/>
                  <a:gd name="T7" fmla="*/ 64 h 640"/>
                  <a:gd name="T8" fmla="*/ 360 w 704"/>
                  <a:gd name="T9" fmla="*/ 16 h 640"/>
                  <a:gd name="T10" fmla="*/ 504 w 704"/>
                  <a:gd name="T11" fmla="*/ 16 h 640"/>
                  <a:gd name="T12" fmla="*/ 552 w 704"/>
                  <a:gd name="T13" fmla="*/ 112 h 640"/>
                  <a:gd name="T14" fmla="*/ 600 w 704"/>
                  <a:gd name="T15" fmla="*/ 208 h 640"/>
                  <a:gd name="T16" fmla="*/ 696 w 704"/>
                  <a:gd name="T17" fmla="*/ 304 h 640"/>
                  <a:gd name="T18" fmla="*/ 648 w 704"/>
                  <a:gd name="T19" fmla="*/ 448 h 640"/>
                  <a:gd name="T20" fmla="*/ 648 w 704"/>
                  <a:gd name="T21" fmla="*/ 544 h 640"/>
                  <a:gd name="T22" fmla="*/ 408 w 704"/>
                  <a:gd name="T23" fmla="*/ 640 h 640"/>
                  <a:gd name="T24" fmla="*/ 360 w 704"/>
                  <a:gd name="T25" fmla="*/ 544 h 640"/>
                  <a:gd name="T26" fmla="*/ 216 w 704"/>
                  <a:gd name="T27" fmla="*/ 592 h 640"/>
                  <a:gd name="T28" fmla="*/ 24 w 704"/>
                  <a:gd name="T29" fmla="*/ 544 h 640"/>
                  <a:gd name="T30" fmla="*/ 72 w 704"/>
                  <a:gd name="T31" fmla="*/ 352 h 640"/>
                  <a:gd name="T32" fmla="*/ 24 w 704"/>
                  <a:gd name="T33" fmla="*/ 256 h 6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04"/>
                  <a:gd name="T52" fmla="*/ 0 h 640"/>
                  <a:gd name="T53" fmla="*/ 704 w 704"/>
                  <a:gd name="T54" fmla="*/ 640 h 64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04" h="640">
                    <a:moveTo>
                      <a:pt x="24" y="256"/>
                    </a:moveTo>
                    <a:cubicBezTo>
                      <a:pt x="16" y="208"/>
                      <a:pt x="0" y="104"/>
                      <a:pt x="24" y="64"/>
                    </a:cubicBezTo>
                    <a:cubicBezTo>
                      <a:pt x="48" y="24"/>
                      <a:pt x="128" y="16"/>
                      <a:pt x="168" y="16"/>
                    </a:cubicBezTo>
                    <a:cubicBezTo>
                      <a:pt x="208" y="16"/>
                      <a:pt x="232" y="64"/>
                      <a:pt x="264" y="64"/>
                    </a:cubicBezTo>
                    <a:cubicBezTo>
                      <a:pt x="296" y="64"/>
                      <a:pt x="320" y="24"/>
                      <a:pt x="360" y="16"/>
                    </a:cubicBezTo>
                    <a:cubicBezTo>
                      <a:pt x="400" y="8"/>
                      <a:pt x="472" y="0"/>
                      <a:pt x="504" y="16"/>
                    </a:cubicBezTo>
                    <a:cubicBezTo>
                      <a:pt x="536" y="32"/>
                      <a:pt x="536" y="80"/>
                      <a:pt x="552" y="112"/>
                    </a:cubicBezTo>
                    <a:cubicBezTo>
                      <a:pt x="568" y="144"/>
                      <a:pt x="576" y="176"/>
                      <a:pt x="600" y="208"/>
                    </a:cubicBezTo>
                    <a:cubicBezTo>
                      <a:pt x="624" y="240"/>
                      <a:pt x="688" y="264"/>
                      <a:pt x="696" y="304"/>
                    </a:cubicBezTo>
                    <a:cubicBezTo>
                      <a:pt x="704" y="344"/>
                      <a:pt x="656" y="408"/>
                      <a:pt x="648" y="448"/>
                    </a:cubicBezTo>
                    <a:cubicBezTo>
                      <a:pt x="640" y="488"/>
                      <a:pt x="688" y="512"/>
                      <a:pt x="648" y="544"/>
                    </a:cubicBezTo>
                    <a:cubicBezTo>
                      <a:pt x="608" y="576"/>
                      <a:pt x="456" y="640"/>
                      <a:pt x="408" y="640"/>
                    </a:cubicBezTo>
                    <a:cubicBezTo>
                      <a:pt x="360" y="640"/>
                      <a:pt x="392" y="552"/>
                      <a:pt x="360" y="544"/>
                    </a:cubicBezTo>
                    <a:cubicBezTo>
                      <a:pt x="328" y="536"/>
                      <a:pt x="272" y="592"/>
                      <a:pt x="216" y="592"/>
                    </a:cubicBezTo>
                    <a:cubicBezTo>
                      <a:pt x="160" y="592"/>
                      <a:pt x="48" y="584"/>
                      <a:pt x="24" y="544"/>
                    </a:cubicBezTo>
                    <a:cubicBezTo>
                      <a:pt x="0" y="504"/>
                      <a:pt x="72" y="400"/>
                      <a:pt x="72" y="352"/>
                    </a:cubicBezTo>
                    <a:cubicBezTo>
                      <a:pt x="72" y="304"/>
                      <a:pt x="32" y="304"/>
                      <a:pt x="24" y="256"/>
                    </a:cubicBezTo>
                    <a:close/>
                  </a:path>
                </a:pathLst>
              </a:custGeom>
              <a:solidFill>
                <a:srgbClr val="FF9900"/>
              </a:solidFill>
              <a:ln>
                <a:noFill/>
              </a:ln>
              <a:extLst>
                <a:ext uri="{91240B29-F687-4F45-9708-019B960494DF}">
                  <a14:hiddenLine xmlns:a14="http://schemas.microsoft.com/office/drawing/2010/main" w="50800">
                    <a:solidFill>
                      <a:srgbClr val="000000"/>
                    </a:solidFill>
                    <a:round/>
                    <a:headEnd/>
                    <a:tailEnd/>
                  </a14:hiddenLine>
                </a:ext>
              </a:extLst>
            </p:spPr>
            <p:txBody>
              <a:bodyPr/>
              <a:lstStyle/>
              <a:p>
                <a:endParaRPr lang="en-US">
                  <a:solidFill>
                    <a:prstClr val="black"/>
                  </a:solidFill>
                </a:endParaRPr>
              </a:p>
            </p:txBody>
          </p:sp>
          <p:sp>
            <p:nvSpPr>
              <p:cNvPr id="11345" name="Oval 293"/>
              <p:cNvSpPr>
                <a:spLocks noChangeArrowheads="1"/>
              </p:cNvSpPr>
              <p:nvPr/>
            </p:nvSpPr>
            <p:spPr bwMode="auto">
              <a:xfrm>
                <a:off x="2304" y="2016"/>
                <a:ext cx="192" cy="144"/>
              </a:xfrm>
              <a:prstGeom prst="ellipse">
                <a:avLst/>
              </a:prstGeom>
              <a:solidFill>
                <a:srgbClr val="993300"/>
              </a:soli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solidFill>
                    <a:prstClr val="black"/>
                  </a:solidFill>
                </a:endParaRPr>
              </a:p>
            </p:txBody>
          </p:sp>
          <p:sp>
            <p:nvSpPr>
              <p:cNvPr id="11346" name="Oval 294"/>
              <p:cNvSpPr>
                <a:spLocks noChangeArrowheads="1"/>
              </p:cNvSpPr>
              <p:nvPr/>
            </p:nvSpPr>
            <p:spPr bwMode="auto">
              <a:xfrm>
                <a:off x="2448" y="2064"/>
                <a:ext cx="96" cy="144"/>
              </a:xfrm>
              <a:prstGeom prst="ellipse">
                <a:avLst/>
              </a:prstGeom>
              <a:solidFill>
                <a:srgbClr val="993300"/>
              </a:soli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solidFill>
                    <a:prstClr val="black"/>
                  </a:solidFill>
                </a:endParaRPr>
              </a:p>
            </p:txBody>
          </p:sp>
          <p:sp>
            <p:nvSpPr>
              <p:cNvPr id="11347" name="Oval 295"/>
              <p:cNvSpPr>
                <a:spLocks noChangeArrowheads="1"/>
              </p:cNvSpPr>
              <p:nvPr/>
            </p:nvSpPr>
            <p:spPr bwMode="auto">
              <a:xfrm>
                <a:off x="2256" y="2064"/>
                <a:ext cx="192" cy="192"/>
              </a:xfrm>
              <a:prstGeom prst="ellipse">
                <a:avLst/>
              </a:prstGeom>
              <a:solidFill>
                <a:srgbClr val="993300"/>
              </a:solidFill>
              <a:ln>
                <a:noFill/>
              </a:ln>
              <a:extLs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solidFill>
                    <a:prstClr val="black"/>
                  </a:solidFill>
                </a:endParaRPr>
              </a:p>
            </p:txBody>
          </p:sp>
        </p:grpSp>
      </p:grpSp>
      <p:sp>
        <p:nvSpPr>
          <p:cNvPr id="227624" name="Freeform 296"/>
          <p:cNvSpPr>
            <a:spLocks/>
          </p:cNvSpPr>
          <p:nvPr/>
        </p:nvSpPr>
        <p:spPr bwMode="auto">
          <a:xfrm>
            <a:off x="4408501" y="2678113"/>
            <a:ext cx="873125" cy="762000"/>
          </a:xfrm>
          <a:custGeom>
            <a:avLst/>
            <a:gdLst>
              <a:gd name="T0" fmla="*/ 2147483647 w 408"/>
              <a:gd name="T1" fmla="*/ 2147483647 h 360"/>
              <a:gd name="T2" fmla="*/ 2147483647 w 408"/>
              <a:gd name="T3" fmla="*/ 2147483647 h 360"/>
              <a:gd name="T4" fmla="*/ 2147483647 w 408"/>
              <a:gd name="T5" fmla="*/ 2147483647 h 360"/>
              <a:gd name="T6" fmla="*/ 2147483647 w 408"/>
              <a:gd name="T7" fmla="*/ 2147483647 h 360"/>
              <a:gd name="T8" fmla="*/ 2147483647 w 408"/>
              <a:gd name="T9" fmla="*/ 2147483647 h 360"/>
              <a:gd name="T10" fmla="*/ 2147483647 w 408"/>
              <a:gd name="T11" fmla="*/ 2147483647 h 360"/>
              <a:gd name="T12" fmla="*/ 2147483647 w 408"/>
              <a:gd name="T13" fmla="*/ 2147483647 h 360"/>
              <a:gd name="T14" fmla="*/ 2147483647 w 408"/>
              <a:gd name="T15" fmla="*/ 2147483647 h 360"/>
              <a:gd name="T16" fmla="*/ 2147483647 w 408"/>
              <a:gd name="T17" fmla="*/ 2147483647 h 360"/>
              <a:gd name="T18" fmla="*/ 2147483647 w 408"/>
              <a:gd name="T19" fmla="*/ 2147483647 h 360"/>
              <a:gd name="T20" fmla="*/ 2147483647 w 408"/>
              <a:gd name="T21" fmla="*/ 2147483647 h 3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08"/>
              <a:gd name="T34" fmla="*/ 0 h 360"/>
              <a:gd name="T35" fmla="*/ 408 w 408"/>
              <a:gd name="T36" fmla="*/ 360 h 3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08" h="360">
                <a:moveTo>
                  <a:pt x="16" y="24"/>
                </a:moveTo>
                <a:cubicBezTo>
                  <a:pt x="32" y="0"/>
                  <a:pt x="80" y="24"/>
                  <a:pt x="112" y="24"/>
                </a:cubicBezTo>
                <a:cubicBezTo>
                  <a:pt x="144" y="24"/>
                  <a:pt x="168" y="16"/>
                  <a:pt x="208" y="24"/>
                </a:cubicBezTo>
                <a:cubicBezTo>
                  <a:pt x="248" y="32"/>
                  <a:pt x="336" y="56"/>
                  <a:pt x="352" y="72"/>
                </a:cubicBezTo>
                <a:cubicBezTo>
                  <a:pt x="368" y="88"/>
                  <a:pt x="296" y="96"/>
                  <a:pt x="304" y="120"/>
                </a:cubicBezTo>
                <a:cubicBezTo>
                  <a:pt x="312" y="144"/>
                  <a:pt x="392" y="184"/>
                  <a:pt x="400" y="216"/>
                </a:cubicBezTo>
                <a:cubicBezTo>
                  <a:pt x="408" y="248"/>
                  <a:pt x="384" y="288"/>
                  <a:pt x="352" y="312"/>
                </a:cubicBezTo>
                <a:cubicBezTo>
                  <a:pt x="320" y="336"/>
                  <a:pt x="256" y="360"/>
                  <a:pt x="208" y="360"/>
                </a:cubicBezTo>
                <a:cubicBezTo>
                  <a:pt x="160" y="360"/>
                  <a:pt x="96" y="344"/>
                  <a:pt x="64" y="312"/>
                </a:cubicBezTo>
                <a:cubicBezTo>
                  <a:pt x="32" y="280"/>
                  <a:pt x="24" y="216"/>
                  <a:pt x="16" y="168"/>
                </a:cubicBezTo>
                <a:cubicBezTo>
                  <a:pt x="8" y="120"/>
                  <a:pt x="0" y="48"/>
                  <a:pt x="16" y="24"/>
                </a:cubicBezTo>
                <a:close/>
              </a:path>
            </a:pathLst>
          </a:custGeom>
          <a:gradFill rotWithShape="1">
            <a:gsLst>
              <a:gs pos="0">
                <a:srgbClr val="FFFF00">
                  <a:alpha val="15999"/>
                </a:srgbClr>
              </a:gs>
              <a:gs pos="100000">
                <a:srgbClr val="E74F0B"/>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prstClr val="black"/>
              </a:solidFill>
            </a:endParaRPr>
          </a:p>
        </p:txBody>
      </p:sp>
      <p:grpSp>
        <p:nvGrpSpPr>
          <p:cNvPr id="227501" name="Group 323"/>
          <p:cNvGrpSpPr>
            <a:grpSpLocks/>
          </p:cNvGrpSpPr>
          <p:nvPr/>
        </p:nvGrpSpPr>
        <p:grpSpPr bwMode="auto">
          <a:xfrm>
            <a:off x="2362200" y="1955800"/>
            <a:ext cx="3333750" cy="1392238"/>
            <a:chOff x="1447" y="1091"/>
            <a:chExt cx="2190" cy="962"/>
          </a:xfrm>
        </p:grpSpPr>
        <p:grpSp>
          <p:nvGrpSpPr>
            <p:cNvPr id="227502" name="Group 297"/>
            <p:cNvGrpSpPr>
              <a:grpSpLocks/>
            </p:cNvGrpSpPr>
            <p:nvPr/>
          </p:nvGrpSpPr>
          <p:grpSpPr bwMode="auto">
            <a:xfrm rot="-451901">
              <a:off x="1447" y="1812"/>
              <a:ext cx="1245" cy="241"/>
              <a:chOff x="2880" y="3552"/>
              <a:chExt cx="1200" cy="208"/>
            </a:xfrm>
          </p:grpSpPr>
          <p:sp>
            <p:nvSpPr>
              <p:cNvPr id="11334" name="Freeform 298"/>
              <p:cNvSpPr>
                <a:spLocks/>
              </p:cNvSpPr>
              <p:nvPr/>
            </p:nvSpPr>
            <p:spPr bwMode="auto">
              <a:xfrm>
                <a:off x="2880" y="3648"/>
                <a:ext cx="1104" cy="112"/>
              </a:xfrm>
              <a:custGeom>
                <a:avLst/>
                <a:gdLst>
                  <a:gd name="T0" fmla="*/ 0 w 1152"/>
                  <a:gd name="T1" fmla="*/ 96 h 112"/>
                  <a:gd name="T2" fmla="*/ 166 w 1152"/>
                  <a:gd name="T3" fmla="*/ 48 h 112"/>
                  <a:gd name="T4" fmla="*/ 265 w 1152"/>
                  <a:gd name="T5" fmla="*/ 96 h 112"/>
                  <a:gd name="T6" fmla="*/ 365 w 1152"/>
                  <a:gd name="T7" fmla="*/ 96 h 112"/>
                  <a:gd name="T8" fmla="*/ 398 w 1152"/>
                  <a:gd name="T9" fmla="*/ 0 h 112"/>
                  <a:gd name="T10" fmla="*/ 0 60000 65536"/>
                  <a:gd name="T11" fmla="*/ 0 60000 65536"/>
                  <a:gd name="T12" fmla="*/ 0 60000 65536"/>
                  <a:gd name="T13" fmla="*/ 0 60000 65536"/>
                  <a:gd name="T14" fmla="*/ 0 60000 65536"/>
                  <a:gd name="T15" fmla="*/ 0 w 1152"/>
                  <a:gd name="T16" fmla="*/ 0 h 112"/>
                  <a:gd name="T17" fmla="*/ 1152 w 1152"/>
                  <a:gd name="T18" fmla="*/ 112 h 112"/>
                </a:gdLst>
                <a:ahLst/>
                <a:cxnLst>
                  <a:cxn ang="T10">
                    <a:pos x="T0" y="T1"/>
                  </a:cxn>
                  <a:cxn ang="T11">
                    <a:pos x="T2" y="T3"/>
                  </a:cxn>
                  <a:cxn ang="T12">
                    <a:pos x="T4" y="T5"/>
                  </a:cxn>
                  <a:cxn ang="T13">
                    <a:pos x="T6" y="T7"/>
                  </a:cxn>
                  <a:cxn ang="T14">
                    <a:pos x="T8" y="T9"/>
                  </a:cxn>
                </a:cxnLst>
                <a:rect l="T15" t="T16" r="T17" b="T18"/>
                <a:pathLst>
                  <a:path w="1152" h="112">
                    <a:moveTo>
                      <a:pt x="0" y="96"/>
                    </a:moveTo>
                    <a:cubicBezTo>
                      <a:pt x="176" y="72"/>
                      <a:pt x="352" y="48"/>
                      <a:pt x="480" y="48"/>
                    </a:cubicBezTo>
                    <a:cubicBezTo>
                      <a:pt x="608" y="48"/>
                      <a:pt x="672" y="88"/>
                      <a:pt x="768" y="96"/>
                    </a:cubicBezTo>
                    <a:cubicBezTo>
                      <a:pt x="864" y="104"/>
                      <a:pt x="992" y="112"/>
                      <a:pt x="1056" y="96"/>
                    </a:cubicBezTo>
                    <a:cubicBezTo>
                      <a:pt x="1120" y="80"/>
                      <a:pt x="1136" y="16"/>
                      <a:pt x="1152" y="0"/>
                    </a:cubicBezTo>
                  </a:path>
                </a:pathLst>
              </a:custGeom>
              <a:noFill/>
              <a:ln w="317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1335" name="Freeform 299"/>
              <p:cNvSpPr>
                <a:spLocks/>
              </p:cNvSpPr>
              <p:nvPr/>
            </p:nvSpPr>
            <p:spPr bwMode="auto">
              <a:xfrm>
                <a:off x="3920" y="3600"/>
                <a:ext cx="64" cy="144"/>
              </a:xfrm>
              <a:custGeom>
                <a:avLst/>
                <a:gdLst>
                  <a:gd name="T0" fmla="*/ 1 w 112"/>
                  <a:gd name="T1" fmla="*/ 2 h 192"/>
                  <a:gd name="T2" fmla="*/ 1 w 112"/>
                  <a:gd name="T3" fmla="*/ 2 h 192"/>
                  <a:gd name="T4" fmla="*/ 1 w 112"/>
                  <a:gd name="T5" fmla="*/ 0 h 192"/>
                  <a:gd name="T6" fmla="*/ 0 60000 65536"/>
                  <a:gd name="T7" fmla="*/ 0 60000 65536"/>
                  <a:gd name="T8" fmla="*/ 0 60000 65536"/>
                  <a:gd name="T9" fmla="*/ 0 w 112"/>
                  <a:gd name="T10" fmla="*/ 0 h 192"/>
                  <a:gd name="T11" fmla="*/ 112 w 112"/>
                  <a:gd name="T12" fmla="*/ 192 h 192"/>
                </a:gdLst>
                <a:ahLst/>
                <a:cxnLst>
                  <a:cxn ang="T6">
                    <a:pos x="T0" y="T1"/>
                  </a:cxn>
                  <a:cxn ang="T7">
                    <a:pos x="T2" y="T3"/>
                  </a:cxn>
                  <a:cxn ang="T8">
                    <a:pos x="T4" y="T5"/>
                  </a:cxn>
                </a:cxnLst>
                <a:rect l="T9" t="T10" r="T11" b="T12"/>
                <a:pathLst>
                  <a:path w="112" h="192">
                    <a:moveTo>
                      <a:pt x="16" y="192"/>
                    </a:moveTo>
                    <a:cubicBezTo>
                      <a:pt x="8" y="136"/>
                      <a:pt x="0" y="80"/>
                      <a:pt x="16" y="48"/>
                    </a:cubicBezTo>
                    <a:cubicBezTo>
                      <a:pt x="32" y="16"/>
                      <a:pt x="96" y="8"/>
                      <a:pt x="112" y="0"/>
                    </a:cubicBezTo>
                  </a:path>
                </a:pathLst>
              </a:custGeom>
              <a:noFill/>
              <a:ln w="190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1336" name="Freeform 300"/>
              <p:cNvSpPr>
                <a:spLocks/>
              </p:cNvSpPr>
              <p:nvPr/>
            </p:nvSpPr>
            <p:spPr bwMode="auto">
              <a:xfrm>
                <a:off x="2880" y="3629"/>
                <a:ext cx="888" cy="115"/>
              </a:xfrm>
              <a:custGeom>
                <a:avLst/>
                <a:gdLst>
                  <a:gd name="T0" fmla="*/ 0 w 888"/>
                  <a:gd name="T1" fmla="*/ 2 h 144"/>
                  <a:gd name="T2" fmla="*/ 432 w 888"/>
                  <a:gd name="T3" fmla="*/ 2 h 144"/>
                  <a:gd name="T4" fmla="*/ 624 w 888"/>
                  <a:gd name="T5" fmla="*/ 2 h 144"/>
                  <a:gd name="T6" fmla="*/ 720 w 888"/>
                  <a:gd name="T7" fmla="*/ 2 h 144"/>
                  <a:gd name="T8" fmla="*/ 864 w 888"/>
                  <a:gd name="T9" fmla="*/ 2 h 144"/>
                  <a:gd name="T10" fmla="*/ 864 w 888"/>
                  <a:gd name="T11" fmla="*/ 0 h 144"/>
                  <a:gd name="T12" fmla="*/ 0 60000 65536"/>
                  <a:gd name="T13" fmla="*/ 0 60000 65536"/>
                  <a:gd name="T14" fmla="*/ 0 60000 65536"/>
                  <a:gd name="T15" fmla="*/ 0 60000 65536"/>
                  <a:gd name="T16" fmla="*/ 0 60000 65536"/>
                  <a:gd name="T17" fmla="*/ 0 60000 65536"/>
                  <a:gd name="T18" fmla="*/ 0 w 888"/>
                  <a:gd name="T19" fmla="*/ 0 h 144"/>
                  <a:gd name="T20" fmla="*/ 888 w 888"/>
                  <a:gd name="T21" fmla="*/ 144 h 144"/>
                </a:gdLst>
                <a:ahLst/>
                <a:cxnLst>
                  <a:cxn ang="T12">
                    <a:pos x="T0" y="T1"/>
                  </a:cxn>
                  <a:cxn ang="T13">
                    <a:pos x="T2" y="T3"/>
                  </a:cxn>
                  <a:cxn ang="T14">
                    <a:pos x="T4" y="T5"/>
                  </a:cxn>
                  <a:cxn ang="T15">
                    <a:pos x="T6" y="T7"/>
                  </a:cxn>
                  <a:cxn ang="T16">
                    <a:pos x="T8" y="T9"/>
                  </a:cxn>
                  <a:cxn ang="T17">
                    <a:pos x="T10" y="T11"/>
                  </a:cxn>
                </a:cxnLst>
                <a:rect l="T18" t="T19" r="T20" b="T21"/>
                <a:pathLst>
                  <a:path w="888" h="144">
                    <a:moveTo>
                      <a:pt x="0" y="144"/>
                    </a:moveTo>
                    <a:cubicBezTo>
                      <a:pt x="164" y="124"/>
                      <a:pt x="328" y="104"/>
                      <a:pt x="432" y="96"/>
                    </a:cubicBezTo>
                    <a:cubicBezTo>
                      <a:pt x="536" y="88"/>
                      <a:pt x="576" y="88"/>
                      <a:pt x="624" y="96"/>
                    </a:cubicBezTo>
                    <a:cubicBezTo>
                      <a:pt x="672" y="104"/>
                      <a:pt x="680" y="144"/>
                      <a:pt x="720" y="144"/>
                    </a:cubicBezTo>
                    <a:cubicBezTo>
                      <a:pt x="760" y="144"/>
                      <a:pt x="840" y="120"/>
                      <a:pt x="864" y="96"/>
                    </a:cubicBezTo>
                    <a:cubicBezTo>
                      <a:pt x="888" y="72"/>
                      <a:pt x="864" y="16"/>
                      <a:pt x="864" y="0"/>
                    </a:cubicBezTo>
                  </a:path>
                </a:pathLst>
              </a:custGeom>
              <a:noFill/>
              <a:ln w="2540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1337" name="Freeform 301"/>
              <p:cNvSpPr>
                <a:spLocks/>
              </p:cNvSpPr>
              <p:nvPr/>
            </p:nvSpPr>
            <p:spPr bwMode="auto">
              <a:xfrm>
                <a:off x="3600" y="3590"/>
                <a:ext cx="144" cy="39"/>
              </a:xfrm>
              <a:custGeom>
                <a:avLst/>
                <a:gdLst>
                  <a:gd name="T0" fmla="*/ 144 w 144"/>
                  <a:gd name="T1" fmla="*/ 2 h 48"/>
                  <a:gd name="T2" fmla="*/ 0 w 144"/>
                  <a:gd name="T3" fmla="*/ 0 h 48"/>
                  <a:gd name="T4" fmla="*/ 0 60000 65536"/>
                  <a:gd name="T5" fmla="*/ 0 60000 65536"/>
                  <a:gd name="T6" fmla="*/ 0 w 144"/>
                  <a:gd name="T7" fmla="*/ 0 h 48"/>
                  <a:gd name="T8" fmla="*/ 144 w 144"/>
                  <a:gd name="T9" fmla="*/ 48 h 48"/>
                </a:gdLst>
                <a:ahLst/>
                <a:cxnLst>
                  <a:cxn ang="T4">
                    <a:pos x="T0" y="T1"/>
                  </a:cxn>
                  <a:cxn ang="T5">
                    <a:pos x="T2" y="T3"/>
                  </a:cxn>
                </a:cxnLst>
                <a:rect l="T6" t="T7" r="T8" b="T9"/>
                <a:pathLst>
                  <a:path w="144" h="48">
                    <a:moveTo>
                      <a:pt x="144" y="48"/>
                    </a:moveTo>
                    <a:cubicBezTo>
                      <a:pt x="84" y="28"/>
                      <a:pt x="24" y="8"/>
                      <a:pt x="0" y="0"/>
                    </a:cubicBezTo>
                  </a:path>
                </a:pathLst>
              </a:custGeom>
              <a:noFill/>
              <a:ln w="1905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1338" name="Freeform 302"/>
              <p:cNvSpPr>
                <a:spLocks/>
              </p:cNvSpPr>
              <p:nvPr/>
            </p:nvSpPr>
            <p:spPr bwMode="auto">
              <a:xfrm>
                <a:off x="3744" y="3552"/>
                <a:ext cx="96" cy="77"/>
              </a:xfrm>
              <a:custGeom>
                <a:avLst/>
                <a:gdLst>
                  <a:gd name="T0" fmla="*/ 0 w 96"/>
                  <a:gd name="T1" fmla="*/ 2 h 96"/>
                  <a:gd name="T2" fmla="*/ 48 w 96"/>
                  <a:gd name="T3" fmla="*/ 2 h 96"/>
                  <a:gd name="T4" fmla="*/ 96 w 96"/>
                  <a:gd name="T5" fmla="*/ 0 h 96"/>
                  <a:gd name="T6" fmla="*/ 0 60000 65536"/>
                  <a:gd name="T7" fmla="*/ 0 60000 65536"/>
                  <a:gd name="T8" fmla="*/ 0 60000 65536"/>
                  <a:gd name="T9" fmla="*/ 0 w 96"/>
                  <a:gd name="T10" fmla="*/ 0 h 96"/>
                  <a:gd name="T11" fmla="*/ 96 w 96"/>
                  <a:gd name="T12" fmla="*/ 96 h 96"/>
                </a:gdLst>
                <a:ahLst/>
                <a:cxnLst>
                  <a:cxn ang="T6">
                    <a:pos x="T0" y="T1"/>
                  </a:cxn>
                  <a:cxn ang="T7">
                    <a:pos x="T2" y="T3"/>
                  </a:cxn>
                  <a:cxn ang="T8">
                    <a:pos x="T4" y="T5"/>
                  </a:cxn>
                </a:cxnLst>
                <a:rect l="T9" t="T10" r="T11" b="T12"/>
                <a:pathLst>
                  <a:path w="96" h="96">
                    <a:moveTo>
                      <a:pt x="0" y="96"/>
                    </a:moveTo>
                    <a:cubicBezTo>
                      <a:pt x="16" y="80"/>
                      <a:pt x="32" y="64"/>
                      <a:pt x="48" y="48"/>
                    </a:cubicBezTo>
                    <a:cubicBezTo>
                      <a:pt x="64" y="32"/>
                      <a:pt x="88" y="8"/>
                      <a:pt x="96" y="0"/>
                    </a:cubicBezTo>
                  </a:path>
                </a:pathLst>
              </a:custGeom>
              <a:noFill/>
              <a:ln w="25400">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1339" name="Freeform 303"/>
              <p:cNvSpPr>
                <a:spLocks/>
              </p:cNvSpPr>
              <p:nvPr/>
            </p:nvSpPr>
            <p:spPr bwMode="auto">
              <a:xfrm>
                <a:off x="3408" y="3696"/>
                <a:ext cx="432" cy="64"/>
              </a:xfrm>
              <a:custGeom>
                <a:avLst/>
                <a:gdLst>
                  <a:gd name="T0" fmla="*/ 0 w 432"/>
                  <a:gd name="T1" fmla="*/ 8 h 64"/>
                  <a:gd name="T2" fmla="*/ 144 w 432"/>
                  <a:gd name="T3" fmla="*/ 8 h 64"/>
                  <a:gd name="T4" fmla="*/ 240 w 432"/>
                  <a:gd name="T5" fmla="*/ 56 h 64"/>
                  <a:gd name="T6" fmla="*/ 336 w 432"/>
                  <a:gd name="T7" fmla="*/ 56 h 64"/>
                  <a:gd name="T8" fmla="*/ 432 w 432"/>
                  <a:gd name="T9" fmla="*/ 8 h 64"/>
                  <a:gd name="T10" fmla="*/ 0 60000 65536"/>
                  <a:gd name="T11" fmla="*/ 0 60000 65536"/>
                  <a:gd name="T12" fmla="*/ 0 60000 65536"/>
                  <a:gd name="T13" fmla="*/ 0 60000 65536"/>
                  <a:gd name="T14" fmla="*/ 0 60000 65536"/>
                  <a:gd name="T15" fmla="*/ 0 w 432"/>
                  <a:gd name="T16" fmla="*/ 0 h 64"/>
                  <a:gd name="T17" fmla="*/ 432 w 432"/>
                  <a:gd name="T18" fmla="*/ 64 h 64"/>
                </a:gdLst>
                <a:ahLst/>
                <a:cxnLst>
                  <a:cxn ang="T10">
                    <a:pos x="T0" y="T1"/>
                  </a:cxn>
                  <a:cxn ang="T11">
                    <a:pos x="T2" y="T3"/>
                  </a:cxn>
                  <a:cxn ang="T12">
                    <a:pos x="T4" y="T5"/>
                  </a:cxn>
                  <a:cxn ang="T13">
                    <a:pos x="T6" y="T7"/>
                  </a:cxn>
                  <a:cxn ang="T14">
                    <a:pos x="T8" y="T9"/>
                  </a:cxn>
                </a:cxnLst>
                <a:rect l="T15" t="T16" r="T17" b="T18"/>
                <a:pathLst>
                  <a:path w="432" h="64">
                    <a:moveTo>
                      <a:pt x="0" y="8"/>
                    </a:moveTo>
                    <a:cubicBezTo>
                      <a:pt x="52" y="4"/>
                      <a:pt x="104" y="0"/>
                      <a:pt x="144" y="8"/>
                    </a:cubicBezTo>
                    <a:cubicBezTo>
                      <a:pt x="184" y="16"/>
                      <a:pt x="208" y="48"/>
                      <a:pt x="240" y="56"/>
                    </a:cubicBezTo>
                    <a:cubicBezTo>
                      <a:pt x="272" y="64"/>
                      <a:pt x="304" y="64"/>
                      <a:pt x="336" y="56"/>
                    </a:cubicBezTo>
                    <a:cubicBezTo>
                      <a:pt x="368" y="48"/>
                      <a:pt x="416" y="16"/>
                      <a:pt x="432" y="8"/>
                    </a:cubicBezTo>
                  </a:path>
                </a:pathLst>
              </a:custGeom>
              <a:noFill/>
              <a:ln w="222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1340" name="Freeform 304"/>
              <p:cNvSpPr>
                <a:spLocks/>
              </p:cNvSpPr>
              <p:nvPr/>
            </p:nvSpPr>
            <p:spPr bwMode="auto">
              <a:xfrm>
                <a:off x="3888" y="3696"/>
                <a:ext cx="192" cy="56"/>
              </a:xfrm>
              <a:custGeom>
                <a:avLst/>
                <a:gdLst>
                  <a:gd name="T0" fmla="*/ 0 w 192"/>
                  <a:gd name="T1" fmla="*/ 48 h 56"/>
                  <a:gd name="T2" fmla="*/ 96 w 192"/>
                  <a:gd name="T3" fmla="*/ 48 h 56"/>
                  <a:gd name="T4" fmla="*/ 192 w 192"/>
                  <a:gd name="T5" fmla="*/ 0 h 56"/>
                  <a:gd name="T6" fmla="*/ 0 60000 65536"/>
                  <a:gd name="T7" fmla="*/ 0 60000 65536"/>
                  <a:gd name="T8" fmla="*/ 0 60000 65536"/>
                  <a:gd name="T9" fmla="*/ 0 w 192"/>
                  <a:gd name="T10" fmla="*/ 0 h 56"/>
                  <a:gd name="T11" fmla="*/ 192 w 192"/>
                  <a:gd name="T12" fmla="*/ 56 h 56"/>
                </a:gdLst>
                <a:ahLst/>
                <a:cxnLst>
                  <a:cxn ang="T6">
                    <a:pos x="T0" y="T1"/>
                  </a:cxn>
                  <a:cxn ang="T7">
                    <a:pos x="T2" y="T3"/>
                  </a:cxn>
                  <a:cxn ang="T8">
                    <a:pos x="T4" y="T5"/>
                  </a:cxn>
                </a:cxnLst>
                <a:rect l="T9" t="T10" r="T11" b="T12"/>
                <a:pathLst>
                  <a:path w="192" h="56">
                    <a:moveTo>
                      <a:pt x="0" y="48"/>
                    </a:moveTo>
                    <a:cubicBezTo>
                      <a:pt x="32" y="52"/>
                      <a:pt x="64" y="56"/>
                      <a:pt x="96" y="48"/>
                    </a:cubicBezTo>
                    <a:cubicBezTo>
                      <a:pt x="128" y="40"/>
                      <a:pt x="184" y="16"/>
                      <a:pt x="192" y="0"/>
                    </a:cubicBezTo>
                  </a:path>
                </a:pathLst>
              </a:custGeom>
              <a:noFill/>
              <a:ln w="22225">
                <a:solidFill>
                  <a:srgbClr val="CC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grpSp>
        <p:grpSp>
          <p:nvGrpSpPr>
            <p:cNvPr id="227503" name="Group 305"/>
            <p:cNvGrpSpPr>
              <a:grpSpLocks/>
            </p:cNvGrpSpPr>
            <p:nvPr/>
          </p:nvGrpSpPr>
          <p:grpSpPr bwMode="auto">
            <a:xfrm rot="-515953">
              <a:off x="2990" y="1091"/>
              <a:ext cx="647" cy="296"/>
              <a:chOff x="4416" y="3008"/>
              <a:chExt cx="624" cy="256"/>
            </a:xfrm>
          </p:grpSpPr>
          <p:grpSp>
            <p:nvGrpSpPr>
              <p:cNvPr id="227504" name="Group 306"/>
              <p:cNvGrpSpPr>
                <a:grpSpLocks/>
              </p:cNvGrpSpPr>
              <p:nvPr/>
            </p:nvGrpSpPr>
            <p:grpSpPr bwMode="auto">
              <a:xfrm>
                <a:off x="4464" y="3008"/>
                <a:ext cx="576" cy="256"/>
                <a:chOff x="4464" y="3008"/>
                <a:chExt cx="576" cy="256"/>
              </a:xfrm>
            </p:grpSpPr>
            <p:sp>
              <p:nvSpPr>
                <p:cNvPr id="11331" name="Freeform 307"/>
                <p:cNvSpPr>
                  <a:spLocks/>
                </p:cNvSpPr>
                <p:nvPr/>
              </p:nvSpPr>
              <p:spPr bwMode="auto">
                <a:xfrm>
                  <a:off x="4640" y="3008"/>
                  <a:ext cx="400" cy="208"/>
                </a:xfrm>
                <a:custGeom>
                  <a:avLst/>
                  <a:gdLst>
                    <a:gd name="T0" fmla="*/ 400 w 400"/>
                    <a:gd name="T1" fmla="*/ 16 h 208"/>
                    <a:gd name="T2" fmla="*/ 112 w 400"/>
                    <a:gd name="T3" fmla="*/ 16 h 208"/>
                    <a:gd name="T4" fmla="*/ 16 w 400"/>
                    <a:gd name="T5" fmla="*/ 112 h 208"/>
                    <a:gd name="T6" fmla="*/ 16 w 400"/>
                    <a:gd name="T7" fmla="*/ 208 h 208"/>
                    <a:gd name="T8" fmla="*/ 0 60000 65536"/>
                    <a:gd name="T9" fmla="*/ 0 60000 65536"/>
                    <a:gd name="T10" fmla="*/ 0 60000 65536"/>
                    <a:gd name="T11" fmla="*/ 0 60000 65536"/>
                    <a:gd name="T12" fmla="*/ 0 w 400"/>
                    <a:gd name="T13" fmla="*/ 0 h 208"/>
                    <a:gd name="T14" fmla="*/ 400 w 400"/>
                    <a:gd name="T15" fmla="*/ 208 h 208"/>
                  </a:gdLst>
                  <a:ahLst/>
                  <a:cxnLst>
                    <a:cxn ang="T8">
                      <a:pos x="T0" y="T1"/>
                    </a:cxn>
                    <a:cxn ang="T9">
                      <a:pos x="T2" y="T3"/>
                    </a:cxn>
                    <a:cxn ang="T10">
                      <a:pos x="T4" y="T5"/>
                    </a:cxn>
                    <a:cxn ang="T11">
                      <a:pos x="T6" y="T7"/>
                    </a:cxn>
                  </a:cxnLst>
                  <a:rect l="T12" t="T13" r="T14" b="T15"/>
                  <a:pathLst>
                    <a:path w="400" h="208">
                      <a:moveTo>
                        <a:pt x="400" y="16"/>
                      </a:moveTo>
                      <a:cubicBezTo>
                        <a:pt x="288" y="8"/>
                        <a:pt x="176" y="0"/>
                        <a:pt x="112" y="16"/>
                      </a:cubicBezTo>
                      <a:cubicBezTo>
                        <a:pt x="48" y="32"/>
                        <a:pt x="32" y="80"/>
                        <a:pt x="16" y="112"/>
                      </a:cubicBezTo>
                      <a:cubicBezTo>
                        <a:pt x="0" y="144"/>
                        <a:pt x="24" y="192"/>
                        <a:pt x="16" y="208"/>
                      </a:cubicBezTo>
                    </a:path>
                  </a:pathLst>
                </a:custGeom>
                <a:noFill/>
                <a:ln w="25400">
                  <a:solidFill>
                    <a:srgbClr val="5200A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1332" name="Freeform 308"/>
                <p:cNvSpPr>
                  <a:spLocks/>
                </p:cNvSpPr>
                <p:nvPr/>
              </p:nvSpPr>
              <p:spPr bwMode="auto">
                <a:xfrm>
                  <a:off x="4560" y="3216"/>
                  <a:ext cx="96" cy="48"/>
                </a:xfrm>
                <a:custGeom>
                  <a:avLst/>
                  <a:gdLst>
                    <a:gd name="T0" fmla="*/ 96 w 96"/>
                    <a:gd name="T1" fmla="*/ 0 h 48"/>
                    <a:gd name="T2" fmla="*/ 48 w 96"/>
                    <a:gd name="T3" fmla="*/ 48 h 48"/>
                    <a:gd name="T4" fmla="*/ 0 w 96"/>
                    <a:gd name="T5" fmla="*/ 0 h 48"/>
                    <a:gd name="T6" fmla="*/ 0 60000 65536"/>
                    <a:gd name="T7" fmla="*/ 0 60000 65536"/>
                    <a:gd name="T8" fmla="*/ 0 60000 65536"/>
                    <a:gd name="T9" fmla="*/ 0 w 96"/>
                    <a:gd name="T10" fmla="*/ 0 h 48"/>
                    <a:gd name="T11" fmla="*/ 96 w 96"/>
                    <a:gd name="T12" fmla="*/ 48 h 48"/>
                  </a:gdLst>
                  <a:ahLst/>
                  <a:cxnLst>
                    <a:cxn ang="T6">
                      <a:pos x="T0" y="T1"/>
                    </a:cxn>
                    <a:cxn ang="T7">
                      <a:pos x="T2" y="T3"/>
                    </a:cxn>
                    <a:cxn ang="T8">
                      <a:pos x="T4" y="T5"/>
                    </a:cxn>
                  </a:cxnLst>
                  <a:rect l="T9" t="T10" r="T11" b="T12"/>
                  <a:pathLst>
                    <a:path w="96" h="48">
                      <a:moveTo>
                        <a:pt x="96" y="0"/>
                      </a:moveTo>
                      <a:cubicBezTo>
                        <a:pt x="80" y="24"/>
                        <a:pt x="64" y="48"/>
                        <a:pt x="48" y="48"/>
                      </a:cubicBezTo>
                      <a:cubicBezTo>
                        <a:pt x="32" y="48"/>
                        <a:pt x="8" y="8"/>
                        <a:pt x="0" y="0"/>
                      </a:cubicBezTo>
                    </a:path>
                  </a:pathLst>
                </a:custGeom>
                <a:noFill/>
                <a:ln w="22225">
                  <a:solidFill>
                    <a:srgbClr val="5200A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1333" name="Freeform 309"/>
                <p:cNvSpPr>
                  <a:spLocks/>
                </p:cNvSpPr>
                <p:nvPr/>
              </p:nvSpPr>
              <p:spPr bwMode="auto">
                <a:xfrm>
                  <a:off x="4464" y="3168"/>
                  <a:ext cx="96" cy="48"/>
                </a:xfrm>
                <a:custGeom>
                  <a:avLst/>
                  <a:gdLst>
                    <a:gd name="T0" fmla="*/ 96 w 96"/>
                    <a:gd name="T1" fmla="*/ 48 h 48"/>
                    <a:gd name="T2" fmla="*/ 0 w 96"/>
                    <a:gd name="T3" fmla="*/ 0 h 48"/>
                    <a:gd name="T4" fmla="*/ 0 60000 65536"/>
                    <a:gd name="T5" fmla="*/ 0 60000 65536"/>
                    <a:gd name="T6" fmla="*/ 0 w 96"/>
                    <a:gd name="T7" fmla="*/ 0 h 48"/>
                    <a:gd name="T8" fmla="*/ 96 w 96"/>
                    <a:gd name="T9" fmla="*/ 48 h 48"/>
                  </a:gdLst>
                  <a:ahLst/>
                  <a:cxnLst>
                    <a:cxn ang="T4">
                      <a:pos x="T0" y="T1"/>
                    </a:cxn>
                    <a:cxn ang="T5">
                      <a:pos x="T2" y="T3"/>
                    </a:cxn>
                  </a:cxnLst>
                  <a:rect l="T6" t="T7" r="T8" b="T9"/>
                  <a:pathLst>
                    <a:path w="96" h="48">
                      <a:moveTo>
                        <a:pt x="96" y="48"/>
                      </a:moveTo>
                      <a:cubicBezTo>
                        <a:pt x="56" y="28"/>
                        <a:pt x="16" y="8"/>
                        <a:pt x="0" y="0"/>
                      </a:cubicBezTo>
                    </a:path>
                  </a:pathLst>
                </a:custGeom>
                <a:noFill/>
                <a:ln w="12700">
                  <a:solidFill>
                    <a:srgbClr val="5200A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grpSp>
          <p:sp>
            <p:nvSpPr>
              <p:cNvPr id="11328" name="Freeform 310"/>
              <p:cNvSpPr>
                <a:spLocks/>
              </p:cNvSpPr>
              <p:nvPr/>
            </p:nvSpPr>
            <p:spPr bwMode="auto">
              <a:xfrm rot="-130307">
                <a:off x="4512" y="3024"/>
                <a:ext cx="528" cy="48"/>
              </a:xfrm>
              <a:custGeom>
                <a:avLst/>
                <a:gdLst>
                  <a:gd name="T0" fmla="*/ 5205 w 480"/>
                  <a:gd name="T1" fmla="*/ 3 h 56"/>
                  <a:gd name="T2" fmla="*/ 3117 w 480"/>
                  <a:gd name="T3" fmla="*/ 3 h 56"/>
                  <a:gd name="T4" fmla="*/ 518 w 480"/>
                  <a:gd name="T5" fmla="*/ 3 h 56"/>
                  <a:gd name="T6" fmla="*/ 0 w 480"/>
                  <a:gd name="T7" fmla="*/ 3 h 56"/>
                  <a:gd name="T8" fmla="*/ 0 60000 65536"/>
                  <a:gd name="T9" fmla="*/ 0 60000 65536"/>
                  <a:gd name="T10" fmla="*/ 0 60000 65536"/>
                  <a:gd name="T11" fmla="*/ 0 60000 65536"/>
                  <a:gd name="T12" fmla="*/ 0 w 480"/>
                  <a:gd name="T13" fmla="*/ 0 h 56"/>
                  <a:gd name="T14" fmla="*/ 480 w 480"/>
                  <a:gd name="T15" fmla="*/ 56 h 56"/>
                </a:gdLst>
                <a:ahLst/>
                <a:cxnLst>
                  <a:cxn ang="T8">
                    <a:pos x="T0" y="T1"/>
                  </a:cxn>
                  <a:cxn ang="T9">
                    <a:pos x="T2" y="T3"/>
                  </a:cxn>
                  <a:cxn ang="T10">
                    <a:pos x="T4" y="T5"/>
                  </a:cxn>
                  <a:cxn ang="T11">
                    <a:pos x="T6" y="T7"/>
                  </a:cxn>
                </a:cxnLst>
                <a:rect l="T12" t="T13" r="T14" b="T15"/>
                <a:pathLst>
                  <a:path w="480" h="56">
                    <a:moveTo>
                      <a:pt x="480" y="8"/>
                    </a:moveTo>
                    <a:cubicBezTo>
                      <a:pt x="420" y="8"/>
                      <a:pt x="360" y="8"/>
                      <a:pt x="288" y="8"/>
                    </a:cubicBezTo>
                    <a:cubicBezTo>
                      <a:pt x="216" y="8"/>
                      <a:pt x="96" y="0"/>
                      <a:pt x="48" y="8"/>
                    </a:cubicBezTo>
                    <a:cubicBezTo>
                      <a:pt x="0" y="16"/>
                      <a:pt x="8" y="48"/>
                      <a:pt x="0" y="56"/>
                    </a:cubicBezTo>
                  </a:path>
                </a:pathLst>
              </a:custGeom>
              <a:noFill/>
              <a:ln w="38100">
                <a:solidFill>
                  <a:srgbClr val="5200A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1329" name="Freeform 311"/>
              <p:cNvSpPr>
                <a:spLocks/>
              </p:cNvSpPr>
              <p:nvPr/>
            </p:nvSpPr>
            <p:spPr bwMode="auto">
              <a:xfrm>
                <a:off x="4416" y="3072"/>
                <a:ext cx="96" cy="48"/>
              </a:xfrm>
              <a:custGeom>
                <a:avLst/>
                <a:gdLst>
                  <a:gd name="T0" fmla="*/ 96 w 96"/>
                  <a:gd name="T1" fmla="*/ 0 h 48"/>
                  <a:gd name="T2" fmla="*/ 48 w 96"/>
                  <a:gd name="T3" fmla="*/ 48 h 48"/>
                  <a:gd name="T4" fmla="*/ 0 w 96"/>
                  <a:gd name="T5" fmla="*/ 0 h 48"/>
                  <a:gd name="T6" fmla="*/ 0 60000 65536"/>
                  <a:gd name="T7" fmla="*/ 0 60000 65536"/>
                  <a:gd name="T8" fmla="*/ 0 60000 65536"/>
                  <a:gd name="T9" fmla="*/ 0 w 96"/>
                  <a:gd name="T10" fmla="*/ 0 h 48"/>
                  <a:gd name="T11" fmla="*/ 96 w 96"/>
                  <a:gd name="T12" fmla="*/ 48 h 48"/>
                </a:gdLst>
                <a:ahLst/>
                <a:cxnLst>
                  <a:cxn ang="T6">
                    <a:pos x="T0" y="T1"/>
                  </a:cxn>
                  <a:cxn ang="T7">
                    <a:pos x="T2" y="T3"/>
                  </a:cxn>
                  <a:cxn ang="T8">
                    <a:pos x="T4" y="T5"/>
                  </a:cxn>
                </a:cxnLst>
                <a:rect l="T9" t="T10" r="T11" b="T12"/>
                <a:pathLst>
                  <a:path w="96" h="48">
                    <a:moveTo>
                      <a:pt x="96" y="0"/>
                    </a:moveTo>
                    <a:cubicBezTo>
                      <a:pt x="80" y="24"/>
                      <a:pt x="64" y="48"/>
                      <a:pt x="48" y="48"/>
                    </a:cubicBezTo>
                    <a:cubicBezTo>
                      <a:pt x="32" y="48"/>
                      <a:pt x="8" y="8"/>
                      <a:pt x="0" y="0"/>
                    </a:cubicBezTo>
                  </a:path>
                </a:pathLst>
              </a:custGeom>
              <a:noFill/>
              <a:ln w="25400">
                <a:solidFill>
                  <a:srgbClr val="5200A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1330" name="Freeform 312"/>
              <p:cNvSpPr>
                <a:spLocks/>
              </p:cNvSpPr>
              <p:nvPr/>
            </p:nvSpPr>
            <p:spPr bwMode="auto">
              <a:xfrm>
                <a:off x="4560" y="3024"/>
                <a:ext cx="56" cy="144"/>
              </a:xfrm>
              <a:custGeom>
                <a:avLst/>
                <a:gdLst>
                  <a:gd name="T0" fmla="*/ 48 w 56"/>
                  <a:gd name="T1" fmla="*/ 0 h 144"/>
                  <a:gd name="T2" fmla="*/ 48 w 56"/>
                  <a:gd name="T3" fmla="*/ 96 h 144"/>
                  <a:gd name="T4" fmla="*/ 0 w 56"/>
                  <a:gd name="T5" fmla="*/ 144 h 144"/>
                  <a:gd name="T6" fmla="*/ 0 60000 65536"/>
                  <a:gd name="T7" fmla="*/ 0 60000 65536"/>
                  <a:gd name="T8" fmla="*/ 0 60000 65536"/>
                  <a:gd name="T9" fmla="*/ 0 w 56"/>
                  <a:gd name="T10" fmla="*/ 0 h 144"/>
                  <a:gd name="T11" fmla="*/ 56 w 56"/>
                  <a:gd name="T12" fmla="*/ 144 h 144"/>
                </a:gdLst>
                <a:ahLst/>
                <a:cxnLst>
                  <a:cxn ang="T6">
                    <a:pos x="T0" y="T1"/>
                  </a:cxn>
                  <a:cxn ang="T7">
                    <a:pos x="T2" y="T3"/>
                  </a:cxn>
                  <a:cxn ang="T8">
                    <a:pos x="T4" y="T5"/>
                  </a:cxn>
                </a:cxnLst>
                <a:rect l="T9" t="T10" r="T11" b="T12"/>
                <a:pathLst>
                  <a:path w="56" h="144">
                    <a:moveTo>
                      <a:pt x="48" y="0"/>
                    </a:moveTo>
                    <a:cubicBezTo>
                      <a:pt x="52" y="36"/>
                      <a:pt x="56" y="72"/>
                      <a:pt x="48" y="96"/>
                    </a:cubicBezTo>
                    <a:cubicBezTo>
                      <a:pt x="40" y="120"/>
                      <a:pt x="8" y="136"/>
                      <a:pt x="0" y="144"/>
                    </a:cubicBezTo>
                  </a:path>
                </a:pathLst>
              </a:custGeom>
              <a:noFill/>
              <a:ln w="19050">
                <a:solidFill>
                  <a:srgbClr val="5200A4"/>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grpSp>
      </p:grpSp>
      <p:sp>
        <p:nvSpPr>
          <p:cNvPr id="227642" name="Freeform 314"/>
          <p:cNvSpPr>
            <a:spLocks/>
          </p:cNvSpPr>
          <p:nvPr/>
        </p:nvSpPr>
        <p:spPr bwMode="auto">
          <a:xfrm rot="-275901">
            <a:off x="4008438" y="2420938"/>
            <a:ext cx="696912" cy="704850"/>
          </a:xfrm>
          <a:custGeom>
            <a:avLst/>
            <a:gdLst>
              <a:gd name="T0" fmla="*/ 2147483647 w 467"/>
              <a:gd name="T1" fmla="*/ 2147483647 h 478"/>
              <a:gd name="T2" fmla="*/ 2147483647 w 467"/>
              <a:gd name="T3" fmla="*/ 2147483647 h 478"/>
              <a:gd name="T4" fmla="*/ 2147483647 w 467"/>
              <a:gd name="T5" fmla="*/ 2147483647 h 478"/>
              <a:gd name="T6" fmla="*/ 2147483647 w 467"/>
              <a:gd name="T7" fmla="*/ 2147483647 h 478"/>
              <a:gd name="T8" fmla="*/ 2147483647 w 467"/>
              <a:gd name="T9" fmla="*/ 2147483647 h 478"/>
              <a:gd name="T10" fmla="*/ 2147483647 w 467"/>
              <a:gd name="T11" fmla="*/ 2147483647 h 478"/>
              <a:gd name="T12" fmla="*/ 2147483647 w 467"/>
              <a:gd name="T13" fmla="*/ 2147483647 h 478"/>
              <a:gd name="T14" fmla="*/ 2147483647 w 467"/>
              <a:gd name="T15" fmla="*/ 2147483647 h 478"/>
              <a:gd name="T16" fmla="*/ 2147483647 w 467"/>
              <a:gd name="T17" fmla="*/ 2147483647 h 478"/>
              <a:gd name="T18" fmla="*/ 2147483647 w 467"/>
              <a:gd name="T19" fmla="*/ 2147483647 h 478"/>
              <a:gd name="T20" fmla="*/ 2147483647 w 467"/>
              <a:gd name="T21" fmla="*/ 2147483647 h 478"/>
              <a:gd name="T22" fmla="*/ 2147483647 w 467"/>
              <a:gd name="T23" fmla="*/ 2147483647 h 478"/>
              <a:gd name="T24" fmla="*/ 2147483647 w 467"/>
              <a:gd name="T25" fmla="*/ 2147483647 h 478"/>
              <a:gd name="T26" fmla="*/ 2147483647 w 467"/>
              <a:gd name="T27" fmla="*/ 2147483647 h 478"/>
              <a:gd name="T28" fmla="*/ 2147483647 w 467"/>
              <a:gd name="T29" fmla="*/ 2147483647 h 478"/>
              <a:gd name="T30" fmla="*/ 2147483647 w 467"/>
              <a:gd name="T31" fmla="*/ 2147483647 h 478"/>
              <a:gd name="T32" fmla="*/ 2147483647 w 467"/>
              <a:gd name="T33" fmla="*/ 2147483647 h 478"/>
              <a:gd name="T34" fmla="*/ 2147483647 w 467"/>
              <a:gd name="T35" fmla="*/ 2147483647 h 478"/>
              <a:gd name="T36" fmla="*/ 2147483647 w 467"/>
              <a:gd name="T37" fmla="*/ 2147483647 h 478"/>
              <a:gd name="T38" fmla="*/ 2147483647 w 467"/>
              <a:gd name="T39" fmla="*/ 2147483647 h 478"/>
              <a:gd name="T40" fmla="*/ 2147483647 w 467"/>
              <a:gd name="T41" fmla="*/ 2147483647 h 478"/>
              <a:gd name="T42" fmla="*/ 2147483647 w 467"/>
              <a:gd name="T43" fmla="*/ 2147483647 h 478"/>
              <a:gd name="T44" fmla="*/ 2147483647 w 467"/>
              <a:gd name="T45" fmla="*/ 2147483647 h 478"/>
              <a:gd name="T46" fmla="*/ 2147483647 w 467"/>
              <a:gd name="T47" fmla="*/ 2147483647 h 478"/>
              <a:gd name="T48" fmla="*/ 2147483647 w 467"/>
              <a:gd name="T49" fmla="*/ 2147483647 h 478"/>
              <a:gd name="T50" fmla="*/ 2147483647 w 467"/>
              <a:gd name="T51" fmla="*/ 2147483647 h 478"/>
              <a:gd name="T52" fmla="*/ 2147483647 w 467"/>
              <a:gd name="T53" fmla="*/ 2147483647 h 478"/>
              <a:gd name="T54" fmla="*/ 2147483647 w 467"/>
              <a:gd name="T55" fmla="*/ 2147483647 h 478"/>
              <a:gd name="T56" fmla="*/ 2147483647 w 467"/>
              <a:gd name="T57" fmla="*/ 2147483647 h 478"/>
              <a:gd name="T58" fmla="*/ 2147483647 w 467"/>
              <a:gd name="T59" fmla="*/ 2147483647 h 478"/>
              <a:gd name="T60" fmla="*/ 2147483647 w 467"/>
              <a:gd name="T61" fmla="*/ 2147483647 h 478"/>
              <a:gd name="T62" fmla="*/ 2147483647 w 467"/>
              <a:gd name="T63" fmla="*/ 2147483647 h 478"/>
              <a:gd name="T64" fmla="*/ 2147483647 w 467"/>
              <a:gd name="T65" fmla="*/ 2147483647 h 478"/>
              <a:gd name="T66" fmla="*/ 2147483647 w 467"/>
              <a:gd name="T67" fmla="*/ 2147483647 h 478"/>
              <a:gd name="T68" fmla="*/ 2147483647 w 467"/>
              <a:gd name="T69" fmla="*/ 2147483647 h 478"/>
              <a:gd name="T70" fmla="*/ 2147483647 w 467"/>
              <a:gd name="T71" fmla="*/ 2147483647 h 478"/>
              <a:gd name="T72" fmla="*/ 0 w 467"/>
              <a:gd name="T73" fmla="*/ 2147483647 h 478"/>
              <a:gd name="T74" fmla="*/ 2147483647 w 467"/>
              <a:gd name="T75" fmla="*/ 2147483647 h 478"/>
              <a:gd name="T76" fmla="*/ 2147483647 w 467"/>
              <a:gd name="T77" fmla="*/ 2147483647 h 478"/>
              <a:gd name="T78" fmla="*/ 2147483647 w 467"/>
              <a:gd name="T79" fmla="*/ 2147483647 h 478"/>
              <a:gd name="T80" fmla="*/ 2147483647 w 467"/>
              <a:gd name="T81" fmla="*/ 2147483647 h 478"/>
              <a:gd name="T82" fmla="*/ 2147483647 w 467"/>
              <a:gd name="T83" fmla="*/ 2147483647 h 478"/>
              <a:gd name="T84" fmla="*/ 2147483647 w 467"/>
              <a:gd name="T85" fmla="*/ 2147483647 h 478"/>
              <a:gd name="T86" fmla="*/ 2147483647 w 467"/>
              <a:gd name="T87" fmla="*/ 2147483647 h 478"/>
              <a:gd name="T88" fmla="*/ 2147483647 w 467"/>
              <a:gd name="T89" fmla="*/ 2147483647 h 478"/>
              <a:gd name="T90" fmla="*/ 2147483647 w 467"/>
              <a:gd name="T91" fmla="*/ 2147483647 h 478"/>
              <a:gd name="T92" fmla="*/ 2147483647 w 467"/>
              <a:gd name="T93" fmla="*/ 2147483647 h 478"/>
              <a:gd name="T94" fmla="*/ 2147483647 w 467"/>
              <a:gd name="T95" fmla="*/ 2147483647 h 478"/>
              <a:gd name="T96" fmla="*/ 2147483647 w 467"/>
              <a:gd name="T97" fmla="*/ 2147483647 h 478"/>
              <a:gd name="T98" fmla="*/ 2147483647 w 467"/>
              <a:gd name="T99" fmla="*/ 2147483647 h 478"/>
              <a:gd name="T100" fmla="*/ 2147483647 w 467"/>
              <a:gd name="T101" fmla="*/ 2147483647 h 478"/>
              <a:gd name="T102" fmla="*/ 2147483647 w 467"/>
              <a:gd name="T103" fmla="*/ 2147483647 h 478"/>
              <a:gd name="T104" fmla="*/ 2147483647 w 467"/>
              <a:gd name="T105" fmla="*/ 2147483647 h 478"/>
              <a:gd name="T106" fmla="*/ 2147483647 w 467"/>
              <a:gd name="T107" fmla="*/ 2147483647 h 478"/>
              <a:gd name="T108" fmla="*/ 2147483647 w 467"/>
              <a:gd name="T109" fmla="*/ 2147483647 h 478"/>
              <a:gd name="T110" fmla="*/ 2147483647 w 467"/>
              <a:gd name="T111" fmla="*/ 2147483647 h 478"/>
              <a:gd name="T112" fmla="*/ 2147483647 w 467"/>
              <a:gd name="T113" fmla="*/ 2147483647 h 478"/>
              <a:gd name="T114" fmla="*/ 2147483647 w 467"/>
              <a:gd name="T115" fmla="*/ 2147483647 h 478"/>
              <a:gd name="T116" fmla="*/ 2147483647 w 467"/>
              <a:gd name="T117" fmla="*/ 2147483647 h 4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67"/>
              <a:gd name="T178" fmla="*/ 0 h 478"/>
              <a:gd name="T179" fmla="*/ 467 w 467"/>
              <a:gd name="T180" fmla="*/ 478 h 4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67" h="478">
                <a:moveTo>
                  <a:pt x="39" y="84"/>
                </a:moveTo>
                <a:cubicBezTo>
                  <a:pt x="49" y="88"/>
                  <a:pt x="98" y="106"/>
                  <a:pt x="106" y="103"/>
                </a:cubicBezTo>
                <a:cubicBezTo>
                  <a:pt x="115" y="99"/>
                  <a:pt x="108" y="81"/>
                  <a:pt x="115" y="74"/>
                </a:cubicBezTo>
                <a:cubicBezTo>
                  <a:pt x="122" y="67"/>
                  <a:pt x="134" y="68"/>
                  <a:pt x="144" y="65"/>
                </a:cubicBezTo>
                <a:cubicBezTo>
                  <a:pt x="134" y="62"/>
                  <a:pt x="125" y="51"/>
                  <a:pt x="115" y="55"/>
                </a:cubicBezTo>
                <a:cubicBezTo>
                  <a:pt x="108" y="58"/>
                  <a:pt x="54" y="163"/>
                  <a:pt x="106" y="84"/>
                </a:cubicBezTo>
                <a:cubicBezTo>
                  <a:pt x="114" y="59"/>
                  <a:pt x="104" y="23"/>
                  <a:pt x="125" y="7"/>
                </a:cubicBezTo>
                <a:cubicBezTo>
                  <a:pt x="134" y="0"/>
                  <a:pt x="144" y="20"/>
                  <a:pt x="154" y="26"/>
                </a:cubicBezTo>
                <a:cubicBezTo>
                  <a:pt x="166" y="33"/>
                  <a:pt x="179" y="39"/>
                  <a:pt x="192" y="46"/>
                </a:cubicBezTo>
                <a:cubicBezTo>
                  <a:pt x="212" y="42"/>
                  <a:pt x="280" y="21"/>
                  <a:pt x="298" y="46"/>
                </a:cubicBezTo>
                <a:cubicBezTo>
                  <a:pt x="334" y="97"/>
                  <a:pt x="281" y="105"/>
                  <a:pt x="259" y="113"/>
                </a:cubicBezTo>
                <a:cubicBezTo>
                  <a:pt x="216" y="102"/>
                  <a:pt x="188" y="96"/>
                  <a:pt x="231" y="55"/>
                </a:cubicBezTo>
                <a:cubicBezTo>
                  <a:pt x="307" y="82"/>
                  <a:pt x="393" y="67"/>
                  <a:pt x="154" y="84"/>
                </a:cubicBezTo>
                <a:cubicBezTo>
                  <a:pt x="138" y="129"/>
                  <a:pt x="132" y="134"/>
                  <a:pt x="154" y="199"/>
                </a:cubicBezTo>
                <a:cubicBezTo>
                  <a:pt x="157" y="209"/>
                  <a:pt x="158" y="179"/>
                  <a:pt x="163" y="170"/>
                </a:cubicBezTo>
                <a:cubicBezTo>
                  <a:pt x="168" y="162"/>
                  <a:pt x="175" y="155"/>
                  <a:pt x="183" y="151"/>
                </a:cubicBezTo>
                <a:cubicBezTo>
                  <a:pt x="221" y="132"/>
                  <a:pt x="257" y="129"/>
                  <a:pt x="298" y="122"/>
                </a:cubicBezTo>
                <a:cubicBezTo>
                  <a:pt x="314" y="125"/>
                  <a:pt x="333" y="123"/>
                  <a:pt x="346" y="132"/>
                </a:cubicBezTo>
                <a:cubicBezTo>
                  <a:pt x="362" y="143"/>
                  <a:pt x="353" y="190"/>
                  <a:pt x="346" y="199"/>
                </a:cubicBezTo>
                <a:cubicBezTo>
                  <a:pt x="340" y="207"/>
                  <a:pt x="327" y="206"/>
                  <a:pt x="317" y="209"/>
                </a:cubicBezTo>
                <a:cubicBezTo>
                  <a:pt x="298" y="203"/>
                  <a:pt x="273" y="205"/>
                  <a:pt x="259" y="190"/>
                </a:cubicBezTo>
                <a:cubicBezTo>
                  <a:pt x="253" y="183"/>
                  <a:pt x="248" y="175"/>
                  <a:pt x="240" y="170"/>
                </a:cubicBezTo>
                <a:cubicBezTo>
                  <a:pt x="223" y="160"/>
                  <a:pt x="202" y="158"/>
                  <a:pt x="183" y="151"/>
                </a:cubicBezTo>
                <a:cubicBezTo>
                  <a:pt x="186" y="141"/>
                  <a:pt x="182" y="125"/>
                  <a:pt x="192" y="122"/>
                </a:cubicBezTo>
                <a:cubicBezTo>
                  <a:pt x="201" y="119"/>
                  <a:pt x="202" y="140"/>
                  <a:pt x="211" y="142"/>
                </a:cubicBezTo>
                <a:cubicBezTo>
                  <a:pt x="242" y="150"/>
                  <a:pt x="275" y="148"/>
                  <a:pt x="307" y="151"/>
                </a:cubicBezTo>
                <a:cubicBezTo>
                  <a:pt x="272" y="188"/>
                  <a:pt x="261" y="232"/>
                  <a:pt x="211" y="247"/>
                </a:cubicBezTo>
                <a:cubicBezTo>
                  <a:pt x="138" y="223"/>
                  <a:pt x="174" y="232"/>
                  <a:pt x="106" y="218"/>
                </a:cubicBezTo>
                <a:cubicBezTo>
                  <a:pt x="80" y="180"/>
                  <a:pt x="83" y="155"/>
                  <a:pt x="115" y="122"/>
                </a:cubicBezTo>
                <a:cubicBezTo>
                  <a:pt x="203" y="140"/>
                  <a:pt x="199" y="169"/>
                  <a:pt x="250" y="238"/>
                </a:cubicBezTo>
                <a:cubicBezTo>
                  <a:pt x="224" y="241"/>
                  <a:pt x="198" y="242"/>
                  <a:pt x="173" y="247"/>
                </a:cubicBezTo>
                <a:cubicBezTo>
                  <a:pt x="163" y="249"/>
                  <a:pt x="154" y="259"/>
                  <a:pt x="144" y="257"/>
                </a:cubicBezTo>
                <a:cubicBezTo>
                  <a:pt x="133" y="255"/>
                  <a:pt x="125" y="244"/>
                  <a:pt x="115" y="238"/>
                </a:cubicBezTo>
                <a:cubicBezTo>
                  <a:pt x="113" y="231"/>
                  <a:pt x="103" y="177"/>
                  <a:pt x="77" y="190"/>
                </a:cubicBezTo>
                <a:cubicBezTo>
                  <a:pt x="65" y="196"/>
                  <a:pt x="70" y="215"/>
                  <a:pt x="67" y="228"/>
                </a:cubicBezTo>
                <a:cubicBezTo>
                  <a:pt x="58" y="225"/>
                  <a:pt x="47" y="224"/>
                  <a:pt x="39" y="218"/>
                </a:cubicBezTo>
                <a:cubicBezTo>
                  <a:pt x="5" y="191"/>
                  <a:pt x="32" y="170"/>
                  <a:pt x="0" y="218"/>
                </a:cubicBezTo>
                <a:cubicBezTo>
                  <a:pt x="65" y="231"/>
                  <a:pt x="123" y="237"/>
                  <a:pt x="183" y="266"/>
                </a:cubicBezTo>
                <a:cubicBezTo>
                  <a:pt x="184" y="263"/>
                  <a:pt x="196" y="213"/>
                  <a:pt x="211" y="218"/>
                </a:cubicBezTo>
                <a:cubicBezTo>
                  <a:pt x="221" y="221"/>
                  <a:pt x="218" y="237"/>
                  <a:pt x="221" y="247"/>
                </a:cubicBezTo>
                <a:cubicBezTo>
                  <a:pt x="224" y="276"/>
                  <a:pt x="204" y="323"/>
                  <a:pt x="231" y="334"/>
                </a:cubicBezTo>
                <a:cubicBezTo>
                  <a:pt x="349" y="384"/>
                  <a:pt x="372" y="354"/>
                  <a:pt x="423" y="305"/>
                </a:cubicBezTo>
                <a:cubicBezTo>
                  <a:pt x="365" y="250"/>
                  <a:pt x="467" y="340"/>
                  <a:pt x="327" y="276"/>
                </a:cubicBezTo>
                <a:cubicBezTo>
                  <a:pt x="318" y="272"/>
                  <a:pt x="324" y="254"/>
                  <a:pt x="317" y="247"/>
                </a:cubicBezTo>
                <a:cubicBezTo>
                  <a:pt x="310" y="240"/>
                  <a:pt x="298" y="241"/>
                  <a:pt x="288" y="238"/>
                </a:cubicBezTo>
                <a:cubicBezTo>
                  <a:pt x="247" y="265"/>
                  <a:pt x="228" y="265"/>
                  <a:pt x="269" y="343"/>
                </a:cubicBezTo>
                <a:cubicBezTo>
                  <a:pt x="277" y="357"/>
                  <a:pt x="267" y="306"/>
                  <a:pt x="279" y="295"/>
                </a:cubicBezTo>
                <a:cubicBezTo>
                  <a:pt x="294" y="283"/>
                  <a:pt x="317" y="289"/>
                  <a:pt x="336" y="286"/>
                </a:cubicBezTo>
                <a:cubicBezTo>
                  <a:pt x="339" y="299"/>
                  <a:pt x="346" y="311"/>
                  <a:pt x="346" y="324"/>
                </a:cubicBezTo>
                <a:cubicBezTo>
                  <a:pt x="346" y="389"/>
                  <a:pt x="336" y="381"/>
                  <a:pt x="317" y="343"/>
                </a:cubicBezTo>
                <a:cubicBezTo>
                  <a:pt x="312" y="334"/>
                  <a:pt x="314" y="321"/>
                  <a:pt x="307" y="314"/>
                </a:cubicBezTo>
                <a:cubicBezTo>
                  <a:pt x="300" y="307"/>
                  <a:pt x="288" y="308"/>
                  <a:pt x="279" y="305"/>
                </a:cubicBezTo>
                <a:cubicBezTo>
                  <a:pt x="256" y="372"/>
                  <a:pt x="265" y="343"/>
                  <a:pt x="250" y="391"/>
                </a:cubicBezTo>
                <a:cubicBezTo>
                  <a:pt x="260" y="394"/>
                  <a:pt x="275" y="392"/>
                  <a:pt x="279" y="401"/>
                </a:cubicBezTo>
                <a:cubicBezTo>
                  <a:pt x="290" y="424"/>
                  <a:pt x="249" y="443"/>
                  <a:pt x="240" y="449"/>
                </a:cubicBezTo>
                <a:cubicBezTo>
                  <a:pt x="237" y="446"/>
                  <a:pt x="190" y="403"/>
                  <a:pt x="192" y="391"/>
                </a:cubicBezTo>
                <a:cubicBezTo>
                  <a:pt x="194" y="380"/>
                  <a:pt x="211" y="378"/>
                  <a:pt x="221" y="372"/>
                </a:cubicBezTo>
                <a:cubicBezTo>
                  <a:pt x="234" y="375"/>
                  <a:pt x="255" y="369"/>
                  <a:pt x="259" y="382"/>
                </a:cubicBezTo>
                <a:cubicBezTo>
                  <a:pt x="272" y="427"/>
                  <a:pt x="221" y="441"/>
                  <a:pt x="221" y="478"/>
                </a:cubicBezTo>
              </a:path>
            </a:pathLst>
          </a:custGeom>
          <a:noFill/>
          <a:ln w="31750">
            <a:solidFill>
              <a:srgbClr val="588A5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grpSp>
        <p:nvGrpSpPr>
          <p:cNvPr id="227505" name="Group 321"/>
          <p:cNvGrpSpPr>
            <a:grpSpLocks/>
          </p:cNvGrpSpPr>
          <p:nvPr/>
        </p:nvGrpSpPr>
        <p:grpSpPr bwMode="auto">
          <a:xfrm>
            <a:off x="3422651" y="1892302"/>
            <a:ext cx="455613" cy="328613"/>
            <a:chOff x="2144" y="1047"/>
            <a:chExt cx="299" cy="227"/>
          </a:xfrm>
        </p:grpSpPr>
        <p:sp>
          <p:nvSpPr>
            <p:cNvPr id="11319" name="Freeform 315"/>
            <p:cNvSpPr>
              <a:spLocks/>
            </p:cNvSpPr>
            <p:nvPr/>
          </p:nvSpPr>
          <p:spPr bwMode="auto">
            <a:xfrm>
              <a:off x="2144" y="1047"/>
              <a:ext cx="299" cy="82"/>
            </a:xfrm>
            <a:custGeom>
              <a:avLst/>
              <a:gdLst>
                <a:gd name="T0" fmla="*/ 0 w 384"/>
                <a:gd name="T1" fmla="*/ 2 h 104"/>
                <a:gd name="T2" fmla="*/ 2 w 384"/>
                <a:gd name="T3" fmla="*/ 2 h 104"/>
                <a:gd name="T4" fmla="*/ 2 w 384"/>
                <a:gd name="T5" fmla="*/ 2 h 104"/>
                <a:gd name="T6" fmla="*/ 2 w 384"/>
                <a:gd name="T7" fmla="*/ 2 h 104"/>
                <a:gd name="T8" fmla="*/ 0 60000 65536"/>
                <a:gd name="T9" fmla="*/ 0 60000 65536"/>
                <a:gd name="T10" fmla="*/ 0 60000 65536"/>
                <a:gd name="T11" fmla="*/ 0 60000 65536"/>
                <a:gd name="T12" fmla="*/ 0 w 384"/>
                <a:gd name="T13" fmla="*/ 0 h 104"/>
                <a:gd name="T14" fmla="*/ 384 w 384"/>
                <a:gd name="T15" fmla="*/ 104 h 104"/>
              </a:gdLst>
              <a:ahLst/>
              <a:cxnLst>
                <a:cxn ang="T8">
                  <a:pos x="T0" y="T1"/>
                </a:cxn>
                <a:cxn ang="T9">
                  <a:pos x="T2" y="T3"/>
                </a:cxn>
                <a:cxn ang="T10">
                  <a:pos x="T4" y="T5"/>
                </a:cxn>
                <a:cxn ang="T11">
                  <a:pos x="T6" y="T7"/>
                </a:cxn>
              </a:cxnLst>
              <a:rect l="T12" t="T13" r="T14" b="T15"/>
              <a:pathLst>
                <a:path w="384" h="104">
                  <a:moveTo>
                    <a:pt x="0" y="104"/>
                  </a:moveTo>
                  <a:cubicBezTo>
                    <a:pt x="32" y="88"/>
                    <a:pt x="64" y="72"/>
                    <a:pt x="96" y="56"/>
                  </a:cubicBezTo>
                  <a:cubicBezTo>
                    <a:pt x="128" y="40"/>
                    <a:pt x="144" y="0"/>
                    <a:pt x="192" y="8"/>
                  </a:cubicBezTo>
                  <a:cubicBezTo>
                    <a:pt x="240" y="16"/>
                    <a:pt x="352" y="88"/>
                    <a:pt x="384" y="104"/>
                  </a:cubicBezTo>
                </a:path>
              </a:pathLst>
            </a:cu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1320" name="Freeform 316"/>
            <p:cNvSpPr>
              <a:spLocks/>
            </p:cNvSpPr>
            <p:nvPr/>
          </p:nvSpPr>
          <p:spPr bwMode="auto">
            <a:xfrm>
              <a:off x="2144" y="1085"/>
              <a:ext cx="299" cy="81"/>
            </a:xfrm>
            <a:custGeom>
              <a:avLst/>
              <a:gdLst>
                <a:gd name="T0" fmla="*/ 0 w 384"/>
                <a:gd name="T1" fmla="*/ 2 h 104"/>
                <a:gd name="T2" fmla="*/ 2 w 384"/>
                <a:gd name="T3" fmla="*/ 2 h 104"/>
                <a:gd name="T4" fmla="*/ 2 w 384"/>
                <a:gd name="T5" fmla="*/ 2 h 104"/>
                <a:gd name="T6" fmla="*/ 2 w 384"/>
                <a:gd name="T7" fmla="*/ 2 h 104"/>
                <a:gd name="T8" fmla="*/ 0 60000 65536"/>
                <a:gd name="T9" fmla="*/ 0 60000 65536"/>
                <a:gd name="T10" fmla="*/ 0 60000 65536"/>
                <a:gd name="T11" fmla="*/ 0 60000 65536"/>
                <a:gd name="T12" fmla="*/ 0 w 384"/>
                <a:gd name="T13" fmla="*/ 0 h 104"/>
                <a:gd name="T14" fmla="*/ 384 w 384"/>
                <a:gd name="T15" fmla="*/ 104 h 104"/>
              </a:gdLst>
              <a:ahLst/>
              <a:cxnLst>
                <a:cxn ang="T8">
                  <a:pos x="T0" y="T1"/>
                </a:cxn>
                <a:cxn ang="T9">
                  <a:pos x="T2" y="T3"/>
                </a:cxn>
                <a:cxn ang="T10">
                  <a:pos x="T4" y="T5"/>
                </a:cxn>
                <a:cxn ang="T11">
                  <a:pos x="T6" y="T7"/>
                </a:cxn>
              </a:cxnLst>
              <a:rect l="T12" t="T13" r="T14" b="T15"/>
              <a:pathLst>
                <a:path w="384" h="104">
                  <a:moveTo>
                    <a:pt x="0" y="104"/>
                  </a:moveTo>
                  <a:cubicBezTo>
                    <a:pt x="32" y="88"/>
                    <a:pt x="64" y="72"/>
                    <a:pt x="96" y="56"/>
                  </a:cubicBezTo>
                  <a:cubicBezTo>
                    <a:pt x="128" y="40"/>
                    <a:pt x="144" y="0"/>
                    <a:pt x="192" y="8"/>
                  </a:cubicBezTo>
                  <a:cubicBezTo>
                    <a:pt x="240" y="16"/>
                    <a:pt x="352" y="88"/>
                    <a:pt x="384" y="104"/>
                  </a:cubicBezTo>
                </a:path>
              </a:pathLst>
            </a:cu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1321" name="Freeform 317"/>
            <p:cNvSpPr>
              <a:spLocks/>
            </p:cNvSpPr>
            <p:nvPr/>
          </p:nvSpPr>
          <p:spPr bwMode="auto">
            <a:xfrm rot="528832">
              <a:off x="2144" y="1122"/>
              <a:ext cx="299" cy="82"/>
            </a:xfrm>
            <a:custGeom>
              <a:avLst/>
              <a:gdLst>
                <a:gd name="T0" fmla="*/ 0 w 384"/>
                <a:gd name="T1" fmla="*/ 2 h 104"/>
                <a:gd name="T2" fmla="*/ 2 w 384"/>
                <a:gd name="T3" fmla="*/ 2 h 104"/>
                <a:gd name="T4" fmla="*/ 2 w 384"/>
                <a:gd name="T5" fmla="*/ 2 h 104"/>
                <a:gd name="T6" fmla="*/ 2 w 384"/>
                <a:gd name="T7" fmla="*/ 2 h 104"/>
                <a:gd name="T8" fmla="*/ 0 60000 65536"/>
                <a:gd name="T9" fmla="*/ 0 60000 65536"/>
                <a:gd name="T10" fmla="*/ 0 60000 65536"/>
                <a:gd name="T11" fmla="*/ 0 60000 65536"/>
                <a:gd name="T12" fmla="*/ 0 w 384"/>
                <a:gd name="T13" fmla="*/ 0 h 104"/>
                <a:gd name="T14" fmla="*/ 384 w 384"/>
                <a:gd name="T15" fmla="*/ 104 h 104"/>
              </a:gdLst>
              <a:ahLst/>
              <a:cxnLst>
                <a:cxn ang="T8">
                  <a:pos x="T0" y="T1"/>
                </a:cxn>
                <a:cxn ang="T9">
                  <a:pos x="T2" y="T3"/>
                </a:cxn>
                <a:cxn ang="T10">
                  <a:pos x="T4" y="T5"/>
                </a:cxn>
                <a:cxn ang="T11">
                  <a:pos x="T6" y="T7"/>
                </a:cxn>
              </a:cxnLst>
              <a:rect l="T12" t="T13" r="T14" b="T15"/>
              <a:pathLst>
                <a:path w="384" h="104">
                  <a:moveTo>
                    <a:pt x="0" y="104"/>
                  </a:moveTo>
                  <a:cubicBezTo>
                    <a:pt x="32" y="88"/>
                    <a:pt x="64" y="72"/>
                    <a:pt x="96" y="56"/>
                  </a:cubicBezTo>
                  <a:cubicBezTo>
                    <a:pt x="128" y="40"/>
                    <a:pt x="144" y="0"/>
                    <a:pt x="192" y="8"/>
                  </a:cubicBezTo>
                  <a:cubicBezTo>
                    <a:pt x="240" y="16"/>
                    <a:pt x="352" y="88"/>
                    <a:pt x="384" y="104"/>
                  </a:cubicBezTo>
                </a:path>
              </a:pathLst>
            </a:cu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1322" name="Freeform 318"/>
            <p:cNvSpPr>
              <a:spLocks/>
            </p:cNvSpPr>
            <p:nvPr/>
          </p:nvSpPr>
          <p:spPr bwMode="auto">
            <a:xfrm rot="815630">
              <a:off x="2144" y="1160"/>
              <a:ext cx="299" cy="82"/>
            </a:xfrm>
            <a:custGeom>
              <a:avLst/>
              <a:gdLst>
                <a:gd name="T0" fmla="*/ 0 w 384"/>
                <a:gd name="T1" fmla="*/ 2 h 104"/>
                <a:gd name="T2" fmla="*/ 2 w 384"/>
                <a:gd name="T3" fmla="*/ 2 h 104"/>
                <a:gd name="T4" fmla="*/ 2 w 384"/>
                <a:gd name="T5" fmla="*/ 2 h 104"/>
                <a:gd name="T6" fmla="*/ 2 w 384"/>
                <a:gd name="T7" fmla="*/ 2 h 104"/>
                <a:gd name="T8" fmla="*/ 0 60000 65536"/>
                <a:gd name="T9" fmla="*/ 0 60000 65536"/>
                <a:gd name="T10" fmla="*/ 0 60000 65536"/>
                <a:gd name="T11" fmla="*/ 0 60000 65536"/>
                <a:gd name="T12" fmla="*/ 0 w 384"/>
                <a:gd name="T13" fmla="*/ 0 h 104"/>
                <a:gd name="T14" fmla="*/ 384 w 384"/>
                <a:gd name="T15" fmla="*/ 104 h 104"/>
              </a:gdLst>
              <a:ahLst/>
              <a:cxnLst>
                <a:cxn ang="T8">
                  <a:pos x="T0" y="T1"/>
                </a:cxn>
                <a:cxn ang="T9">
                  <a:pos x="T2" y="T3"/>
                </a:cxn>
                <a:cxn ang="T10">
                  <a:pos x="T4" y="T5"/>
                </a:cxn>
                <a:cxn ang="T11">
                  <a:pos x="T6" y="T7"/>
                </a:cxn>
              </a:cxnLst>
              <a:rect l="T12" t="T13" r="T14" b="T15"/>
              <a:pathLst>
                <a:path w="384" h="104">
                  <a:moveTo>
                    <a:pt x="0" y="104"/>
                  </a:moveTo>
                  <a:cubicBezTo>
                    <a:pt x="32" y="88"/>
                    <a:pt x="64" y="72"/>
                    <a:pt x="96" y="56"/>
                  </a:cubicBezTo>
                  <a:cubicBezTo>
                    <a:pt x="128" y="40"/>
                    <a:pt x="144" y="0"/>
                    <a:pt x="192" y="8"/>
                  </a:cubicBezTo>
                  <a:cubicBezTo>
                    <a:pt x="240" y="16"/>
                    <a:pt x="352" y="88"/>
                    <a:pt x="384" y="104"/>
                  </a:cubicBezTo>
                </a:path>
              </a:pathLst>
            </a:cu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1323" name="Freeform 319"/>
            <p:cNvSpPr>
              <a:spLocks/>
            </p:cNvSpPr>
            <p:nvPr/>
          </p:nvSpPr>
          <p:spPr bwMode="auto">
            <a:xfrm rot="687305">
              <a:off x="2181" y="1198"/>
              <a:ext cx="187" cy="38"/>
            </a:xfrm>
            <a:custGeom>
              <a:avLst/>
              <a:gdLst>
                <a:gd name="T0" fmla="*/ 0 w 240"/>
                <a:gd name="T1" fmla="*/ 2 h 48"/>
                <a:gd name="T2" fmla="*/ 2 w 240"/>
                <a:gd name="T3" fmla="*/ 0 h 48"/>
                <a:gd name="T4" fmla="*/ 2 w 240"/>
                <a:gd name="T5" fmla="*/ 2 h 48"/>
                <a:gd name="T6" fmla="*/ 0 60000 65536"/>
                <a:gd name="T7" fmla="*/ 0 60000 65536"/>
                <a:gd name="T8" fmla="*/ 0 60000 65536"/>
                <a:gd name="T9" fmla="*/ 0 w 240"/>
                <a:gd name="T10" fmla="*/ 0 h 48"/>
                <a:gd name="T11" fmla="*/ 240 w 240"/>
                <a:gd name="T12" fmla="*/ 48 h 48"/>
              </a:gdLst>
              <a:ahLst/>
              <a:cxnLst>
                <a:cxn ang="T6">
                  <a:pos x="T0" y="T1"/>
                </a:cxn>
                <a:cxn ang="T7">
                  <a:pos x="T2" y="T3"/>
                </a:cxn>
                <a:cxn ang="T8">
                  <a:pos x="T4" y="T5"/>
                </a:cxn>
              </a:cxnLst>
              <a:rect l="T9" t="T10" r="T11" b="T12"/>
              <a:pathLst>
                <a:path w="240" h="48">
                  <a:moveTo>
                    <a:pt x="0" y="48"/>
                  </a:moveTo>
                  <a:cubicBezTo>
                    <a:pt x="52" y="24"/>
                    <a:pt x="104" y="0"/>
                    <a:pt x="144" y="0"/>
                  </a:cubicBezTo>
                  <a:cubicBezTo>
                    <a:pt x="184" y="0"/>
                    <a:pt x="224" y="32"/>
                    <a:pt x="240" y="48"/>
                  </a:cubicBezTo>
                </a:path>
              </a:pathLst>
            </a:cu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sp>
          <p:nvSpPr>
            <p:cNvPr id="11324" name="Freeform 320"/>
            <p:cNvSpPr>
              <a:spLocks/>
            </p:cNvSpPr>
            <p:nvPr/>
          </p:nvSpPr>
          <p:spPr bwMode="auto">
            <a:xfrm>
              <a:off x="2219" y="1229"/>
              <a:ext cx="112" cy="45"/>
            </a:xfrm>
            <a:custGeom>
              <a:avLst/>
              <a:gdLst>
                <a:gd name="T0" fmla="*/ 0 w 144"/>
                <a:gd name="T1" fmla="*/ 2 h 56"/>
                <a:gd name="T2" fmla="*/ 2 w 144"/>
                <a:gd name="T3" fmla="*/ 2 h 56"/>
                <a:gd name="T4" fmla="*/ 2 w 144"/>
                <a:gd name="T5" fmla="*/ 2 h 56"/>
                <a:gd name="T6" fmla="*/ 0 60000 65536"/>
                <a:gd name="T7" fmla="*/ 0 60000 65536"/>
                <a:gd name="T8" fmla="*/ 0 60000 65536"/>
                <a:gd name="T9" fmla="*/ 0 w 144"/>
                <a:gd name="T10" fmla="*/ 0 h 56"/>
                <a:gd name="T11" fmla="*/ 144 w 144"/>
                <a:gd name="T12" fmla="*/ 56 h 56"/>
              </a:gdLst>
              <a:ahLst/>
              <a:cxnLst>
                <a:cxn ang="T6">
                  <a:pos x="T0" y="T1"/>
                </a:cxn>
                <a:cxn ang="T7">
                  <a:pos x="T2" y="T3"/>
                </a:cxn>
                <a:cxn ang="T8">
                  <a:pos x="T4" y="T5"/>
                </a:cxn>
              </a:cxnLst>
              <a:rect l="T9" t="T10" r="T11" b="T12"/>
              <a:pathLst>
                <a:path w="144" h="56">
                  <a:moveTo>
                    <a:pt x="0" y="8"/>
                  </a:moveTo>
                  <a:cubicBezTo>
                    <a:pt x="36" y="4"/>
                    <a:pt x="72" y="0"/>
                    <a:pt x="96" y="8"/>
                  </a:cubicBezTo>
                  <a:cubicBezTo>
                    <a:pt x="120" y="16"/>
                    <a:pt x="136" y="40"/>
                    <a:pt x="144" y="56"/>
                  </a:cubicBezTo>
                </a:path>
              </a:pathLst>
            </a:custGeom>
            <a:noFill/>
            <a:ln w="1587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prstClr val="black"/>
                </a:solidFill>
              </a:endParaRPr>
            </a:p>
          </p:txBody>
        </p:sp>
      </p:grpSp>
      <p:grpSp>
        <p:nvGrpSpPr>
          <p:cNvPr id="227506" name="Group 347"/>
          <p:cNvGrpSpPr>
            <a:grpSpLocks/>
          </p:cNvGrpSpPr>
          <p:nvPr/>
        </p:nvGrpSpPr>
        <p:grpSpPr bwMode="auto">
          <a:xfrm>
            <a:off x="2863863" y="2322539"/>
            <a:ext cx="511175" cy="485775"/>
            <a:chOff x="0" y="2880"/>
            <a:chExt cx="1008" cy="816"/>
          </a:xfrm>
        </p:grpSpPr>
        <p:sp>
          <p:nvSpPr>
            <p:cNvPr id="11312" name="Line 348"/>
            <p:cNvSpPr>
              <a:spLocks noChangeShapeType="1"/>
            </p:cNvSpPr>
            <p:nvPr/>
          </p:nvSpPr>
          <p:spPr bwMode="auto">
            <a:xfrm rot="5400000">
              <a:off x="-60" y="3084"/>
              <a:ext cx="408" cy="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313" name="Line 349"/>
            <p:cNvSpPr>
              <a:spLocks noChangeShapeType="1"/>
            </p:cNvSpPr>
            <p:nvPr/>
          </p:nvSpPr>
          <p:spPr bwMode="auto">
            <a:xfrm rot="5400000">
              <a:off x="115" y="3125"/>
              <a:ext cx="490" cy="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314" name="Line 350"/>
            <p:cNvSpPr>
              <a:spLocks noChangeShapeType="1"/>
            </p:cNvSpPr>
            <p:nvPr/>
          </p:nvSpPr>
          <p:spPr bwMode="auto">
            <a:xfrm rot="5400000">
              <a:off x="288" y="3168"/>
              <a:ext cx="576" cy="0"/>
            </a:xfrm>
            <a:prstGeom prst="line">
              <a:avLst/>
            </a:prstGeom>
            <a:noFill/>
            <a:ln w="25400">
              <a:solidFill>
                <a:schemeClr val="accent2"/>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315" name="Line 351"/>
            <p:cNvSpPr>
              <a:spLocks noChangeShapeType="1"/>
            </p:cNvSpPr>
            <p:nvPr/>
          </p:nvSpPr>
          <p:spPr bwMode="auto">
            <a:xfrm rot="5400000" flipV="1">
              <a:off x="504" y="2887"/>
              <a:ext cx="0" cy="720"/>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316" name="Line 352"/>
            <p:cNvSpPr>
              <a:spLocks noChangeShapeType="1"/>
            </p:cNvSpPr>
            <p:nvPr/>
          </p:nvSpPr>
          <p:spPr bwMode="auto">
            <a:xfrm rot="5400000" flipV="1">
              <a:off x="684" y="3046"/>
              <a:ext cx="0" cy="648"/>
            </a:xfrm>
            <a:prstGeom prst="line">
              <a:avLst/>
            </a:prstGeom>
            <a:noFill/>
            <a:ln w="1905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317" name="Line 353"/>
            <p:cNvSpPr>
              <a:spLocks noChangeShapeType="1"/>
            </p:cNvSpPr>
            <p:nvPr/>
          </p:nvSpPr>
          <p:spPr bwMode="auto">
            <a:xfrm rot="5400000">
              <a:off x="453" y="3574"/>
              <a:ext cx="245" cy="0"/>
            </a:xfrm>
            <a:prstGeom prst="line">
              <a:avLst/>
            </a:prstGeom>
            <a:noFill/>
            <a:ln w="9525">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endParaRPr>
            </a:p>
          </p:txBody>
        </p:sp>
        <p:sp>
          <p:nvSpPr>
            <p:cNvPr id="11318" name="Rectangle 354"/>
            <p:cNvSpPr>
              <a:spLocks noChangeArrowheads="1"/>
            </p:cNvSpPr>
            <p:nvPr/>
          </p:nvSpPr>
          <p:spPr bwMode="auto">
            <a:xfrm rot="1522065">
              <a:off x="0" y="3360"/>
              <a:ext cx="670" cy="50"/>
            </a:xfrm>
            <a:prstGeom prst="rect">
              <a:avLst/>
            </a:prstGeom>
            <a:solidFill>
              <a:schemeClr val="folHlink"/>
            </a:solidFill>
            <a:ln w="9525">
              <a:solidFill>
                <a:schemeClr val="bg2"/>
              </a:solidFill>
              <a:miter lim="800000"/>
              <a:headEnd/>
              <a:tailEnd/>
            </a:ln>
          </p:spPr>
          <p:txBody>
            <a:bodyPr wrap="none" anchor="ctr"/>
            <a:lstStyle/>
            <a:p>
              <a:endParaRPr lang="en-US">
                <a:solidFill>
                  <a:prstClr val="black"/>
                </a:solidFill>
              </a:endParaRPr>
            </a:p>
          </p:txBody>
        </p:sp>
      </p:grpSp>
      <p:sp>
        <p:nvSpPr>
          <p:cNvPr id="11311" name="Rectangle 313"/>
          <p:cNvSpPr>
            <a:spLocks noChangeArrowheads="1"/>
          </p:cNvSpPr>
          <p:nvPr/>
        </p:nvSpPr>
        <p:spPr bwMode="auto">
          <a:xfrm>
            <a:off x="2286000" y="1143000"/>
            <a:ext cx="3951288" cy="2643188"/>
          </a:xfrm>
          <a:prstGeom prst="rect">
            <a:avLst/>
          </a:prstGeom>
          <a:solidFill>
            <a:srgbClr val="FD8BB4">
              <a:alpha val="21960"/>
            </a:srgbClr>
          </a:solidFill>
          <a:ln w="9525">
            <a:solidFill>
              <a:schemeClr val="tx1"/>
            </a:solidFill>
            <a:miter lim="800000"/>
            <a:headEnd/>
            <a:tailEnd/>
          </a:ln>
        </p:spPr>
        <p:txBody>
          <a:bodyPr wrap="none" anchor="ctr"/>
          <a:lstStyle/>
          <a:p>
            <a:endParaRPr lang="en-US">
              <a:solidFill>
                <a:prstClr val="black"/>
              </a:solidFill>
            </a:endParaRPr>
          </a:p>
        </p:txBody>
      </p:sp>
    </p:spTree>
    <p:extLst>
      <p:ext uri="{BB962C8B-B14F-4D97-AF65-F5344CB8AC3E}">
        <p14:creationId xmlns:p14="http://schemas.microsoft.com/office/powerpoint/2010/main" val="31937540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76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73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748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764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748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73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74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762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74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740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740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7501"/>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74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74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755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7552"/>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747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2747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2746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748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2748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27473"/>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2748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2745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2765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27506"/>
                                        </p:tgtEl>
                                        <p:attrNameLst>
                                          <p:attrName>style.visibility</p:attrName>
                                        </p:attrNameLst>
                                      </p:cBhvr>
                                      <p:to>
                                        <p:strVal val="visible"/>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2748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2748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27487"/>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275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408" grpId="0"/>
      <p:bldP spid="227417" grpId="0"/>
      <p:bldP spid="227418" grpId="0"/>
      <p:bldP spid="227420" grpId="0" animBg="1"/>
      <p:bldP spid="227421" grpId="0" animBg="1"/>
      <p:bldP spid="227478" grpId="0"/>
      <p:bldP spid="227479" grpId="0" animBg="1"/>
      <p:bldP spid="227480" grpId="0"/>
      <p:bldP spid="227481" grpId="0" animBg="1"/>
      <p:bldP spid="227482" grpId="0" animBg="1"/>
      <p:bldP spid="227484" grpId="0" animBg="1"/>
      <p:bldP spid="227486" grpId="0"/>
      <p:bldP spid="227487" grpId="0"/>
      <p:bldP spid="227489" grpId="0" animBg="1"/>
      <p:bldP spid="227552" grpId="0" animBg="1"/>
      <p:bldP spid="227652" grpId="0" animBg="1"/>
      <p:bldP spid="227654" grpId="0"/>
      <p:bldP spid="227551" grpId="0" animBg="1"/>
      <p:bldP spid="227624" grpId="0" animBg="1"/>
      <p:bldP spid="22764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t>
            </a:r>
            <a:r>
              <a:rPr lang="en-US" dirty="0" smtClean="0">
                <a:solidFill>
                  <a:srgbClr val="642F6C"/>
                </a:solidFill>
              </a:rPr>
              <a:t>Translation</a:t>
            </a:r>
            <a:r>
              <a:rPr lang="en-US" dirty="0" smtClean="0"/>
              <a:t>?</a:t>
            </a:r>
            <a:endParaRPr lang="en-US" dirty="0"/>
          </a:p>
        </p:txBody>
      </p:sp>
      <p:sp>
        <p:nvSpPr>
          <p:cNvPr id="3" name="Content Placeholder 2"/>
          <p:cNvSpPr>
            <a:spLocks noGrp="1"/>
          </p:cNvSpPr>
          <p:nvPr>
            <p:ph sz="quarter" idx="13"/>
          </p:nvPr>
        </p:nvSpPr>
        <p:spPr/>
        <p:txBody>
          <a:bodyPr/>
          <a:lstStyle/>
          <a:p>
            <a:pPr marL="0" indent="0" algn="ctr">
              <a:lnSpc>
                <a:spcPct val="150000"/>
              </a:lnSpc>
              <a:buNone/>
            </a:pPr>
            <a:r>
              <a:rPr lang="en-US" i="1" dirty="0" smtClean="0"/>
              <a:t>Translation</a:t>
            </a:r>
            <a:r>
              <a:rPr lang="en-US" dirty="0" smtClean="0"/>
              <a:t> is the </a:t>
            </a:r>
            <a:r>
              <a:rPr lang="en-US" dirty="0"/>
              <a:t>process of turning observations in the </a:t>
            </a:r>
            <a:r>
              <a:rPr lang="en-US" dirty="0" smtClean="0"/>
              <a:t>laboratory, clinic, and community </a:t>
            </a:r>
            <a:r>
              <a:rPr lang="en-US" dirty="0"/>
              <a:t>into </a:t>
            </a:r>
            <a:r>
              <a:rPr lang="en-US" dirty="0" smtClean="0"/>
              <a:t>interventions </a:t>
            </a:r>
            <a:r>
              <a:rPr lang="en-US" dirty="0"/>
              <a:t>that improve the health of individuals and the public - from diagnostics and therapeutics to medical procedures and behavioral changes</a:t>
            </a:r>
            <a:r>
              <a:rPr lang="en-US" dirty="0" smtClean="0"/>
              <a:t>.</a:t>
            </a:r>
            <a:endParaRPr lang="en-US" dirty="0"/>
          </a:p>
        </p:txBody>
      </p:sp>
    </p:spTree>
    <p:extLst>
      <p:ext uri="{BB962C8B-B14F-4D97-AF65-F5344CB8AC3E}">
        <p14:creationId xmlns:p14="http://schemas.microsoft.com/office/powerpoint/2010/main" val="348531198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idx="4294967295"/>
          </p:nvPr>
        </p:nvSpPr>
        <p:spPr>
          <a:xfrm>
            <a:off x="838200" y="76200"/>
            <a:ext cx="7620000" cy="774700"/>
          </a:xfrm>
        </p:spPr>
        <p:txBody>
          <a:bodyPr/>
          <a:lstStyle/>
          <a:p>
            <a:r>
              <a:rPr lang="en-US" sz="2800" dirty="0" smtClean="0"/>
              <a:t>Engineered Cardiac Muscular Thin Films</a:t>
            </a:r>
            <a:endParaRPr lang="en-US" dirty="0" smtClean="0">
              <a:ea typeface="ＭＳ Ｐゴシック" pitchFamily="34" charset="-128"/>
            </a:endParaRPr>
          </a:p>
        </p:txBody>
      </p:sp>
      <p:sp>
        <p:nvSpPr>
          <p:cNvPr id="30" name="Content Placeholder 2"/>
          <p:cNvSpPr txBox="1">
            <a:spLocks/>
          </p:cNvSpPr>
          <p:nvPr/>
        </p:nvSpPr>
        <p:spPr bwMode="auto">
          <a:xfrm>
            <a:off x="5257800" y="6019800"/>
            <a:ext cx="4038600" cy="685800"/>
          </a:xfrm>
          <a:prstGeom prst="rect">
            <a:avLst/>
          </a:prstGeom>
          <a:noFill/>
          <a:ln w="9525">
            <a:noFill/>
            <a:miter lim="800000"/>
            <a:headEnd/>
            <a:tailEnd/>
          </a:ln>
        </p:spPr>
        <p:txBody>
          <a:bodyPr/>
          <a:lstStyle/>
          <a:p>
            <a:pPr algn="ctr" eaLnBrk="0" hangingPunct="0">
              <a:lnSpc>
                <a:spcPct val="90000"/>
              </a:lnSpc>
              <a:spcBef>
                <a:spcPct val="20000"/>
              </a:spcBef>
              <a:defRPr/>
            </a:pPr>
            <a:r>
              <a:rPr lang="en-US" sz="2200" b="1" kern="0" baseline="-25000" dirty="0">
                <a:solidFill>
                  <a:srgbClr val="0066FF"/>
                </a:solidFill>
                <a:latin typeface="Arial"/>
                <a:cs typeface="Arial" charset="0"/>
              </a:rPr>
              <a:t>Film </a:t>
            </a:r>
            <a:r>
              <a:rPr lang="en-US" sz="2200" b="1" kern="0" baseline="-25000" dirty="0" smtClean="0">
                <a:solidFill>
                  <a:srgbClr val="0066FF"/>
                </a:solidFill>
                <a:latin typeface="Arial"/>
                <a:cs typeface="Arial" charset="0"/>
              </a:rPr>
              <a:t>length</a:t>
            </a:r>
            <a:r>
              <a:rPr lang="en-US" sz="2200" b="1" kern="0" baseline="-25000" dirty="0" smtClean="0">
                <a:solidFill>
                  <a:srgbClr val="000000"/>
                </a:solidFill>
                <a:latin typeface="Arial"/>
                <a:cs typeface="Arial" charset="0"/>
              </a:rPr>
              <a:t> </a:t>
            </a:r>
            <a:br>
              <a:rPr lang="en-US" sz="2200" b="1" kern="0" baseline="-25000" dirty="0" smtClean="0">
                <a:solidFill>
                  <a:srgbClr val="000000"/>
                </a:solidFill>
                <a:latin typeface="Arial"/>
                <a:cs typeface="Arial" charset="0"/>
              </a:rPr>
            </a:br>
            <a:r>
              <a:rPr lang="en-US" sz="2200" b="1" kern="0" baseline="-25000" dirty="0" smtClean="0">
                <a:solidFill>
                  <a:srgbClr val="FF0000"/>
                </a:solidFill>
                <a:latin typeface="Arial"/>
                <a:cs typeface="Arial" charset="0"/>
              </a:rPr>
              <a:t>Automatic </a:t>
            </a:r>
            <a:r>
              <a:rPr lang="en-US" sz="2200" b="1" kern="0" baseline="-25000" dirty="0">
                <a:solidFill>
                  <a:srgbClr val="FF0000"/>
                </a:solidFill>
                <a:latin typeface="Arial"/>
                <a:cs typeface="Arial" charset="0"/>
              </a:rPr>
              <a:t>projection tracking</a:t>
            </a:r>
          </a:p>
        </p:txBody>
      </p:sp>
      <p:pic>
        <p:nvPicPr>
          <p:cNvPr id="110596" name="Picture 7" descr="Result of 2010_05_18_A2_2HzBase_stress.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7757" y="2840701"/>
            <a:ext cx="8778240" cy="3208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10" descr="hMTF.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052" y="992527"/>
            <a:ext cx="8788400" cy="178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8" name="Subtitle 2"/>
          <p:cNvSpPr txBox="1">
            <a:spLocks/>
          </p:cNvSpPr>
          <p:nvPr/>
        </p:nvSpPr>
        <p:spPr bwMode="auto">
          <a:xfrm>
            <a:off x="2334904" y="6396857"/>
            <a:ext cx="3837296" cy="613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pitchFamily="18" charset="0"/>
                <a:cs typeface="Arial" charset="0"/>
              </a:defRPr>
            </a:lvl1pPr>
            <a:lvl2pPr marL="742950" indent="-285750" eaLnBrk="0" hangingPunct="0">
              <a:defRPr sz="2400" b="1">
                <a:solidFill>
                  <a:schemeClr val="tx1"/>
                </a:solidFill>
                <a:latin typeface="Times" pitchFamily="18" charset="0"/>
                <a:cs typeface="Arial" charset="0"/>
              </a:defRPr>
            </a:lvl2pPr>
            <a:lvl3pPr marL="1143000" indent="-228600" eaLnBrk="0" hangingPunct="0">
              <a:defRPr sz="2400" b="1">
                <a:solidFill>
                  <a:schemeClr val="tx1"/>
                </a:solidFill>
                <a:latin typeface="Times" pitchFamily="18" charset="0"/>
                <a:cs typeface="Arial" charset="0"/>
              </a:defRPr>
            </a:lvl3pPr>
            <a:lvl4pPr marL="1600200" indent="-228600" eaLnBrk="0" hangingPunct="0">
              <a:defRPr sz="2400" b="1">
                <a:solidFill>
                  <a:schemeClr val="tx1"/>
                </a:solidFill>
                <a:latin typeface="Times" pitchFamily="18" charset="0"/>
                <a:cs typeface="Arial" charset="0"/>
              </a:defRPr>
            </a:lvl4pPr>
            <a:lvl5pPr marL="2057400" indent="-228600" eaLnBrk="0" hangingPunct="0">
              <a:defRPr sz="2400" b="1">
                <a:solidFill>
                  <a:schemeClr val="tx1"/>
                </a:solidFill>
                <a:latin typeface="Times" pitchFamily="18" charset="0"/>
                <a:cs typeface="Arial" charset="0"/>
              </a:defRPr>
            </a:lvl5pPr>
            <a:lvl6pPr marL="2514600" indent="-228600" eaLnBrk="0" fontAlgn="base" hangingPunct="0">
              <a:spcBef>
                <a:spcPct val="0"/>
              </a:spcBef>
              <a:spcAft>
                <a:spcPct val="0"/>
              </a:spcAft>
              <a:defRPr sz="2400" b="1">
                <a:solidFill>
                  <a:schemeClr val="tx1"/>
                </a:solidFill>
                <a:latin typeface="Times" pitchFamily="18" charset="0"/>
                <a:cs typeface="Arial" charset="0"/>
              </a:defRPr>
            </a:lvl6pPr>
            <a:lvl7pPr marL="2971800" indent="-228600" eaLnBrk="0" fontAlgn="base" hangingPunct="0">
              <a:spcBef>
                <a:spcPct val="0"/>
              </a:spcBef>
              <a:spcAft>
                <a:spcPct val="0"/>
              </a:spcAft>
              <a:defRPr sz="2400" b="1">
                <a:solidFill>
                  <a:schemeClr val="tx1"/>
                </a:solidFill>
                <a:latin typeface="Times" pitchFamily="18" charset="0"/>
                <a:cs typeface="Arial" charset="0"/>
              </a:defRPr>
            </a:lvl7pPr>
            <a:lvl8pPr marL="3429000" indent="-228600" eaLnBrk="0" fontAlgn="base" hangingPunct="0">
              <a:spcBef>
                <a:spcPct val="0"/>
              </a:spcBef>
              <a:spcAft>
                <a:spcPct val="0"/>
              </a:spcAft>
              <a:defRPr sz="2400" b="1">
                <a:solidFill>
                  <a:schemeClr val="tx1"/>
                </a:solidFill>
                <a:latin typeface="Times" pitchFamily="18" charset="0"/>
                <a:cs typeface="Arial" charset="0"/>
              </a:defRPr>
            </a:lvl8pPr>
            <a:lvl9pPr marL="3886200" indent="-228600" eaLnBrk="0" fontAlgn="base" hangingPunct="0">
              <a:spcBef>
                <a:spcPct val="0"/>
              </a:spcBef>
              <a:spcAft>
                <a:spcPct val="0"/>
              </a:spcAft>
              <a:defRPr sz="2400" b="1">
                <a:solidFill>
                  <a:schemeClr val="tx1"/>
                </a:solidFill>
                <a:latin typeface="Times" pitchFamily="18" charset="0"/>
                <a:cs typeface="Arial" charset="0"/>
              </a:defRPr>
            </a:lvl9pPr>
          </a:lstStyle>
          <a:p>
            <a:pPr>
              <a:spcBef>
                <a:spcPct val="20000"/>
              </a:spcBef>
            </a:pPr>
            <a:r>
              <a:rPr lang="en-US" sz="1200" baseline="-25000" dirty="0" smtClean="0">
                <a:solidFill>
                  <a:srgbClr val="000000"/>
                </a:solidFill>
                <a:latin typeface="Arial" charset="0"/>
              </a:rPr>
              <a:t>Science 2007;317:1366	Biomaterials 2010;31:3613</a:t>
            </a:r>
          </a:p>
          <a:p>
            <a:pPr>
              <a:spcBef>
                <a:spcPct val="20000"/>
              </a:spcBef>
            </a:pPr>
            <a:r>
              <a:rPr lang="en-US" sz="1200" baseline="-25000" dirty="0">
                <a:solidFill>
                  <a:srgbClr val="000000"/>
                </a:solidFill>
                <a:latin typeface="Arial" charset="0"/>
              </a:rPr>
              <a:t>Lab </a:t>
            </a:r>
            <a:r>
              <a:rPr lang="en-US" sz="1200" baseline="-25000" dirty="0" smtClean="0">
                <a:solidFill>
                  <a:srgbClr val="000000"/>
                </a:solidFill>
                <a:latin typeface="Arial" charset="0"/>
              </a:rPr>
              <a:t>Chip 2011;11:4165	J Pharm </a:t>
            </a:r>
            <a:r>
              <a:rPr lang="en-US" sz="1200" baseline="-25000" dirty="0" err="1" smtClean="0">
                <a:solidFill>
                  <a:srgbClr val="000000"/>
                </a:solidFill>
                <a:latin typeface="Arial" charset="0"/>
              </a:rPr>
              <a:t>Tox</a:t>
            </a:r>
            <a:r>
              <a:rPr lang="en-US" sz="1200" baseline="-25000" dirty="0" smtClean="0">
                <a:solidFill>
                  <a:srgbClr val="000000"/>
                </a:solidFill>
                <a:latin typeface="Arial" charset="0"/>
              </a:rPr>
              <a:t> Methods 2012;65:126</a:t>
            </a:r>
          </a:p>
          <a:p>
            <a:pPr>
              <a:spcBef>
                <a:spcPct val="20000"/>
              </a:spcBef>
            </a:pPr>
            <a:endParaRPr lang="en-US" sz="1200" baseline="-25000" dirty="0" smtClean="0">
              <a:solidFill>
                <a:srgbClr val="000000"/>
              </a:solidFill>
              <a:latin typeface="Arial" charset="0"/>
            </a:endParaRPr>
          </a:p>
        </p:txBody>
      </p:sp>
      <p:sp>
        <p:nvSpPr>
          <p:cNvPr id="7" name="TextBox 6"/>
          <p:cNvSpPr txBox="1"/>
          <p:nvPr/>
        </p:nvSpPr>
        <p:spPr>
          <a:xfrm>
            <a:off x="6091218" y="6611805"/>
            <a:ext cx="2595582" cy="246221"/>
          </a:xfrm>
          <a:prstGeom prst="rect">
            <a:avLst/>
          </a:prstGeom>
          <a:noFill/>
        </p:spPr>
        <p:txBody>
          <a:bodyPr wrap="none" rtlCol="0">
            <a:spAutoFit/>
          </a:bodyPr>
          <a:lstStyle/>
          <a:p>
            <a:r>
              <a:rPr lang="en-US" sz="1000" dirty="0" smtClean="0">
                <a:solidFill>
                  <a:prstClr val="black"/>
                </a:solidFill>
              </a:rPr>
              <a:t>Data provided by Dr. Kit Parker, Wyss Institute</a:t>
            </a:r>
            <a:endParaRPr lang="en-US" sz="1000" dirty="0">
              <a:solidFill>
                <a:prstClr val="black"/>
              </a:solidFill>
            </a:endParaRPr>
          </a:p>
        </p:txBody>
      </p:sp>
    </p:spTree>
    <p:extLst>
      <p:ext uri="{BB962C8B-B14F-4D97-AF65-F5344CB8AC3E}">
        <p14:creationId xmlns:p14="http://schemas.microsoft.com/office/powerpoint/2010/main" val="39590026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00791"/>
            <a:ext cx="5715000" cy="6444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1905000" y="1828800"/>
            <a:ext cx="26670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40787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275" y="36977"/>
            <a:ext cx="7543800" cy="584775"/>
          </a:xfrm>
          <a:prstGeom prst="rect">
            <a:avLst/>
          </a:prstGeom>
          <a:noFill/>
        </p:spPr>
        <p:txBody>
          <a:bodyPr wrap="square" rtlCol="0">
            <a:spAutoFit/>
          </a:bodyPr>
          <a:lstStyle/>
          <a:p>
            <a:r>
              <a:rPr lang="en-US" sz="3200" b="1" dirty="0">
                <a:solidFill>
                  <a:srgbClr val="642F6C"/>
                </a:solidFill>
                <a:latin typeface="Trebuchet MS" panose="020B0603020202020204" pitchFamily="34" charset="0"/>
              </a:rPr>
              <a:t>Heart on a Chip Barth Model </a:t>
            </a:r>
          </a:p>
        </p:txBody>
      </p:sp>
      <p:sp>
        <p:nvSpPr>
          <p:cNvPr id="3" name="Rectangle 2"/>
          <p:cNvSpPr/>
          <p:nvPr/>
        </p:nvSpPr>
        <p:spPr>
          <a:xfrm>
            <a:off x="4495800" y="6310950"/>
            <a:ext cx="4572000" cy="523220"/>
          </a:xfrm>
          <a:prstGeom prst="rect">
            <a:avLst/>
          </a:prstGeom>
          <a:solidFill>
            <a:srgbClr val="FFFFFF"/>
          </a:solidFill>
        </p:spPr>
        <p:txBody>
          <a:bodyPr>
            <a:spAutoFit/>
          </a:bodyPr>
          <a:lstStyle/>
          <a:p>
            <a:pPr algn="r"/>
            <a:r>
              <a:rPr lang="en-US" sz="1400" b="1" dirty="0" smtClean="0">
                <a:solidFill>
                  <a:prstClr val="black"/>
                </a:solidFill>
                <a:latin typeface="Arial"/>
                <a:cs typeface="Arial"/>
              </a:rPr>
              <a:t>Dr</a:t>
            </a:r>
            <a:r>
              <a:rPr lang="en-US" sz="1400" b="1" dirty="0">
                <a:solidFill>
                  <a:prstClr val="black"/>
                </a:solidFill>
                <a:latin typeface="Arial"/>
                <a:cs typeface="Arial"/>
              </a:rPr>
              <a:t>. </a:t>
            </a:r>
            <a:r>
              <a:rPr lang="en-US" sz="1400" b="1" dirty="0" smtClean="0">
                <a:solidFill>
                  <a:prstClr val="black"/>
                </a:solidFill>
                <a:latin typeface="Arial"/>
                <a:cs typeface="Arial"/>
              </a:rPr>
              <a:t>Kevin Parker, Harvard University</a:t>
            </a:r>
            <a:r>
              <a:rPr lang="en-US" sz="1400" b="1" dirty="0">
                <a:solidFill>
                  <a:prstClr val="black"/>
                </a:solidFill>
                <a:latin typeface="Arial"/>
                <a:cs typeface="Arial"/>
              </a:rPr>
              <a:t>: </a:t>
            </a:r>
          </a:p>
          <a:p>
            <a:pPr algn="r"/>
            <a:r>
              <a:rPr lang="en-US" sz="1400" b="1" dirty="0">
                <a:solidFill>
                  <a:prstClr val="black"/>
                </a:solidFill>
                <a:latin typeface="Arial"/>
                <a:cs typeface="Arial"/>
                <a:hlinkClick r:id="rId3"/>
              </a:rPr>
              <a:t>http://</a:t>
            </a:r>
            <a:r>
              <a:rPr lang="en-US" sz="1400" b="1" dirty="0" smtClean="0">
                <a:solidFill>
                  <a:prstClr val="black"/>
                </a:solidFill>
                <a:latin typeface="Arial"/>
                <a:cs typeface="Arial"/>
                <a:hlinkClick r:id="rId3"/>
              </a:rPr>
              <a:t>diseasebiophysics.seas.harvard.edu</a:t>
            </a:r>
            <a:endParaRPr lang="en-US" sz="1400" b="1" dirty="0" smtClean="0">
              <a:solidFill>
                <a:prstClr val="black"/>
              </a:solidFill>
              <a:latin typeface="Arial"/>
              <a:cs typeface="Arial"/>
            </a:endParaRPr>
          </a:p>
        </p:txBody>
      </p:sp>
      <p:sp>
        <p:nvSpPr>
          <p:cNvPr id="5" name="TextBox 4"/>
          <p:cNvSpPr txBox="1"/>
          <p:nvPr/>
        </p:nvSpPr>
        <p:spPr>
          <a:xfrm>
            <a:off x="59193" y="1229276"/>
            <a:ext cx="457200" cy="369332"/>
          </a:xfrm>
          <a:prstGeom prst="rect">
            <a:avLst/>
          </a:prstGeom>
          <a:noFill/>
        </p:spPr>
        <p:txBody>
          <a:bodyPr wrap="square" rtlCol="0">
            <a:spAutoFit/>
          </a:bodyPr>
          <a:lstStyle/>
          <a:p>
            <a:pPr algn="ctr"/>
            <a:r>
              <a:rPr lang="en-US" b="1" dirty="0" smtClean="0">
                <a:solidFill>
                  <a:prstClr val="white"/>
                </a:solidFill>
              </a:rPr>
              <a:t>A</a:t>
            </a:r>
            <a:endParaRPr lang="en-US" b="1" dirty="0">
              <a:solidFill>
                <a:prstClr val="white"/>
              </a:solidFill>
            </a:endParaRPr>
          </a:p>
        </p:txBody>
      </p:sp>
      <p:sp>
        <p:nvSpPr>
          <p:cNvPr id="6" name="TextBox 5"/>
          <p:cNvSpPr txBox="1"/>
          <p:nvPr/>
        </p:nvSpPr>
        <p:spPr>
          <a:xfrm>
            <a:off x="-69097" y="731663"/>
            <a:ext cx="500338" cy="369332"/>
          </a:xfrm>
          <a:prstGeom prst="rect">
            <a:avLst/>
          </a:prstGeom>
          <a:noFill/>
        </p:spPr>
        <p:txBody>
          <a:bodyPr wrap="square" rtlCol="0">
            <a:spAutoFit/>
          </a:bodyPr>
          <a:lstStyle/>
          <a:p>
            <a:pPr algn="ctr"/>
            <a:r>
              <a:rPr lang="en-US" b="1" dirty="0" smtClean="0">
                <a:solidFill>
                  <a:prstClr val="black"/>
                </a:solidFill>
              </a:rPr>
              <a:t>A</a:t>
            </a:r>
            <a:endParaRPr lang="en-US" b="1" dirty="0">
              <a:solidFill>
                <a:prstClr val="black"/>
              </a:solidFill>
            </a:endParaRPr>
          </a:p>
        </p:txBody>
      </p:sp>
      <p:pic>
        <p:nvPicPr>
          <p:cNvPr id="7" name="Picture 6"/>
          <p:cNvPicPr>
            <a:picLocks noChangeAspect="1"/>
          </p:cNvPicPr>
          <p:nvPr/>
        </p:nvPicPr>
        <p:blipFill rotWithShape="1">
          <a:blip r:embed="rId4"/>
          <a:srcRect l="5703" t="-1334" r="74839" b="38491"/>
          <a:stretch/>
        </p:blipFill>
        <p:spPr>
          <a:xfrm rot="5400000">
            <a:off x="6759564" y="511155"/>
            <a:ext cx="1838153" cy="2625945"/>
          </a:xfrm>
          <a:prstGeom prst="rect">
            <a:avLst/>
          </a:prstGeom>
        </p:spPr>
      </p:pic>
      <p:grpSp>
        <p:nvGrpSpPr>
          <p:cNvPr id="8" name="Group 7"/>
          <p:cNvGrpSpPr/>
          <p:nvPr/>
        </p:nvGrpSpPr>
        <p:grpSpPr>
          <a:xfrm>
            <a:off x="3124680" y="676447"/>
            <a:ext cx="2742733" cy="2028490"/>
            <a:chOff x="6607030" y="1935958"/>
            <a:chExt cx="3295737" cy="2277973"/>
          </a:xfrm>
        </p:grpSpPr>
        <p:pic>
          <p:nvPicPr>
            <p:cNvPr id="9" name="Picture 5"/>
            <p:cNvPicPr>
              <a:picLocks noChangeAspect="1" noChangeArrowheads="1"/>
            </p:cNvPicPr>
            <p:nvPr/>
          </p:nvPicPr>
          <p:blipFill rotWithShape="1">
            <a:blip r:embed="rId5" cstate="print"/>
            <a:srcRect t="8182" b="60740"/>
            <a:stretch/>
          </p:blipFill>
          <p:spPr bwMode="auto">
            <a:xfrm>
              <a:off x="6695471" y="2343998"/>
              <a:ext cx="3207296" cy="1869933"/>
            </a:xfrm>
            <a:prstGeom prst="rect">
              <a:avLst/>
            </a:prstGeom>
            <a:noFill/>
            <a:ln w="9525">
              <a:noFill/>
              <a:miter lim="800000"/>
              <a:headEnd/>
              <a:tailEnd/>
            </a:ln>
          </p:spPr>
        </p:pic>
        <p:sp>
          <p:nvSpPr>
            <p:cNvPr id="10" name="Rectangle 9"/>
            <p:cNvSpPr/>
            <p:nvPr/>
          </p:nvSpPr>
          <p:spPr>
            <a:xfrm>
              <a:off x="6607030" y="1935958"/>
              <a:ext cx="487509" cy="30786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11" name="TextBox 10"/>
          <p:cNvSpPr txBox="1"/>
          <p:nvPr/>
        </p:nvSpPr>
        <p:spPr>
          <a:xfrm>
            <a:off x="2945574" y="676447"/>
            <a:ext cx="500338" cy="369332"/>
          </a:xfrm>
          <a:prstGeom prst="rect">
            <a:avLst/>
          </a:prstGeom>
          <a:noFill/>
        </p:spPr>
        <p:txBody>
          <a:bodyPr wrap="square" rtlCol="0">
            <a:spAutoFit/>
          </a:bodyPr>
          <a:lstStyle/>
          <a:p>
            <a:pPr algn="ctr"/>
            <a:r>
              <a:rPr lang="en-US" b="1" dirty="0">
                <a:solidFill>
                  <a:prstClr val="black"/>
                </a:solidFill>
              </a:rPr>
              <a:t>B</a:t>
            </a:r>
          </a:p>
        </p:txBody>
      </p:sp>
      <p:sp>
        <p:nvSpPr>
          <p:cNvPr id="12" name="TextBox 11"/>
          <p:cNvSpPr txBox="1"/>
          <p:nvPr/>
        </p:nvSpPr>
        <p:spPr>
          <a:xfrm>
            <a:off x="6064173" y="727833"/>
            <a:ext cx="500338" cy="369332"/>
          </a:xfrm>
          <a:prstGeom prst="rect">
            <a:avLst/>
          </a:prstGeom>
          <a:noFill/>
        </p:spPr>
        <p:txBody>
          <a:bodyPr wrap="square" rtlCol="0">
            <a:spAutoFit/>
          </a:bodyPr>
          <a:lstStyle/>
          <a:p>
            <a:pPr algn="ctr"/>
            <a:r>
              <a:rPr lang="en-US" b="1" dirty="0">
                <a:solidFill>
                  <a:prstClr val="black"/>
                </a:solidFill>
              </a:rPr>
              <a:t>C</a:t>
            </a:r>
          </a:p>
        </p:txBody>
      </p:sp>
      <p:pic>
        <p:nvPicPr>
          <p:cNvPr id="13" name="Picture 12"/>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26641" t="29614" r="28120" b="29114"/>
          <a:stretch/>
        </p:blipFill>
        <p:spPr>
          <a:xfrm rot="10800000" flipV="1">
            <a:off x="299110" y="1049683"/>
            <a:ext cx="2420678" cy="1472310"/>
          </a:xfrm>
          <a:prstGeom prst="rect">
            <a:avLst/>
          </a:prstGeom>
        </p:spPr>
      </p:pic>
      <p:sp>
        <p:nvSpPr>
          <p:cNvPr id="14" name="TextBox 13"/>
          <p:cNvSpPr txBox="1"/>
          <p:nvPr/>
        </p:nvSpPr>
        <p:spPr>
          <a:xfrm>
            <a:off x="1124736" y="4419152"/>
            <a:ext cx="457200" cy="369332"/>
          </a:xfrm>
          <a:prstGeom prst="rect">
            <a:avLst/>
          </a:prstGeom>
          <a:noFill/>
        </p:spPr>
        <p:txBody>
          <a:bodyPr wrap="square" rtlCol="0">
            <a:spAutoFit/>
          </a:bodyPr>
          <a:lstStyle/>
          <a:p>
            <a:pPr algn="ctr"/>
            <a:r>
              <a:rPr lang="en-US" b="1" dirty="0">
                <a:solidFill>
                  <a:prstClr val="white"/>
                </a:solidFill>
              </a:rPr>
              <a:t>C</a:t>
            </a:r>
          </a:p>
        </p:txBody>
      </p:sp>
      <p:sp>
        <p:nvSpPr>
          <p:cNvPr id="15" name="TextBox 14"/>
          <p:cNvSpPr txBox="1"/>
          <p:nvPr/>
        </p:nvSpPr>
        <p:spPr>
          <a:xfrm>
            <a:off x="348840" y="3784649"/>
            <a:ext cx="500338" cy="369332"/>
          </a:xfrm>
          <a:prstGeom prst="rect">
            <a:avLst/>
          </a:prstGeom>
          <a:noFill/>
        </p:spPr>
        <p:txBody>
          <a:bodyPr wrap="square" rtlCol="0">
            <a:spAutoFit/>
          </a:bodyPr>
          <a:lstStyle/>
          <a:p>
            <a:pPr algn="ctr"/>
            <a:r>
              <a:rPr lang="en-US" b="1" dirty="0">
                <a:solidFill>
                  <a:prstClr val="black"/>
                </a:solidFill>
              </a:rPr>
              <a:t>D</a:t>
            </a:r>
          </a:p>
        </p:txBody>
      </p:sp>
      <p:pic>
        <p:nvPicPr>
          <p:cNvPr id="16" name="Picture 5" descr="I:\Pu hIPS\Nature resubmission\supplemental movies\gif\PGP1_HR_GFP.gif"/>
          <p:cNvPicPr>
            <a:picLocks noChangeAspect="1" noChangeArrowheads="1" noCrop="1"/>
          </p:cNvPicPr>
          <p:nvPr/>
        </p:nvPicPr>
        <p:blipFill>
          <a:blip r:embed="rId8" cstate="print"/>
          <a:srcRect/>
          <a:stretch>
            <a:fillRect/>
          </a:stretch>
        </p:blipFill>
        <p:spPr bwMode="auto">
          <a:xfrm>
            <a:off x="2345732" y="3847145"/>
            <a:ext cx="1859749" cy="1698469"/>
          </a:xfrm>
          <a:prstGeom prst="rect">
            <a:avLst/>
          </a:prstGeom>
          <a:noFill/>
        </p:spPr>
      </p:pic>
      <p:pic>
        <p:nvPicPr>
          <p:cNvPr id="17" name="Picture 6" descr="I:\Pu hIPS\Nature resubmission\supplemental movies\gif\PGP1_HR_TAZ.gif"/>
          <p:cNvPicPr>
            <a:picLocks noChangeAspect="1" noChangeArrowheads="1" noCrop="1"/>
          </p:cNvPicPr>
          <p:nvPr/>
        </p:nvPicPr>
        <p:blipFill>
          <a:blip r:embed="rId9" cstate="print"/>
          <a:srcRect/>
          <a:stretch>
            <a:fillRect/>
          </a:stretch>
        </p:blipFill>
        <p:spPr bwMode="auto">
          <a:xfrm>
            <a:off x="4261981" y="3839384"/>
            <a:ext cx="1819508" cy="1751926"/>
          </a:xfrm>
          <a:prstGeom prst="rect">
            <a:avLst/>
          </a:prstGeom>
          <a:noFill/>
        </p:spPr>
      </p:pic>
      <p:sp>
        <p:nvSpPr>
          <p:cNvPr id="18" name="TextBox 17"/>
          <p:cNvSpPr txBox="1"/>
          <p:nvPr/>
        </p:nvSpPr>
        <p:spPr>
          <a:xfrm>
            <a:off x="2283040" y="3472622"/>
            <a:ext cx="1922441" cy="400110"/>
          </a:xfrm>
          <a:prstGeom prst="rect">
            <a:avLst/>
          </a:prstGeom>
          <a:noFill/>
        </p:spPr>
        <p:txBody>
          <a:bodyPr wrap="square" rtlCol="0">
            <a:spAutoFit/>
          </a:bodyPr>
          <a:lstStyle/>
          <a:p>
            <a:pPr algn="ctr"/>
            <a:r>
              <a:rPr lang="en-US" sz="1000" b="1" dirty="0" smtClean="0">
                <a:solidFill>
                  <a:prstClr val="black"/>
                </a:solidFill>
              </a:rPr>
              <a:t>Impaired Contractility of Diseased Tissues</a:t>
            </a:r>
            <a:endParaRPr lang="en-US" sz="1000" b="1" dirty="0">
              <a:solidFill>
                <a:prstClr val="black"/>
              </a:solidFill>
            </a:endParaRPr>
          </a:p>
        </p:txBody>
      </p:sp>
      <p:sp>
        <p:nvSpPr>
          <p:cNvPr id="19" name="TextBox 18"/>
          <p:cNvSpPr txBox="1"/>
          <p:nvPr/>
        </p:nvSpPr>
        <p:spPr>
          <a:xfrm>
            <a:off x="4185779" y="3472622"/>
            <a:ext cx="1895709" cy="400110"/>
          </a:xfrm>
          <a:prstGeom prst="rect">
            <a:avLst/>
          </a:prstGeom>
          <a:noFill/>
        </p:spPr>
        <p:txBody>
          <a:bodyPr wrap="square" rtlCol="0">
            <a:spAutoFit/>
          </a:bodyPr>
          <a:lstStyle/>
          <a:p>
            <a:pPr algn="ctr"/>
            <a:r>
              <a:rPr lang="en-US" sz="1000" b="1" dirty="0" smtClean="0">
                <a:solidFill>
                  <a:prstClr val="black"/>
                </a:solidFill>
              </a:rPr>
              <a:t>Rescued Contractility of Diseased Tissues</a:t>
            </a:r>
            <a:endParaRPr lang="en-US" sz="1000" b="1" dirty="0">
              <a:solidFill>
                <a:prstClr val="black"/>
              </a:solidFill>
            </a:endParaRPr>
          </a:p>
        </p:txBody>
      </p:sp>
      <p:pic>
        <p:nvPicPr>
          <p:cNvPr id="20" name="Picture 19" descr="WT1_TAZ_galactose.gi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5040" y="3838398"/>
            <a:ext cx="1867294" cy="1701772"/>
          </a:xfrm>
          <a:prstGeom prst="rect">
            <a:avLst/>
          </a:prstGeom>
        </p:spPr>
      </p:pic>
      <p:sp>
        <p:nvSpPr>
          <p:cNvPr id="21" name="TextBox 20"/>
          <p:cNvSpPr txBox="1"/>
          <p:nvPr/>
        </p:nvSpPr>
        <p:spPr>
          <a:xfrm>
            <a:off x="348852" y="3455963"/>
            <a:ext cx="1943495" cy="400110"/>
          </a:xfrm>
          <a:prstGeom prst="rect">
            <a:avLst/>
          </a:prstGeom>
          <a:noFill/>
        </p:spPr>
        <p:txBody>
          <a:bodyPr wrap="square" rtlCol="0">
            <a:spAutoFit/>
          </a:bodyPr>
          <a:lstStyle/>
          <a:p>
            <a:pPr algn="ctr"/>
            <a:r>
              <a:rPr lang="en-US" sz="1000" b="1" dirty="0" smtClean="0">
                <a:solidFill>
                  <a:prstClr val="black"/>
                </a:solidFill>
              </a:rPr>
              <a:t>Normal Contractility of Wild Type Tissues</a:t>
            </a:r>
            <a:endParaRPr lang="en-US" sz="1000" b="1" dirty="0">
              <a:solidFill>
                <a:prstClr val="black"/>
              </a:solidFill>
            </a:endParaRPr>
          </a:p>
        </p:txBody>
      </p:sp>
      <p:sp>
        <p:nvSpPr>
          <p:cNvPr id="22" name="TextBox 21"/>
          <p:cNvSpPr txBox="1"/>
          <p:nvPr/>
        </p:nvSpPr>
        <p:spPr>
          <a:xfrm>
            <a:off x="8469" y="3276600"/>
            <a:ext cx="500338" cy="369332"/>
          </a:xfrm>
          <a:prstGeom prst="rect">
            <a:avLst/>
          </a:prstGeom>
          <a:noFill/>
        </p:spPr>
        <p:txBody>
          <a:bodyPr wrap="square" rtlCol="0">
            <a:spAutoFit/>
          </a:bodyPr>
          <a:lstStyle/>
          <a:p>
            <a:pPr algn="ctr"/>
            <a:r>
              <a:rPr lang="en-US" b="1" dirty="0" smtClean="0">
                <a:solidFill>
                  <a:prstClr val="black"/>
                </a:solidFill>
              </a:rPr>
              <a:t>D</a:t>
            </a:r>
            <a:endParaRPr lang="en-US" b="1" dirty="0">
              <a:solidFill>
                <a:prstClr val="black"/>
              </a:solidFill>
            </a:endParaRPr>
          </a:p>
        </p:txBody>
      </p:sp>
      <p:grpSp>
        <p:nvGrpSpPr>
          <p:cNvPr id="34" name="Group 33"/>
          <p:cNvGrpSpPr/>
          <p:nvPr/>
        </p:nvGrpSpPr>
        <p:grpSpPr>
          <a:xfrm>
            <a:off x="6529636" y="2895600"/>
            <a:ext cx="2233364" cy="3379030"/>
            <a:chOff x="6529636" y="3048000"/>
            <a:chExt cx="2233364" cy="3379030"/>
          </a:xfrm>
        </p:grpSpPr>
        <p:pic>
          <p:nvPicPr>
            <p:cNvPr id="4" name="Picture 3"/>
            <p:cNvPicPr>
              <a:picLocks noChangeAspect="1"/>
            </p:cNvPicPr>
            <p:nvPr/>
          </p:nvPicPr>
          <p:blipFill rotWithShape="1">
            <a:blip r:embed="rId11"/>
            <a:srcRect l="26760" r="43198"/>
            <a:stretch/>
          </p:blipFill>
          <p:spPr>
            <a:xfrm>
              <a:off x="6758236" y="3048000"/>
              <a:ext cx="2004764" cy="3379030"/>
            </a:xfrm>
            <a:prstGeom prst="rect">
              <a:avLst/>
            </a:prstGeom>
          </p:spPr>
        </p:pic>
        <p:sp>
          <p:nvSpPr>
            <p:cNvPr id="23" name="Rectangle 22"/>
            <p:cNvSpPr/>
            <p:nvPr/>
          </p:nvSpPr>
          <p:spPr>
            <a:xfrm>
              <a:off x="6529636" y="3124200"/>
              <a:ext cx="304800" cy="3048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3" name="TextBox 32"/>
            <p:cNvSpPr txBox="1"/>
            <p:nvPr/>
          </p:nvSpPr>
          <p:spPr>
            <a:xfrm>
              <a:off x="6605836" y="3048000"/>
              <a:ext cx="500338" cy="369332"/>
            </a:xfrm>
            <a:prstGeom prst="rect">
              <a:avLst/>
            </a:prstGeom>
            <a:solidFill>
              <a:srgbClr val="FFFFFF"/>
            </a:solidFill>
          </p:spPr>
          <p:txBody>
            <a:bodyPr wrap="square" rtlCol="0">
              <a:spAutoFit/>
            </a:bodyPr>
            <a:lstStyle/>
            <a:p>
              <a:pPr algn="ctr"/>
              <a:r>
                <a:rPr lang="en-US" b="1" dirty="0">
                  <a:solidFill>
                    <a:prstClr val="black"/>
                  </a:solidFill>
                </a:rPr>
                <a:t>E</a:t>
              </a:r>
            </a:p>
          </p:txBody>
        </p:sp>
      </p:grpSp>
    </p:spTree>
    <p:extLst>
      <p:ext uri="{BB962C8B-B14F-4D97-AF65-F5344CB8AC3E}">
        <p14:creationId xmlns:p14="http://schemas.microsoft.com/office/powerpoint/2010/main" val="27130284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3174558"/>
            <a:ext cx="5410200" cy="3460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5135" b="-483"/>
          <a:stretch/>
        </p:blipFill>
        <p:spPr bwMode="auto">
          <a:xfrm>
            <a:off x="228613" y="381000"/>
            <a:ext cx="6843275"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2707" y="2486728"/>
            <a:ext cx="3794125" cy="459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771392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Learn More About NCATS</a:t>
            </a:r>
          </a:p>
        </p:txBody>
      </p:sp>
      <p:sp>
        <p:nvSpPr>
          <p:cNvPr id="4" name="Content Placeholder 2"/>
          <p:cNvSpPr>
            <a:spLocks noGrp="1"/>
          </p:cNvSpPr>
          <p:nvPr>
            <p:ph sz="quarter" idx="13"/>
          </p:nvPr>
        </p:nvSpPr>
        <p:spPr>
          <a:xfrm>
            <a:off x="1219200" y="1524000"/>
            <a:ext cx="7467600" cy="4800600"/>
          </a:xfrm>
        </p:spPr>
        <p:txBody>
          <a:bodyPr>
            <a:normAutofit fontScale="40000" lnSpcReduction="20000"/>
          </a:bodyPr>
          <a:lstStyle/>
          <a:p>
            <a:pPr marL="0" lvl="2" indent="0">
              <a:buNone/>
            </a:pPr>
            <a:r>
              <a:rPr lang="en-US" sz="2400" dirty="0" smtClean="0"/>
              <a:t>              		</a:t>
            </a:r>
            <a:r>
              <a:rPr lang="en-US" sz="5100" b="1" dirty="0" smtClean="0"/>
              <a:t>Website: </a:t>
            </a:r>
            <a:r>
              <a:rPr lang="en-US" sz="5100" dirty="0" smtClean="0">
                <a:hlinkClick r:id="rId3"/>
              </a:rPr>
              <a:t>www.ncats.nih.gov</a:t>
            </a:r>
            <a:endParaRPr lang="en-US" sz="5100" dirty="0" smtClean="0"/>
          </a:p>
          <a:p>
            <a:pPr marL="0" lvl="2" indent="0">
              <a:buNone/>
            </a:pPr>
            <a:endParaRPr lang="en-US" sz="5100" b="1" dirty="0"/>
          </a:p>
          <a:p>
            <a:pPr marL="0" lvl="2" indent="0">
              <a:buNone/>
            </a:pPr>
            <a:r>
              <a:rPr lang="en-US" sz="5100" b="1" dirty="0" smtClean="0"/>
              <a:t>		</a:t>
            </a:r>
          </a:p>
          <a:p>
            <a:pPr marL="0" lvl="2" indent="0">
              <a:buNone/>
            </a:pPr>
            <a:r>
              <a:rPr lang="en-US" sz="5100" b="1" dirty="0"/>
              <a:t>	</a:t>
            </a:r>
            <a:r>
              <a:rPr lang="en-US" sz="5100" b="1" dirty="0" smtClean="0"/>
              <a:t>	Facebook: </a:t>
            </a:r>
            <a:r>
              <a:rPr lang="en-US" sz="5100" dirty="0" smtClean="0"/>
              <a:t>facebook.com/ncats.nih.gov</a:t>
            </a:r>
            <a:endParaRPr lang="en-US" dirty="0"/>
          </a:p>
          <a:p>
            <a:pPr marL="0" lvl="2" indent="0">
              <a:buNone/>
            </a:pPr>
            <a:endParaRPr lang="en-US" sz="5100" b="1" dirty="0" smtClean="0"/>
          </a:p>
          <a:p>
            <a:pPr marL="0" lvl="2" indent="0">
              <a:buNone/>
            </a:pPr>
            <a:endParaRPr lang="en-US" sz="5100" b="1" dirty="0"/>
          </a:p>
          <a:p>
            <a:pPr marL="0" lvl="2" indent="0">
              <a:buNone/>
            </a:pPr>
            <a:r>
              <a:rPr lang="en-US" sz="5100" b="1" dirty="0" smtClean="0"/>
              <a:t>		Twitter:</a:t>
            </a:r>
            <a:r>
              <a:rPr lang="en-US" sz="5100" dirty="0" smtClean="0"/>
              <a:t> twitter.com/</a:t>
            </a:r>
            <a:r>
              <a:rPr lang="en-US" sz="5100" dirty="0" err="1" smtClean="0"/>
              <a:t>ncats_nih_gov</a:t>
            </a:r>
            <a:endParaRPr lang="en-US" sz="5100" dirty="0" smtClean="0"/>
          </a:p>
          <a:p>
            <a:pPr marL="0" lvl="2" indent="0">
              <a:buNone/>
            </a:pPr>
            <a:endParaRPr lang="en-US" sz="5100" b="1" dirty="0"/>
          </a:p>
          <a:p>
            <a:pPr marL="0" lvl="2" indent="0">
              <a:buNone/>
            </a:pPr>
            <a:endParaRPr lang="en-US" sz="5100" b="1" dirty="0" smtClean="0"/>
          </a:p>
          <a:p>
            <a:pPr marL="0" lvl="2" indent="0">
              <a:buNone/>
            </a:pPr>
            <a:r>
              <a:rPr lang="en-US" sz="5100" b="1" dirty="0"/>
              <a:t>	</a:t>
            </a:r>
            <a:r>
              <a:rPr lang="en-US" sz="5100" b="1" dirty="0" smtClean="0"/>
              <a:t>	YouTube:</a:t>
            </a:r>
            <a:r>
              <a:rPr lang="en-US" sz="5100" dirty="0" smtClean="0"/>
              <a:t> youtube.com/user/</a:t>
            </a:r>
            <a:r>
              <a:rPr lang="en-US" sz="5100" dirty="0" err="1" smtClean="0"/>
              <a:t>ncatsmedia</a:t>
            </a:r>
            <a:endParaRPr lang="en-US" sz="5100" dirty="0" smtClean="0"/>
          </a:p>
          <a:p>
            <a:pPr marL="0" lvl="2" indent="0">
              <a:buNone/>
            </a:pPr>
            <a:endParaRPr lang="en-US" sz="5100" b="1" dirty="0"/>
          </a:p>
          <a:p>
            <a:pPr marL="0" lvl="2" indent="0">
              <a:buNone/>
            </a:pPr>
            <a:endParaRPr lang="en-US" sz="5100" b="1" dirty="0" smtClean="0"/>
          </a:p>
          <a:p>
            <a:pPr marL="0" lvl="2" indent="0">
              <a:buNone/>
            </a:pPr>
            <a:r>
              <a:rPr lang="en-US" sz="5100" b="1" dirty="0"/>
              <a:t>	</a:t>
            </a:r>
            <a:r>
              <a:rPr lang="en-US" sz="5100" b="1" dirty="0" smtClean="0"/>
              <a:t>	E-Newsletter:</a:t>
            </a:r>
            <a:r>
              <a:rPr lang="en-US" sz="5100" dirty="0" smtClean="0"/>
              <a:t> ncats.nih.gov/news-and-</a:t>
            </a:r>
          </a:p>
          <a:p>
            <a:pPr marL="0" indent="0">
              <a:buNone/>
            </a:pPr>
            <a:r>
              <a:rPr lang="en-US" sz="5100" dirty="0"/>
              <a:t>	</a:t>
            </a:r>
            <a:r>
              <a:rPr lang="en-US" sz="5100" dirty="0" smtClean="0"/>
              <a:t>		          events/e-news/e-news.html</a:t>
            </a:r>
            <a:endParaRPr lang="en-US" b="1" dirty="0" smtClean="0"/>
          </a:p>
        </p:txBody>
      </p:sp>
      <p:pic>
        <p:nvPicPr>
          <p:cNvPr id="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31718" y="2209800"/>
            <a:ext cx="76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02336" y="3086188"/>
            <a:ext cx="820768" cy="830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9to5google.files.wordpress.com/2013/01/youtube-logo_jpeg.jpg?w=704&amp;h=49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9331" y="4045527"/>
            <a:ext cx="1066799" cy="7555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79317" y="5105400"/>
            <a:ext cx="1066800" cy="1066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51186" y="1394271"/>
            <a:ext cx="1723062" cy="574354"/>
          </a:xfrm>
          <a:prstGeom prst="rect">
            <a:avLst/>
          </a:prstGeom>
          <a:noFill/>
          <a:ln w="9525">
            <a:solidFill>
              <a:srgbClr val="4D4D4D"/>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216152" y="6172226"/>
            <a:ext cx="7467600" cy="461665"/>
          </a:xfrm>
          <a:prstGeom prst="rect">
            <a:avLst/>
          </a:prstGeom>
          <a:noFill/>
        </p:spPr>
        <p:txBody>
          <a:bodyPr wrap="square" rtlCol="0">
            <a:spAutoFit/>
          </a:bodyPr>
          <a:lstStyle/>
          <a:p>
            <a:r>
              <a:rPr lang="en-US" b="1" dirty="0" smtClean="0"/>
              <a:t>		</a:t>
            </a:r>
            <a:r>
              <a:rPr lang="en-US" sz="2400" b="1" dirty="0" smtClean="0"/>
              <a:t>Email us!  </a:t>
            </a:r>
            <a:r>
              <a:rPr lang="en-US" sz="2400" dirty="0" smtClean="0">
                <a:hlinkClick r:id="rId9"/>
              </a:rPr>
              <a:t>info@ncats.nih.gov</a:t>
            </a:r>
            <a:endParaRPr lang="en-US" dirty="0"/>
          </a:p>
        </p:txBody>
      </p:sp>
    </p:spTree>
    <p:extLst>
      <p:ext uri="{BB962C8B-B14F-4D97-AF65-F5344CB8AC3E}">
        <p14:creationId xmlns:p14="http://schemas.microsoft.com/office/powerpoint/2010/main" val="7261809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t>
            </a:r>
            <a:r>
              <a:rPr lang="en-US" dirty="0" smtClean="0">
                <a:solidFill>
                  <a:srgbClr val="642F6C"/>
                </a:solidFill>
              </a:rPr>
              <a:t>Translational Science</a:t>
            </a:r>
            <a:r>
              <a:rPr lang="en-US" dirty="0" smtClean="0"/>
              <a:t>?</a:t>
            </a:r>
            <a:endParaRPr lang="en-US" dirty="0"/>
          </a:p>
        </p:txBody>
      </p:sp>
      <p:sp>
        <p:nvSpPr>
          <p:cNvPr id="3" name="Content Placeholder 2"/>
          <p:cNvSpPr>
            <a:spLocks noGrp="1"/>
          </p:cNvSpPr>
          <p:nvPr>
            <p:ph sz="quarter" idx="13"/>
          </p:nvPr>
        </p:nvSpPr>
        <p:spPr>
          <a:xfrm>
            <a:off x="457200" y="1371600"/>
            <a:ext cx="8229600" cy="4572000"/>
          </a:xfrm>
        </p:spPr>
        <p:txBody>
          <a:bodyPr>
            <a:normAutofit lnSpcReduction="10000"/>
          </a:bodyPr>
          <a:lstStyle/>
          <a:p>
            <a:pPr marL="0" indent="0" algn="ctr">
              <a:lnSpc>
                <a:spcPct val="150000"/>
              </a:lnSpc>
              <a:buNone/>
            </a:pPr>
            <a:r>
              <a:rPr lang="en-US" sz="2800" i="1" dirty="0" smtClean="0"/>
              <a:t>Translational Science</a:t>
            </a:r>
            <a:r>
              <a:rPr lang="en-US" sz="2800" dirty="0" smtClean="0"/>
              <a:t> is the field of investigation focused on understanding the scientific and operational principles underlying each step of the translational process.  </a:t>
            </a:r>
          </a:p>
          <a:p>
            <a:pPr marL="0" indent="0" algn="ctr">
              <a:lnSpc>
                <a:spcPct val="150000"/>
              </a:lnSpc>
              <a:buNone/>
            </a:pPr>
            <a:endParaRPr lang="en-US" sz="2800" dirty="0" smtClean="0"/>
          </a:p>
          <a:p>
            <a:pPr marL="0" indent="0" algn="ctr">
              <a:lnSpc>
                <a:spcPct val="150000"/>
              </a:lnSpc>
              <a:buNone/>
            </a:pPr>
            <a:r>
              <a:rPr lang="en-US" sz="2800" dirty="0" smtClean="0"/>
              <a:t>NCATS studies translation as a                 </a:t>
            </a:r>
            <a:r>
              <a:rPr lang="en-US" sz="2800" dirty="0" smtClean="0">
                <a:solidFill>
                  <a:srgbClr val="3E0050"/>
                </a:solidFill>
              </a:rPr>
              <a:t>scientific and organizational problem</a:t>
            </a:r>
            <a:r>
              <a:rPr lang="en-US" dirty="0" smtClean="0"/>
              <a:t>.</a:t>
            </a:r>
            <a:endParaRPr lang="en-US" dirty="0"/>
          </a:p>
        </p:txBody>
      </p:sp>
    </p:spTree>
    <p:extLst>
      <p:ext uri="{BB962C8B-B14F-4D97-AF65-F5344CB8AC3E}">
        <p14:creationId xmlns:p14="http://schemas.microsoft.com/office/powerpoint/2010/main" val="26084992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CATS Strip.bmp"/>
          <p:cNvPicPr>
            <a:picLocks noChangeAspect="1"/>
          </p:cNvPicPr>
          <p:nvPr/>
        </p:nvPicPr>
        <p:blipFill>
          <a:blip r:embed="rId3" cstate="print"/>
          <a:stretch>
            <a:fillRect/>
          </a:stretch>
        </p:blipFill>
        <p:spPr>
          <a:xfrm>
            <a:off x="457200" y="1371627"/>
            <a:ext cx="8229600" cy="1800225"/>
          </a:xfrm>
          <a:prstGeom prst="rect">
            <a:avLst/>
          </a:prstGeom>
        </p:spPr>
      </p:pic>
      <p:sp>
        <p:nvSpPr>
          <p:cNvPr id="2" name="Title 1"/>
          <p:cNvSpPr>
            <a:spLocks noGrp="1"/>
          </p:cNvSpPr>
          <p:nvPr>
            <p:ph type="title"/>
          </p:nvPr>
        </p:nvSpPr>
        <p:spPr/>
        <p:txBody>
          <a:bodyPr/>
          <a:lstStyle/>
          <a:p>
            <a:r>
              <a:rPr lang="en-US" dirty="0" smtClean="0"/>
              <a:t>NCATS Mission</a:t>
            </a:r>
            <a:endParaRPr lang="en-US" dirty="0"/>
          </a:p>
        </p:txBody>
      </p:sp>
      <p:sp>
        <p:nvSpPr>
          <p:cNvPr id="3" name="Content Placeholder 2"/>
          <p:cNvSpPr>
            <a:spLocks noGrp="1"/>
          </p:cNvSpPr>
          <p:nvPr>
            <p:ph sz="quarter" idx="13"/>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r>
              <a:rPr lang="en-US" dirty="0" smtClean="0"/>
              <a:t>To </a:t>
            </a:r>
            <a:r>
              <a:rPr lang="en-US" dirty="0"/>
              <a:t>catalyze the generation of </a:t>
            </a:r>
            <a:r>
              <a:rPr lang="en-US" dirty="0">
                <a:solidFill>
                  <a:srgbClr val="FF0000"/>
                </a:solidFill>
              </a:rPr>
              <a:t>innovative methods and technologies</a:t>
            </a:r>
            <a:r>
              <a:rPr lang="en-US" dirty="0"/>
              <a:t> that will enhance the development, </a:t>
            </a:r>
            <a:r>
              <a:rPr lang="en-US" dirty="0" smtClean="0"/>
              <a:t>testing </a:t>
            </a:r>
            <a:r>
              <a:rPr lang="en-US" dirty="0"/>
              <a:t>and implementation of diagnostics and therapeutics across a wide range of human diseases and conditions</a:t>
            </a:r>
            <a:r>
              <a:rPr lang="en-US" dirty="0" smtClean="0"/>
              <a:t>.</a:t>
            </a:r>
            <a:endParaRPr lang="en-US" dirty="0"/>
          </a:p>
        </p:txBody>
      </p:sp>
    </p:spTree>
    <p:extLst>
      <p:ext uri="{BB962C8B-B14F-4D97-AF65-F5344CB8AC3E}">
        <p14:creationId xmlns:p14="http://schemas.microsoft.com/office/powerpoint/2010/main" val="9927978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914400"/>
          </a:xfrm>
        </p:spPr>
        <p:txBody>
          <a:bodyPr>
            <a:normAutofit fontScale="90000"/>
          </a:bodyPr>
          <a:lstStyle/>
          <a:p>
            <a:r>
              <a:rPr lang="en-US" dirty="0"/>
              <a:t>Some of </a:t>
            </a:r>
            <a:r>
              <a:rPr lang="en-US" dirty="0" smtClean="0"/>
              <a:t>the problems </a:t>
            </a:r>
            <a:r>
              <a:rPr lang="en-US" dirty="0"/>
              <a:t>on NCATS’ to-do </a:t>
            </a:r>
            <a:r>
              <a:rPr lang="en-US" dirty="0" smtClean="0"/>
              <a:t>list</a:t>
            </a:r>
            <a:endParaRPr lang="en-US" dirty="0"/>
          </a:p>
        </p:txBody>
      </p:sp>
      <p:sp>
        <p:nvSpPr>
          <p:cNvPr id="4" name="Content Placeholder 3"/>
          <p:cNvSpPr>
            <a:spLocks noGrp="1"/>
          </p:cNvSpPr>
          <p:nvPr>
            <p:ph sz="quarter" idx="13"/>
          </p:nvPr>
        </p:nvSpPr>
        <p:spPr>
          <a:xfrm>
            <a:off x="304800" y="914400"/>
            <a:ext cx="8534400" cy="5105400"/>
          </a:xfrm>
        </p:spPr>
        <p:txBody>
          <a:bodyPr>
            <a:normAutofit fontScale="85000" lnSpcReduction="20000"/>
          </a:bodyPr>
          <a:lstStyle/>
          <a:p>
            <a:r>
              <a:rPr lang="en-US" dirty="0" smtClean="0"/>
              <a:t>Predictive toxicology</a:t>
            </a:r>
          </a:p>
          <a:p>
            <a:r>
              <a:rPr lang="en-US" dirty="0" smtClean="0"/>
              <a:t>Predictive efficacy</a:t>
            </a:r>
          </a:p>
          <a:p>
            <a:r>
              <a:rPr lang="en-US" dirty="0" err="1" smtClean="0"/>
              <a:t>Derisking</a:t>
            </a:r>
            <a:r>
              <a:rPr lang="en-US" dirty="0" smtClean="0"/>
              <a:t> </a:t>
            </a:r>
            <a:r>
              <a:rPr lang="en-US" dirty="0" err="1" smtClean="0"/>
              <a:t>undruggable</a:t>
            </a:r>
            <a:r>
              <a:rPr lang="en-US" dirty="0" smtClean="0"/>
              <a:t> targets/untreatable diseases</a:t>
            </a:r>
          </a:p>
          <a:p>
            <a:r>
              <a:rPr lang="en-US" dirty="0" smtClean="0"/>
              <a:t>Data interoperability</a:t>
            </a:r>
          </a:p>
          <a:p>
            <a:r>
              <a:rPr lang="en-US" dirty="0"/>
              <a:t>Biomarker qualification process</a:t>
            </a:r>
          </a:p>
          <a:p>
            <a:r>
              <a:rPr lang="en-US" dirty="0" smtClean="0"/>
              <a:t>Clinical trial networks </a:t>
            </a:r>
          </a:p>
          <a:p>
            <a:r>
              <a:rPr lang="en-US" dirty="0" smtClean="0"/>
              <a:t>Patient recruitment</a:t>
            </a:r>
          </a:p>
          <a:p>
            <a:r>
              <a:rPr lang="en-US" dirty="0" smtClean="0"/>
              <a:t>Electronic Health Records for research</a:t>
            </a:r>
          </a:p>
          <a:p>
            <a:r>
              <a:rPr lang="en-US" dirty="0" smtClean="0"/>
              <a:t>Harmonized IRBs</a:t>
            </a:r>
          </a:p>
          <a:p>
            <a:r>
              <a:rPr lang="en-US" dirty="0" smtClean="0"/>
              <a:t>Clinical diagnostic criteria</a:t>
            </a:r>
          </a:p>
          <a:p>
            <a:r>
              <a:rPr lang="en-US" dirty="0" smtClean="0"/>
              <a:t>Clinical outcome criteria (e.g., PROs)</a:t>
            </a:r>
          </a:p>
          <a:p>
            <a:r>
              <a:rPr lang="en-US" dirty="0" smtClean="0"/>
              <a:t>Adaptive clinical trial designs</a:t>
            </a:r>
          </a:p>
          <a:p>
            <a:r>
              <a:rPr lang="en-US" dirty="0" smtClean="0"/>
              <a:t>Shortening time of intervention adoption</a:t>
            </a:r>
          </a:p>
          <a:p>
            <a:r>
              <a:rPr lang="en-US" dirty="0" smtClean="0"/>
              <a:t>Adherence</a:t>
            </a:r>
          </a:p>
          <a:p>
            <a:r>
              <a:rPr lang="en-US" dirty="0" smtClean="0"/>
              <a:t>Methods to better measure impact on health…</a:t>
            </a:r>
          </a:p>
        </p:txBody>
      </p:sp>
    </p:spTree>
    <p:extLst>
      <p:ext uri="{BB962C8B-B14F-4D97-AF65-F5344CB8AC3E}">
        <p14:creationId xmlns:p14="http://schemas.microsoft.com/office/powerpoint/2010/main" val="26480929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normAutofit/>
          </a:bodyPr>
          <a:lstStyle/>
          <a:p>
            <a:r>
              <a:rPr lang="en-US" dirty="0" smtClean="0"/>
              <a:t>NCATS Scientific Initiatives</a:t>
            </a:r>
            <a:endParaRPr lang="en-US" dirty="0"/>
          </a:p>
        </p:txBody>
      </p:sp>
      <p:sp>
        <p:nvSpPr>
          <p:cNvPr id="3" name="Content Placeholder 2"/>
          <p:cNvSpPr>
            <a:spLocks noGrp="1"/>
          </p:cNvSpPr>
          <p:nvPr>
            <p:ph sz="quarter" idx="13"/>
          </p:nvPr>
        </p:nvSpPr>
        <p:spPr>
          <a:xfrm>
            <a:off x="76200" y="990600"/>
            <a:ext cx="8839200" cy="5105400"/>
          </a:xfrm>
        </p:spPr>
        <p:txBody>
          <a:bodyPr>
            <a:normAutofit lnSpcReduction="10000"/>
          </a:bodyPr>
          <a:lstStyle/>
          <a:p>
            <a:pPr>
              <a:lnSpc>
                <a:spcPct val="110000"/>
              </a:lnSpc>
            </a:pPr>
            <a:r>
              <a:rPr lang="en-US" b="1" dirty="0"/>
              <a:t>Clinical Translational Science</a:t>
            </a:r>
          </a:p>
          <a:p>
            <a:pPr lvl="1">
              <a:lnSpc>
                <a:spcPct val="110000"/>
              </a:lnSpc>
            </a:pPr>
            <a:r>
              <a:rPr lang="en-US" dirty="0"/>
              <a:t>Clinical and Translational Science Awards</a:t>
            </a:r>
          </a:p>
          <a:p>
            <a:pPr lvl="1">
              <a:lnSpc>
                <a:spcPct val="110000"/>
              </a:lnSpc>
            </a:pPr>
            <a:r>
              <a:rPr lang="en-US" dirty="0"/>
              <a:t>Rare Disease Clinical Research Network</a:t>
            </a:r>
          </a:p>
          <a:p>
            <a:pPr lvl="1">
              <a:lnSpc>
                <a:spcPct val="110000"/>
              </a:lnSpc>
            </a:pPr>
            <a:r>
              <a:rPr lang="en-US" dirty="0"/>
              <a:t>New Therapeutic Uses program</a:t>
            </a:r>
          </a:p>
          <a:p>
            <a:pPr>
              <a:lnSpc>
                <a:spcPct val="110000"/>
              </a:lnSpc>
            </a:pPr>
            <a:r>
              <a:rPr lang="en-US" b="1" dirty="0"/>
              <a:t>Preclinical Translational Science</a:t>
            </a:r>
          </a:p>
          <a:p>
            <a:pPr lvl="1">
              <a:lnSpc>
                <a:spcPct val="110000"/>
              </a:lnSpc>
            </a:pPr>
            <a:r>
              <a:rPr lang="en-US" dirty="0" smtClean="0"/>
              <a:t>NCATS Chemical Genomics Center</a:t>
            </a:r>
            <a:endParaRPr lang="en-US" dirty="0"/>
          </a:p>
          <a:p>
            <a:pPr lvl="1">
              <a:lnSpc>
                <a:spcPct val="110000"/>
              </a:lnSpc>
            </a:pPr>
            <a:r>
              <a:rPr lang="en-US" dirty="0"/>
              <a:t>Therapeutics for Rare and Neglected Diseases program</a:t>
            </a:r>
          </a:p>
          <a:p>
            <a:pPr lvl="1">
              <a:lnSpc>
                <a:spcPct val="110000"/>
              </a:lnSpc>
            </a:pPr>
            <a:r>
              <a:rPr lang="en-US" dirty="0"/>
              <a:t>Bridging Interventional Development Gaps program</a:t>
            </a:r>
          </a:p>
          <a:p>
            <a:pPr>
              <a:lnSpc>
                <a:spcPct val="110000"/>
              </a:lnSpc>
            </a:pPr>
            <a:r>
              <a:rPr lang="en-US" b="1" dirty="0"/>
              <a:t>Re-engineering Translational Sciences</a:t>
            </a:r>
          </a:p>
          <a:p>
            <a:pPr lvl="1">
              <a:lnSpc>
                <a:spcPct val="110000"/>
              </a:lnSpc>
            </a:pPr>
            <a:r>
              <a:rPr lang="en-US" dirty="0" smtClean="0"/>
              <a:t>Toxicology </a:t>
            </a:r>
            <a:r>
              <a:rPr lang="en-US" dirty="0"/>
              <a:t>in the 21st Century</a:t>
            </a:r>
          </a:p>
          <a:p>
            <a:pPr lvl="1">
              <a:lnSpc>
                <a:spcPct val="110000"/>
              </a:lnSpc>
            </a:pPr>
            <a:r>
              <a:rPr lang="en-US" dirty="0" err="1"/>
              <a:t>Microphysiological</a:t>
            </a:r>
            <a:r>
              <a:rPr lang="en-US" dirty="0"/>
              <a:t> Systems (Tissue Chip) program</a:t>
            </a:r>
          </a:p>
          <a:p>
            <a:pPr lvl="1">
              <a:lnSpc>
                <a:spcPct val="110000"/>
              </a:lnSpc>
            </a:pPr>
            <a:r>
              <a:rPr lang="en-US" dirty="0"/>
              <a:t>Office of Rare Diseases Research</a:t>
            </a:r>
          </a:p>
          <a:p>
            <a:endParaRPr lang="en-US" dirty="0"/>
          </a:p>
        </p:txBody>
      </p:sp>
    </p:spTree>
    <p:extLst>
      <p:ext uri="{BB962C8B-B14F-4D97-AF65-F5344CB8AC3E}">
        <p14:creationId xmlns:p14="http://schemas.microsoft.com/office/powerpoint/2010/main" val="27407260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2225">
          <a:solidFill>
            <a:srgbClr val="000000"/>
          </a:solidFill>
          <a:prstDash val="sysDash"/>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Custom Design">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BD5B5"/>
      </a:hlink>
      <a:folHlink>
        <a:srgbClr val="80008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22225">
          <a:solidFill>
            <a:srgbClr val="000000"/>
          </a:solidFill>
          <a:prstDash val="sysDash"/>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8.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16592</TotalTime>
  <Words>3816</Words>
  <Application>Microsoft Office PowerPoint</Application>
  <PresentationFormat>On-screen Show (4:3)</PresentationFormat>
  <Paragraphs>719</Paragraphs>
  <Slides>54</Slides>
  <Notes>35</Notes>
  <HiddenSlides>0</HiddenSlides>
  <MMClips>1</MMClips>
  <ScaleCrop>false</ScaleCrop>
  <HeadingPairs>
    <vt:vector size="6" baseType="variant">
      <vt:variant>
        <vt:lpstr>Theme</vt:lpstr>
      </vt:variant>
      <vt:variant>
        <vt:i4>18</vt:i4>
      </vt:variant>
      <vt:variant>
        <vt:lpstr>Embedded OLE Servers</vt:lpstr>
      </vt:variant>
      <vt:variant>
        <vt:i4>1</vt:i4>
      </vt:variant>
      <vt:variant>
        <vt:lpstr>Slide Titles</vt:lpstr>
      </vt:variant>
      <vt:variant>
        <vt:i4>54</vt:i4>
      </vt:variant>
    </vt:vector>
  </HeadingPairs>
  <TitlesOfParts>
    <vt:vector size="73" baseType="lpstr">
      <vt:lpstr>Office Theme</vt:lpstr>
      <vt:lpstr>9_Office Theme</vt:lpstr>
      <vt:lpstr>5_Custom Design</vt:lpstr>
      <vt:lpstr>7_Office Theme</vt:lpstr>
      <vt:lpstr>8_Office Theme</vt:lpstr>
      <vt:lpstr>1_Office Theme</vt:lpstr>
      <vt:lpstr>11_Office Theme</vt:lpstr>
      <vt:lpstr>12_Office Theme</vt:lpstr>
      <vt:lpstr>3_Office Theme</vt:lpstr>
      <vt:lpstr>15_Office Theme</vt:lpstr>
      <vt:lpstr>4_Office Theme</vt:lpstr>
      <vt:lpstr>16_Office Theme</vt:lpstr>
      <vt:lpstr>1_Default Design</vt:lpstr>
      <vt:lpstr>17_Office Theme</vt:lpstr>
      <vt:lpstr>14_Office Theme</vt:lpstr>
      <vt:lpstr>2_Office Theme</vt:lpstr>
      <vt:lpstr>10_Office Theme</vt:lpstr>
      <vt:lpstr>5_Office Theme</vt:lpstr>
      <vt:lpstr>Image</vt:lpstr>
      <vt:lpstr>Catalyzing Translational Innovation for Rare Diseases  Look for the Connections</vt:lpstr>
      <vt:lpstr>The Best of Times, the Worst of Times</vt:lpstr>
      <vt:lpstr>Human Conditions with Known Molecular Basis</vt:lpstr>
      <vt:lpstr>SO….</vt:lpstr>
      <vt:lpstr>What is Translation?</vt:lpstr>
      <vt:lpstr>What is Translational Science?</vt:lpstr>
      <vt:lpstr>NCATS Mission</vt:lpstr>
      <vt:lpstr>Some of the problems on NCATS’ to-do list</vt:lpstr>
      <vt:lpstr>NCATS Scientific Initiatives</vt:lpstr>
      <vt:lpstr>Division of Clinical Innovation Clinical and Translational Science Awards (CTSA) Program </vt:lpstr>
      <vt:lpstr>Clinical and Translational Science Awards Program CTSA Hubs</vt:lpstr>
      <vt:lpstr>Streamlining Multi-Site Clinical Studies</vt:lpstr>
      <vt:lpstr>CTSA Trial Innovation Centers (TICs)</vt:lpstr>
      <vt:lpstr>Improving Participant Recruitment</vt:lpstr>
      <vt:lpstr>CTSA Recruitment Innovation Centers (RICs)</vt:lpstr>
      <vt:lpstr>Training the Translational Research Workforce</vt:lpstr>
      <vt:lpstr>Evolving the CTSA Program to Transform Clinical Translational Science</vt:lpstr>
      <vt:lpstr>Office of Rare Diseases Research </vt:lpstr>
      <vt:lpstr> </vt:lpstr>
      <vt:lpstr>PowerPoint Presentation</vt:lpstr>
      <vt:lpstr>PowerPoint Presentation</vt:lpstr>
      <vt:lpstr>PowerPoint Presentation</vt:lpstr>
      <vt:lpstr>RDCRN-Rare Lung Diseases Consortium (RLDC) Sirolimus Trial for LAM</vt:lpstr>
      <vt:lpstr>Autoimmune Pulmonary Alveolar Proteinosis (PAP)</vt:lpstr>
      <vt:lpstr>PAP in the RDCRN-RLDC</vt:lpstr>
      <vt:lpstr>Steps in the drug development process</vt:lpstr>
      <vt:lpstr>Moore’s Law</vt:lpstr>
      <vt:lpstr>Eroom’s Law</vt:lpstr>
      <vt:lpstr>PowerPoint Presentation</vt:lpstr>
      <vt:lpstr>NCATS DPI Staff</vt:lpstr>
      <vt:lpstr>Video of NCATS Preclinical Innovation Laboratories</vt:lpstr>
      <vt:lpstr>PowerPoint Presentation</vt:lpstr>
      <vt:lpstr>PowerPoint Presentation</vt:lpstr>
      <vt:lpstr>PowerPoint Presentation</vt:lpstr>
      <vt:lpstr>Patient-driven science</vt:lpstr>
      <vt:lpstr>Why Repurposing?</vt:lpstr>
      <vt:lpstr>NCATS Comprehensive Repurposing Program “Systematizing Serendipity”</vt:lpstr>
      <vt:lpstr>Therapeutics for Rare and Neglected Diseases (TRND) Program</vt:lpstr>
      <vt:lpstr>TRND Portfolio</vt:lpstr>
      <vt:lpstr>Autoimmune Pulmonary Alveolar Proteinosis (PAP)</vt:lpstr>
      <vt:lpstr>Developing Inhaled GM-CSF Therapy for Autoimmune PAP</vt:lpstr>
      <vt:lpstr>PAP in the RDCRN-RLDC</vt:lpstr>
      <vt:lpstr>Discovering New Therapeutic Uses for Existing Molecules Program (NTU)</vt:lpstr>
      <vt:lpstr>New Therapeutic Uses Program</vt:lpstr>
      <vt:lpstr>LAM NTU project therapeutic hypothesis</vt:lpstr>
      <vt:lpstr>PowerPoint Presentation</vt:lpstr>
      <vt:lpstr>NTU project repurpsoing  AZD0530 for LAM</vt:lpstr>
      <vt:lpstr>Tissue Chip Program</vt:lpstr>
      <vt:lpstr>PowerPoint Presentation</vt:lpstr>
      <vt:lpstr>Engineered Cardiac Muscular Thin Films</vt:lpstr>
      <vt:lpstr>PowerPoint Presentation</vt:lpstr>
      <vt:lpstr>PowerPoint Presentation</vt:lpstr>
      <vt:lpstr>PowerPoint Presentation</vt:lpstr>
      <vt:lpstr>Learn More About NCATS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ekrebbs</dc:creator>
  <cp:lastModifiedBy>Regier, Debra</cp:lastModifiedBy>
  <cp:revision>414</cp:revision>
  <cp:lastPrinted>2015-09-28T16:09:42Z</cp:lastPrinted>
  <dcterms:created xsi:type="dcterms:W3CDTF">2013-01-16T19:22:01Z</dcterms:created>
  <dcterms:modified xsi:type="dcterms:W3CDTF">2015-09-29T16:22:14Z</dcterms:modified>
</cp:coreProperties>
</file>