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70" r:id="rId3"/>
    <p:sldId id="318" r:id="rId4"/>
    <p:sldId id="320" r:id="rId5"/>
    <p:sldId id="322" r:id="rId6"/>
    <p:sldId id="366" r:id="rId7"/>
    <p:sldId id="324" r:id="rId8"/>
    <p:sldId id="326" r:id="rId9"/>
    <p:sldId id="328" r:id="rId10"/>
    <p:sldId id="330" r:id="rId11"/>
    <p:sldId id="331" r:id="rId12"/>
    <p:sldId id="333" r:id="rId13"/>
    <p:sldId id="334" r:id="rId14"/>
    <p:sldId id="368" r:id="rId15"/>
    <p:sldId id="367" r:id="rId16"/>
    <p:sldId id="338" r:id="rId17"/>
    <p:sldId id="340" r:id="rId18"/>
    <p:sldId id="342" r:id="rId19"/>
    <p:sldId id="344" r:id="rId20"/>
    <p:sldId id="346" r:id="rId21"/>
    <p:sldId id="349" r:id="rId22"/>
    <p:sldId id="351" r:id="rId23"/>
    <p:sldId id="353" r:id="rId24"/>
    <p:sldId id="355" r:id="rId25"/>
    <p:sldId id="357" r:id="rId26"/>
    <p:sldId id="358" r:id="rId27"/>
    <p:sldId id="359" r:id="rId28"/>
    <p:sldId id="379" r:id="rId29"/>
    <p:sldId id="380" r:id="rId30"/>
    <p:sldId id="383" r:id="rId31"/>
    <p:sldId id="381" r:id="rId32"/>
    <p:sldId id="382" r:id="rId33"/>
    <p:sldId id="360" r:id="rId34"/>
    <p:sldId id="362" r:id="rId35"/>
    <p:sldId id="36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7F6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>
      <p:cViewPr>
        <p:scale>
          <a:sx n="75" d="100"/>
          <a:sy n="75" d="100"/>
        </p:scale>
        <p:origin x="2144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BFF478-18C7-324B-B9E4-D62F9288905E}" type="doc">
      <dgm:prSet loTypeId="urn:microsoft.com/office/officeart/2005/8/layout/matrix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8913D3-74BE-DD4C-9B3B-6BD4AD4411B2}">
      <dgm:prSet phldrT="[Text]"/>
      <dgm:spPr/>
      <dgm:t>
        <a:bodyPr/>
        <a:lstStyle/>
        <a:p>
          <a:r>
            <a:rPr lang="en-US" dirty="0" smtClean="0"/>
            <a:t>I. Firefighting</a:t>
          </a:r>
          <a:endParaRPr lang="en-US" dirty="0"/>
        </a:p>
      </dgm:t>
    </dgm:pt>
    <dgm:pt modelId="{7F59C34C-BC6B-8C44-90CC-69424A4BFF63}" type="parTrans" cxnId="{8FCEFD91-7F08-2D4F-A620-5B76177FCB09}">
      <dgm:prSet/>
      <dgm:spPr/>
      <dgm:t>
        <a:bodyPr/>
        <a:lstStyle/>
        <a:p>
          <a:endParaRPr lang="en-US"/>
        </a:p>
      </dgm:t>
    </dgm:pt>
    <dgm:pt modelId="{4117EC4B-7F6D-EC4A-8B43-E0B550158FF8}" type="sibTrans" cxnId="{8FCEFD91-7F08-2D4F-A620-5B76177FCB09}">
      <dgm:prSet/>
      <dgm:spPr/>
      <dgm:t>
        <a:bodyPr/>
        <a:lstStyle/>
        <a:p>
          <a:endParaRPr lang="en-US"/>
        </a:p>
      </dgm:t>
    </dgm:pt>
    <dgm:pt modelId="{67D594F6-3993-FC4E-B008-3A67A021F5C0}">
      <dgm:prSet phldrT="[Text]"/>
      <dgm:spPr/>
      <dgm:t>
        <a:bodyPr/>
        <a:lstStyle/>
        <a:p>
          <a:r>
            <a:rPr lang="en-US" dirty="0" smtClean="0"/>
            <a:t>II Quality time</a:t>
          </a:r>
          <a:endParaRPr lang="en-US" dirty="0"/>
        </a:p>
      </dgm:t>
    </dgm:pt>
    <dgm:pt modelId="{9D06F67B-D32A-4F47-BBE0-548C76DCF374}" type="parTrans" cxnId="{AC3BC97A-0D8A-C44F-B803-0C876A54FAC4}">
      <dgm:prSet/>
      <dgm:spPr/>
      <dgm:t>
        <a:bodyPr/>
        <a:lstStyle/>
        <a:p>
          <a:endParaRPr lang="en-US"/>
        </a:p>
      </dgm:t>
    </dgm:pt>
    <dgm:pt modelId="{2CC6A9C1-C8AA-524B-8489-F96BFF3A1AEB}" type="sibTrans" cxnId="{AC3BC97A-0D8A-C44F-B803-0C876A54FAC4}">
      <dgm:prSet/>
      <dgm:spPr/>
      <dgm:t>
        <a:bodyPr/>
        <a:lstStyle/>
        <a:p>
          <a:endParaRPr lang="en-US"/>
        </a:p>
      </dgm:t>
    </dgm:pt>
    <dgm:pt modelId="{EC0FB2EE-78F3-0042-B293-4E165B273E6C}">
      <dgm:prSet phldrT="[Text]"/>
      <dgm:spPr/>
      <dgm:t>
        <a:bodyPr/>
        <a:lstStyle/>
        <a:p>
          <a:r>
            <a:rPr lang="en-US" dirty="0" smtClean="0"/>
            <a:t>III. Distractions</a:t>
          </a:r>
          <a:endParaRPr lang="en-US" dirty="0"/>
        </a:p>
      </dgm:t>
    </dgm:pt>
    <dgm:pt modelId="{AA71CA4D-9D7D-1447-AFC8-E6FCB1FBE466}" type="parTrans" cxnId="{C7B152B9-87AE-D646-8DF3-2799E1A46664}">
      <dgm:prSet/>
      <dgm:spPr/>
      <dgm:t>
        <a:bodyPr/>
        <a:lstStyle/>
        <a:p>
          <a:endParaRPr lang="en-US"/>
        </a:p>
      </dgm:t>
    </dgm:pt>
    <dgm:pt modelId="{CBC82466-E2D4-534C-871C-72234F65E278}" type="sibTrans" cxnId="{C7B152B9-87AE-D646-8DF3-2799E1A46664}">
      <dgm:prSet/>
      <dgm:spPr/>
      <dgm:t>
        <a:bodyPr/>
        <a:lstStyle/>
        <a:p>
          <a:endParaRPr lang="en-US"/>
        </a:p>
      </dgm:t>
    </dgm:pt>
    <dgm:pt modelId="{2E2F9A71-F4B3-C240-A517-782984AD3CBF}">
      <dgm:prSet phldrT="[Text]"/>
      <dgm:spPr/>
      <dgm:t>
        <a:bodyPr/>
        <a:lstStyle/>
        <a:p>
          <a:r>
            <a:rPr lang="en-US" dirty="0" smtClean="0"/>
            <a:t>IV. Time wasters</a:t>
          </a:r>
          <a:endParaRPr lang="en-US" dirty="0"/>
        </a:p>
      </dgm:t>
    </dgm:pt>
    <dgm:pt modelId="{BAB7F2B2-7897-7549-8DE7-E5FCBA644E7F}" type="parTrans" cxnId="{4B86227C-017F-4445-B8B0-C0D02333C73F}">
      <dgm:prSet/>
      <dgm:spPr/>
      <dgm:t>
        <a:bodyPr/>
        <a:lstStyle/>
        <a:p>
          <a:endParaRPr lang="en-US"/>
        </a:p>
      </dgm:t>
    </dgm:pt>
    <dgm:pt modelId="{E39BBAE5-795F-5844-97A1-AA3636DD13BA}" type="sibTrans" cxnId="{4B86227C-017F-4445-B8B0-C0D02333C73F}">
      <dgm:prSet/>
      <dgm:spPr/>
      <dgm:t>
        <a:bodyPr/>
        <a:lstStyle/>
        <a:p>
          <a:endParaRPr lang="en-US"/>
        </a:p>
      </dgm:t>
    </dgm:pt>
    <dgm:pt modelId="{880DA319-C47E-294D-8C67-0A74C3CC8582}" type="pres">
      <dgm:prSet presAssocID="{6DBFF478-18C7-324B-B9E4-D62F9288905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B0EDD9-9F07-234F-8FE7-B4CB7ECC8908}" type="pres">
      <dgm:prSet presAssocID="{6DBFF478-18C7-324B-B9E4-D62F9288905E}" presName="axisShape" presStyleLbl="bgShp" presStyleIdx="0" presStyleCnt="1"/>
      <dgm:spPr/>
    </dgm:pt>
    <dgm:pt modelId="{8A999184-0A65-CA4A-BC98-1B06CB673716}" type="pres">
      <dgm:prSet presAssocID="{6DBFF478-18C7-324B-B9E4-D62F9288905E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42DD5-EA95-0343-869B-F764CBD48FB5}" type="pres">
      <dgm:prSet presAssocID="{6DBFF478-18C7-324B-B9E4-D62F9288905E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84540D-B502-1640-AD97-46CF7A2F0732}" type="pres">
      <dgm:prSet presAssocID="{6DBFF478-18C7-324B-B9E4-D62F9288905E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B037D-CABC-074B-BB1B-B947C6684042}" type="pres">
      <dgm:prSet presAssocID="{6DBFF478-18C7-324B-B9E4-D62F9288905E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34F7BD-DE78-544C-A28A-459AFF6FEA65}" type="presOf" srcId="{67D594F6-3993-FC4E-B008-3A67A021F5C0}" destId="{F2F42DD5-EA95-0343-869B-F764CBD48FB5}" srcOrd="0" destOrd="0" presId="urn:microsoft.com/office/officeart/2005/8/layout/matrix2"/>
    <dgm:cxn modelId="{AC3BC97A-0D8A-C44F-B803-0C876A54FAC4}" srcId="{6DBFF478-18C7-324B-B9E4-D62F9288905E}" destId="{67D594F6-3993-FC4E-B008-3A67A021F5C0}" srcOrd="1" destOrd="0" parTransId="{9D06F67B-D32A-4F47-BBE0-548C76DCF374}" sibTransId="{2CC6A9C1-C8AA-524B-8489-F96BFF3A1AEB}"/>
    <dgm:cxn modelId="{C7B152B9-87AE-D646-8DF3-2799E1A46664}" srcId="{6DBFF478-18C7-324B-B9E4-D62F9288905E}" destId="{EC0FB2EE-78F3-0042-B293-4E165B273E6C}" srcOrd="2" destOrd="0" parTransId="{AA71CA4D-9D7D-1447-AFC8-E6FCB1FBE466}" sibTransId="{CBC82466-E2D4-534C-871C-72234F65E278}"/>
    <dgm:cxn modelId="{8FCEFD91-7F08-2D4F-A620-5B76177FCB09}" srcId="{6DBFF478-18C7-324B-B9E4-D62F9288905E}" destId="{D58913D3-74BE-DD4C-9B3B-6BD4AD4411B2}" srcOrd="0" destOrd="0" parTransId="{7F59C34C-BC6B-8C44-90CC-69424A4BFF63}" sibTransId="{4117EC4B-7F6D-EC4A-8B43-E0B550158FF8}"/>
    <dgm:cxn modelId="{1E65A1F9-A996-3245-8398-488CB4816C8E}" type="presOf" srcId="{6DBFF478-18C7-324B-B9E4-D62F9288905E}" destId="{880DA319-C47E-294D-8C67-0A74C3CC8582}" srcOrd="0" destOrd="0" presId="urn:microsoft.com/office/officeart/2005/8/layout/matrix2"/>
    <dgm:cxn modelId="{22F7DA70-D8B7-9245-A28C-4EB61F1E7DAE}" type="presOf" srcId="{D58913D3-74BE-DD4C-9B3B-6BD4AD4411B2}" destId="{8A999184-0A65-CA4A-BC98-1B06CB673716}" srcOrd="0" destOrd="0" presId="urn:microsoft.com/office/officeart/2005/8/layout/matrix2"/>
    <dgm:cxn modelId="{691B722F-C6B2-2240-8D2C-5F4CCCFCEC43}" type="presOf" srcId="{2E2F9A71-F4B3-C240-A517-782984AD3CBF}" destId="{CD3B037D-CABC-074B-BB1B-B947C6684042}" srcOrd="0" destOrd="0" presId="urn:microsoft.com/office/officeart/2005/8/layout/matrix2"/>
    <dgm:cxn modelId="{4B86227C-017F-4445-B8B0-C0D02333C73F}" srcId="{6DBFF478-18C7-324B-B9E4-D62F9288905E}" destId="{2E2F9A71-F4B3-C240-A517-782984AD3CBF}" srcOrd="3" destOrd="0" parTransId="{BAB7F2B2-7897-7549-8DE7-E5FCBA644E7F}" sibTransId="{E39BBAE5-795F-5844-97A1-AA3636DD13BA}"/>
    <dgm:cxn modelId="{7BE4FE95-92D8-0B46-A84B-6FB136927310}" type="presOf" srcId="{EC0FB2EE-78F3-0042-B293-4E165B273E6C}" destId="{0884540D-B502-1640-AD97-46CF7A2F0732}" srcOrd="0" destOrd="0" presId="urn:microsoft.com/office/officeart/2005/8/layout/matrix2"/>
    <dgm:cxn modelId="{D1734E82-A687-1942-834B-07D17033980B}" type="presParOf" srcId="{880DA319-C47E-294D-8C67-0A74C3CC8582}" destId="{B6B0EDD9-9F07-234F-8FE7-B4CB7ECC8908}" srcOrd="0" destOrd="0" presId="urn:microsoft.com/office/officeart/2005/8/layout/matrix2"/>
    <dgm:cxn modelId="{4E94EEA6-1625-8044-81DA-7E4635C7E536}" type="presParOf" srcId="{880DA319-C47E-294D-8C67-0A74C3CC8582}" destId="{8A999184-0A65-CA4A-BC98-1B06CB673716}" srcOrd="1" destOrd="0" presId="urn:microsoft.com/office/officeart/2005/8/layout/matrix2"/>
    <dgm:cxn modelId="{DE51CFFA-37B2-FE48-B4F1-4120472AB79D}" type="presParOf" srcId="{880DA319-C47E-294D-8C67-0A74C3CC8582}" destId="{F2F42DD5-EA95-0343-869B-F764CBD48FB5}" srcOrd="2" destOrd="0" presId="urn:microsoft.com/office/officeart/2005/8/layout/matrix2"/>
    <dgm:cxn modelId="{6A97396C-B2E8-B043-AA8F-FCC250E94BC8}" type="presParOf" srcId="{880DA319-C47E-294D-8C67-0A74C3CC8582}" destId="{0884540D-B502-1640-AD97-46CF7A2F0732}" srcOrd="3" destOrd="0" presId="urn:microsoft.com/office/officeart/2005/8/layout/matrix2"/>
    <dgm:cxn modelId="{5DFA47E0-CB10-1649-9CDD-60BB78331C26}" type="presParOf" srcId="{880DA319-C47E-294D-8C67-0A74C3CC8582}" destId="{CD3B037D-CABC-074B-BB1B-B947C668404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BFF478-18C7-324B-B9E4-D62F9288905E}" type="doc">
      <dgm:prSet loTypeId="urn:microsoft.com/office/officeart/2005/8/layout/matrix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8913D3-74BE-DD4C-9B3B-6BD4AD4411B2}">
      <dgm:prSet phldrT="[Text]"/>
      <dgm:spPr/>
      <dgm:t>
        <a:bodyPr/>
        <a:lstStyle/>
        <a:p>
          <a:r>
            <a:rPr lang="en-US" dirty="0" smtClean="0"/>
            <a:t>I. Firefighting:</a:t>
          </a:r>
        </a:p>
        <a:p>
          <a:r>
            <a:rPr lang="en-US" dirty="0" smtClean="0"/>
            <a:t>--Urgent clinical</a:t>
          </a:r>
        </a:p>
        <a:p>
          <a:r>
            <a:rPr lang="en-US" dirty="0" smtClean="0"/>
            <a:t>--Kids to bus</a:t>
          </a:r>
          <a:endParaRPr lang="en-US" dirty="0"/>
        </a:p>
      </dgm:t>
    </dgm:pt>
    <dgm:pt modelId="{7F59C34C-BC6B-8C44-90CC-69424A4BFF63}" type="parTrans" cxnId="{8FCEFD91-7F08-2D4F-A620-5B76177FCB09}">
      <dgm:prSet/>
      <dgm:spPr/>
      <dgm:t>
        <a:bodyPr/>
        <a:lstStyle/>
        <a:p>
          <a:endParaRPr lang="en-US"/>
        </a:p>
      </dgm:t>
    </dgm:pt>
    <dgm:pt modelId="{4117EC4B-7F6D-EC4A-8B43-E0B550158FF8}" type="sibTrans" cxnId="{8FCEFD91-7F08-2D4F-A620-5B76177FCB09}">
      <dgm:prSet/>
      <dgm:spPr/>
      <dgm:t>
        <a:bodyPr/>
        <a:lstStyle/>
        <a:p>
          <a:endParaRPr lang="en-US"/>
        </a:p>
      </dgm:t>
    </dgm:pt>
    <dgm:pt modelId="{67D594F6-3993-FC4E-B008-3A67A021F5C0}">
      <dgm:prSet phldrT="[Text]"/>
      <dgm:spPr/>
      <dgm:t>
        <a:bodyPr/>
        <a:lstStyle/>
        <a:p>
          <a:r>
            <a:rPr lang="en-US" dirty="0" smtClean="0"/>
            <a:t>II Quality time</a:t>
          </a:r>
        </a:p>
        <a:p>
          <a:r>
            <a:rPr lang="en-US" dirty="0" smtClean="0"/>
            <a:t>--write manuscript</a:t>
          </a:r>
        </a:p>
        <a:p>
          <a:r>
            <a:rPr lang="en-US" dirty="0" smtClean="0"/>
            <a:t>--exercise</a:t>
          </a:r>
          <a:endParaRPr lang="en-US" dirty="0"/>
        </a:p>
      </dgm:t>
    </dgm:pt>
    <dgm:pt modelId="{9D06F67B-D32A-4F47-BBE0-548C76DCF374}" type="parTrans" cxnId="{AC3BC97A-0D8A-C44F-B803-0C876A54FAC4}">
      <dgm:prSet/>
      <dgm:spPr/>
      <dgm:t>
        <a:bodyPr/>
        <a:lstStyle/>
        <a:p>
          <a:endParaRPr lang="en-US"/>
        </a:p>
      </dgm:t>
    </dgm:pt>
    <dgm:pt modelId="{2CC6A9C1-C8AA-524B-8489-F96BFF3A1AEB}" type="sibTrans" cxnId="{AC3BC97A-0D8A-C44F-B803-0C876A54FAC4}">
      <dgm:prSet/>
      <dgm:spPr/>
      <dgm:t>
        <a:bodyPr/>
        <a:lstStyle/>
        <a:p>
          <a:endParaRPr lang="en-US"/>
        </a:p>
      </dgm:t>
    </dgm:pt>
    <dgm:pt modelId="{EC0FB2EE-78F3-0042-B293-4E165B273E6C}">
      <dgm:prSet phldrT="[Text]"/>
      <dgm:spPr/>
      <dgm:t>
        <a:bodyPr/>
        <a:lstStyle/>
        <a:p>
          <a:r>
            <a:rPr lang="en-US" dirty="0" smtClean="0"/>
            <a:t>III. Distractions</a:t>
          </a:r>
        </a:p>
        <a:p>
          <a:r>
            <a:rPr lang="en-US" dirty="0" smtClean="0"/>
            <a:t>--email</a:t>
          </a:r>
        </a:p>
        <a:p>
          <a:r>
            <a:rPr lang="en-US" dirty="0" smtClean="0"/>
            <a:t>--interruption</a:t>
          </a:r>
          <a:endParaRPr lang="en-US" dirty="0"/>
        </a:p>
      </dgm:t>
    </dgm:pt>
    <dgm:pt modelId="{AA71CA4D-9D7D-1447-AFC8-E6FCB1FBE466}" type="parTrans" cxnId="{C7B152B9-87AE-D646-8DF3-2799E1A46664}">
      <dgm:prSet/>
      <dgm:spPr/>
      <dgm:t>
        <a:bodyPr/>
        <a:lstStyle/>
        <a:p>
          <a:endParaRPr lang="en-US"/>
        </a:p>
      </dgm:t>
    </dgm:pt>
    <dgm:pt modelId="{CBC82466-E2D4-534C-871C-72234F65E278}" type="sibTrans" cxnId="{C7B152B9-87AE-D646-8DF3-2799E1A46664}">
      <dgm:prSet/>
      <dgm:spPr/>
      <dgm:t>
        <a:bodyPr/>
        <a:lstStyle/>
        <a:p>
          <a:endParaRPr lang="en-US"/>
        </a:p>
      </dgm:t>
    </dgm:pt>
    <dgm:pt modelId="{2E2F9A71-F4B3-C240-A517-782984AD3CBF}">
      <dgm:prSet phldrT="[Text]"/>
      <dgm:spPr/>
      <dgm:t>
        <a:bodyPr/>
        <a:lstStyle/>
        <a:p>
          <a:r>
            <a:rPr lang="en-US" dirty="0" smtClean="0"/>
            <a:t>IV. Time wasters</a:t>
          </a:r>
        </a:p>
        <a:p>
          <a:r>
            <a:rPr lang="en-US" dirty="0" smtClean="0"/>
            <a:t>--waiting</a:t>
          </a:r>
        </a:p>
        <a:p>
          <a:r>
            <a:rPr lang="en-US" dirty="0" smtClean="0"/>
            <a:t>--meetings</a:t>
          </a:r>
          <a:endParaRPr lang="en-US" dirty="0"/>
        </a:p>
      </dgm:t>
    </dgm:pt>
    <dgm:pt modelId="{BAB7F2B2-7897-7549-8DE7-E5FCBA644E7F}" type="parTrans" cxnId="{4B86227C-017F-4445-B8B0-C0D02333C73F}">
      <dgm:prSet/>
      <dgm:spPr/>
      <dgm:t>
        <a:bodyPr/>
        <a:lstStyle/>
        <a:p>
          <a:endParaRPr lang="en-US"/>
        </a:p>
      </dgm:t>
    </dgm:pt>
    <dgm:pt modelId="{E39BBAE5-795F-5844-97A1-AA3636DD13BA}" type="sibTrans" cxnId="{4B86227C-017F-4445-B8B0-C0D02333C73F}">
      <dgm:prSet/>
      <dgm:spPr/>
      <dgm:t>
        <a:bodyPr/>
        <a:lstStyle/>
        <a:p>
          <a:endParaRPr lang="en-US"/>
        </a:p>
      </dgm:t>
    </dgm:pt>
    <dgm:pt modelId="{880DA319-C47E-294D-8C67-0A74C3CC8582}" type="pres">
      <dgm:prSet presAssocID="{6DBFF478-18C7-324B-B9E4-D62F9288905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B0EDD9-9F07-234F-8FE7-B4CB7ECC8908}" type="pres">
      <dgm:prSet presAssocID="{6DBFF478-18C7-324B-B9E4-D62F9288905E}" presName="axisShape" presStyleLbl="bgShp" presStyleIdx="0" presStyleCnt="1"/>
      <dgm:spPr/>
    </dgm:pt>
    <dgm:pt modelId="{8A999184-0A65-CA4A-BC98-1B06CB673716}" type="pres">
      <dgm:prSet presAssocID="{6DBFF478-18C7-324B-B9E4-D62F9288905E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42DD5-EA95-0343-869B-F764CBD48FB5}" type="pres">
      <dgm:prSet presAssocID="{6DBFF478-18C7-324B-B9E4-D62F9288905E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84540D-B502-1640-AD97-46CF7A2F0732}" type="pres">
      <dgm:prSet presAssocID="{6DBFF478-18C7-324B-B9E4-D62F9288905E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B037D-CABC-074B-BB1B-B947C6684042}" type="pres">
      <dgm:prSet presAssocID="{6DBFF478-18C7-324B-B9E4-D62F9288905E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3BC97A-0D8A-C44F-B803-0C876A54FAC4}" srcId="{6DBFF478-18C7-324B-B9E4-D62F9288905E}" destId="{67D594F6-3993-FC4E-B008-3A67A021F5C0}" srcOrd="1" destOrd="0" parTransId="{9D06F67B-D32A-4F47-BBE0-548C76DCF374}" sibTransId="{2CC6A9C1-C8AA-524B-8489-F96BFF3A1AEB}"/>
    <dgm:cxn modelId="{C7B152B9-87AE-D646-8DF3-2799E1A46664}" srcId="{6DBFF478-18C7-324B-B9E4-D62F9288905E}" destId="{EC0FB2EE-78F3-0042-B293-4E165B273E6C}" srcOrd="2" destOrd="0" parTransId="{AA71CA4D-9D7D-1447-AFC8-E6FCB1FBE466}" sibTransId="{CBC82466-E2D4-534C-871C-72234F65E278}"/>
    <dgm:cxn modelId="{0A9028AF-E7F7-C046-8D6C-85248F245D96}" type="presOf" srcId="{6DBFF478-18C7-324B-B9E4-D62F9288905E}" destId="{880DA319-C47E-294D-8C67-0A74C3CC8582}" srcOrd="0" destOrd="0" presId="urn:microsoft.com/office/officeart/2005/8/layout/matrix2"/>
    <dgm:cxn modelId="{F394F355-9B78-2D46-9355-64453758EC12}" type="presOf" srcId="{D58913D3-74BE-DD4C-9B3B-6BD4AD4411B2}" destId="{8A999184-0A65-CA4A-BC98-1B06CB673716}" srcOrd="0" destOrd="0" presId="urn:microsoft.com/office/officeart/2005/8/layout/matrix2"/>
    <dgm:cxn modelId="{8FCEFD91-7F08-2D4F-A620-5B76177FCB09}" srcId="{6DBFF478-18C7-324B-B9E4-D62F9288905E}" destId="{D58913D3-74BE-DD4C-9B3B-6BD4AD4411B2}" srcOrd="0" destOrd="0" parTransId="{7F59C34C-BC6B-8C44-90CC-69424A4BFF63}" sibTransId="{4117EC4B-7F6D-EC4A-8B43-E0B550158FF8}"/>
    <dgm:cxn modelId="{A9151B69-0C99-EA40-9321-6EB69134F6E7}" type="presOf" srcId="{67D594F6-3993-FC4E-B008-3A67A021F5C0}" destId="{F2F42DD5-EA95-0343-869B-F764CBD48FB5}" srcOrd="0" destOrd="0" presId="urn:microsoft.com/office/officeart/2005/8/layout/matrix2"/>
    <dgm:cxn modelId="{4B86227C-017F-4445-B8B0-C0D02333C73F}" srcId="{6DBFF478-18C7-324B-B9E4-D62F9288905E}" destId="{2E2F9A71-F4B3-C240-A517-782984AD3CBF}" srcOrd="3" destOrd="0" parTransId="{BAB7F2B2-7897-7549-8DE7-E5FCBA644E7F}" sibTransId="{E39BBAE5-795F-5844-97A1-AA3636DD13BA}"/>
    <dgm:cxn modelId="{6C6F0065-4CBA-AB4F-A1B6-2FFF6E1FBAC2}" type="presOf" srcId="{EC0FB2EE-78F3-0042-B293-4E165B273E6C}" destId="{0884540D-B502-1640-AD97-46CF7A2F0732}" srcOrd="0" destOrd="0" presId="urn:microsoft.com/office/officeart/2005/8/layout/matrix2"/>
    <dgm:cxn modelId="{5DD82262-2625-A640-BBE7-D5F6066A4A3C}" type="presOf" srcId="{2E2F9A71-F4B3-C240-A517-782984AD3CBF}" destId="{CD3B037D-CABC-074B-BB1B-B947C6684042}" srcOrd="0" destOrd="0" presId="urn:microsoft.com/office/officeart/2005/8/layout/matrix2"/>
    <dgm:cxn modelId="{24AE6900-315A-F24F-AB23-B2C64CCE3EE8}" type="presParOf" srcId="{880DA319-C47E-294D-8C67-0A74C3CC8582}" destId="{B6B0EDD9-9F07-234F-8FE7-B4CB7ECC8908}" srcOrd="0" destOrd="0" presId="urn:microsoft.com/office/officeart/2005/8/layout/matrix2"/>
    <dgm:cxn modelId="{60C5D750-7262-F745-BF13-93E4B4E2E6D9}" type="presParOf" srcId="{880DA319-C47E-294D-8C67-0A74C3CC8582}" destId="{8A999184-0A65-CA4A-BC98-1B06CB673716}" srcOrd="1" destOrd="0" presId="urn:microsoft.com/office/officeart/2005/8/layout/matrix2"/>
    <dgm:cxn modelId="{3F269E2C-0D5C-4B49-9DEE-02E9684F00FC}" type="presParOf" srcId="{880DA319-C47E-294D-8C67-0A74C3CC8582}" destId="{F2F42DD5-EA95-0343-869B-F764CBD48FB5}" srcOrd="2" destOrd="0" presId="urn:microsoft.com/office/officeart/2005/8/layout/matrix2"/>
    <dgm:cxn modelId="{DD43A032-0B7F-654D-A015-31593922B6C8}" type="presParOf" srcId="{880DA319-C47E-294D-8C67-0A74C3CC8582}" destId="{0884540D-B502-1640-AD97-46CF7A2F0732}" srcOrd="3" destOrd="0" presId="urn:microsoft.com/office/officeart/2005/8/layout/matrix2"/>
    <dgm:cxn modelId="{6B815443-01BA-BA46-9458-CEBDDEE8EF85}" type="presParOf" srcId="{880DA319-C47E-294D-8C67-0A74C3CC8582}" destId="{CD3B037D-CABC-074B-BB1B-B947C668404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0EDD9-9F07-234F-8FE7-B4CB7ECC8908}">
      <dsp:nvSpPr>
        <dsp:cNvPr id="0" name=""/>
        <dsp:cNvSpPr/>
      </dsp:nvSpPr>
      <dsp:spPr>
        <a:xfrm>
          <a:off x="1296193" y="0"/>
          <a:ext cx="3916363" cy="39163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999184-0A65-CA4A-BC98-1B06CB673716}">
      <dsp:nvSpPr>
        <dsp:cNvPr id="0" name=""/>
        <dsp:cNvSpPr/>
      </dsp:nvSpPr>
      <dsp:spPr>
        <a:xfrm>
          <a:off x="1550757" y="254563"/>
          <a:ext cx="1566545" cy="1566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I. Firefighting</a:t>
          </a:r>
          <a:endParaRPr lang="en-US" sz="2000" kern="1200" dirty="0"/>
        </a:p>
      </dsp:txBody>
      <dsp:txXfrm>
        <a:off x="1627229" y="331035"/>
        <a:ext cx="1413601" cy="1413601"/>
      </dsp:txXfrm>
    </dsp:sp>
    <dsp:sp modelId="{F2F42DD5-EA95-0343-869B-F764CBD48FB5}">
      <dsp:nvSpPr>
        <dsp:cNvPr id="0" name=""/>
        <dsp:cNvSpPr/>
      </dsp:nvSpPr>
      <dsp:spPr>
        <a:xfrm>
          <a:off x="3391447" y="254563"/>
          <a:ext cx="1566545" cy="1566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II Quality time</a:t>
          </a:r>
          <a:endParaRPr lang="en-US" sz="2000" kern="1200" dirty="0"/>
        </a:p>
      </dsp:txBody>
      <dsp:txXfrm>
        <a:off x="3467919" y="331035"/>
        <a:ext cx="1413601" cy="1413601"/>
      </dsp:txXfrm>
    </dsp:sp>
    <dsp:sp modelId="{0884540D-B502-1640-AD97-46CF7A2F0732}">
      <dsp:nvSpPr>
        <dsp:cNvPr id="0" name=""/>
        <dsp:cNvSpPr/>
      </dsp:nvSpPr>
      <dsp:spPr>
        <a:xfrm>
          <a:off x="1550757" y="2095254"/>
          <a:ext cx="1566545" cy="1566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III. Distractions</a:t>
          </a:r>
          <a:endParaRPr lang="en-US" sz="2000" kern="1200" dirty="0"/>
        </a:p>
      </dsp:txBody>
      <dsp:txXfrm>
        <a:off x="1627229" y="2171726"/>
        <a:ext cx="1413601" cy="1413601"/>
      </dsp:txXfrm>
    </dsp:sp>
    <dsp:sp modelId="{CD3B037D-CABC-074B-BB1B-B947C6684042}">
      <dsp:nvSpPr>
        <dsp:cNvPr id="0" name=""/>
        <dsp:cNvSpPr/>
      </dsp:nvSpPr>
      <dsp:spPr>
        <a:xfrm>
          <a:off x="3391447" y="2095254"/>
          <a:ext cx="1566545" cy="1566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IV. Time wasters</a:t>
          </a:r>
          <a:endParaRPr lang="en-US" sz="2000" kern="1200" dirty="0"/>
        </a:p>
      </dsp:txBody>
      <dsp:txXfrm>
        <a:off x="3467919" y="2171726"/>
        <a:ext cx="1413601" cy="1413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0EDD9-9F07-234F-8FE7-B4CB7ECC8908}">
      <dsp:nvSpPr>
        <dsp:cNvPr id="0" name=""/>
        <dsp:cNvSpPr/>
      </dsp:nvSpPr>
      <dsp:spPr>
        <a:xfrm>
          <a:off x="1296193" y="0"/>
          <a:ext cx="3916363" cy="39163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999184-0A65-CA4A-BC98-1B06CB673716}">
      <dsp:nvSpPr>
        <dsp:cNvPr id="0" name=""/>
        <dsp:cNvSpPr/>
      </dsp:nvSpPr>
      <dsp:spPr>
        <a:xfrm>
          <a:off x="1550757" y="254563"/>
          <a:ext cx="1566545" cy="1566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I. Firefighting: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--Urgent clinical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--Kids to bus</a:t>
          </a:r>
          <a:endParaRPr lang="en-US" sz="1700" kern="1200" dirty="0"/>
        </a:p>
      </dsp:txBody>
      <dsp:txXfrm>
        <a:off x="1627229" y="331035"/>
        <a:ext cx="1413601" cy="1413601"/>
      </dsp:txXfrm>
    </dsp:sp>
    <dsp:sp modelId="{F2F42DD5-EA95-0343-869B-F764CBD48FB5}">
      <dsp:nvSpPr>
        <dsp:cNvPr id="0" name=""/>
        <dsp:cNvSpPr/>
      </dsp:nvSpPr>
      <dsp:spPr>
        <a:xfrm>
          <a:off x="3391447" y="254563"/>
          <a:ext cx="1566545" cy="1566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II Quality time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--write manuscript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--exercise</a:t>
          </a:r>
          <a:endParaRPr lang="en-US" sz="1700" kern="1200" dirty="0"/>
        </a:p>
      </dsp:txBody>
      <dsp:txXfrm>
        <a:off x="3467919" y="331035"/>
        <a:ext cx="1413601" cy="1413601"/>
      </dsp:txXfrm>
    </dsp:sp>
    <dsp:sp modelId="{0884540D-B502-1640-AD97-46CF7A2F0732}">
      <dsp:nvSpPr>
        <dsp:cNvPr id="0" name=""/>
        <dsp:cNvSpPr/>
      </dsp:nvSpPr>
      <dsp:spPr>
        <a:xfrm>
          <a:off x="1550757" y="2095254"/>
          <a:ext cx="1566545" cy="1566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III. Distractions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--email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--interruption</a:t>
          </a:r>
          <a:endParaRPr lang="en-US" sz="1700" kern="1200" dirty="0"/>
        </a:p>
      </dsp:txBody>
      <dsp:txXfrm>
        <a:off x="1627229" y="2171726"/>
        <a:ext cx="1413601" cy="1413601"/>
      </dsp:txXfrm>
    </dsp:sp>
    <dsp:sp modelId="{CD3B037D-CABC-074B-BB1B-B947C6684042}">
      <dsp:nvSpPr>
        <dsp:cNvPr id="0" name=""/>
        <dsp:cNvSpPr/>
      </dsp:nvSpPr>
      <dsp:spPr>
        <a:xfrm>
          <a:off x="3391447" y="2095254"/>
          <a:ext cx="1566545" cy="1566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IV. Time wasters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--waiting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--meetings</a:t>
          </a:r>
          <a:endParaRPr lang="en-US" sz="1700" kern="1200" dirty="0"/>
        </a:p>
      </dsp:txBody>
      <dsp:txXfrm>
        <a:off x="3467919" y="2171726"/>
        <a:ext cx="1413601" cy="1413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252FE-4702-934C-924B-65BDCC0A7AEE}" type="datetime1">
              <a:rPr lang="en-US" smtClean="0"/>
              <a:pPr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314DD-6F99-9945-8355-7BBDDB08C8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335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3-10T14:52:52.355"/>
    </inkml:context>
    <inkml:brush xml:id="br0">
      <inkml:brushProperty name="width" value="0.09071" units="cm"/>
      <inkml:brushProperty name="height" value="0.09071" units="cm"/>
      <inkml:brushProperty name="color" value="#ED331F"/>
    </inkml:brush>
  </inkml:definitions>
  <inkml:trace contextRef="#ctx0" brushRef="#br0">3536 601 8355,'6'-11'80,"1"-1"1,3 1-1,1-1 1,1 3-1,-3-1 1,1 3 0,-3-3-1,1 1 1,-4-5-1,-2-1 1,-2-2-1,0 0 850,0 0 0,-6-1-721,0 1 1,-1 6-179,1-1 0,2 3 1,-6-4-42,3 1 0,-5 1 0,5-5 0,-3 3 32,-3 2 0,3 1 0,-1-1 0,-2 3-27,-3 0 0,-3 5 0,-4-7 0,-3 0 35,-1 1 0,-5 3 0,5-3 66,0 1 1,-5 0 0,3 5 0,-1-5 0,-1 0 40,2 1 0,1-5 0,-8 5 0,-2-1-15,-3 0 0,1-3 0,4 3 0,-2 1-5,-2-1 0,-6 0 1,6 5-1,2-3-70,2 2 0,-4 2 1,0 2-1,2 0-28,1 0 0,3-2 0,0-2 0,-1-1-26,1 1 1,0 2-1,-1 2 1,1 0 18,0 0 1,-1 0 0,1 0 0,0 0-6,-1 0 1,1-6 0,0 1 16,0 1 0,5 2 0,0 2 1,-1 0-1,-1-2 40,3-4 0,-5 4 0,7-3 1,-3 3 3,0 2 1,3-6 0,-5 0-1,3 2 34,-3 3 1,4 1-1,1 0 1,-1 0-10,0 0 1,6 0 0,-4 0 0,3 0-76,-1 0 1,-2 0 0,4 0 0,-4 0-19,-2 0 1,6 1 0,-3 3 0,1 2 51,0-2 0,-6 5 1,5 3-1,-3 1-35,-4-1 0,5 3 0,-3-2-10,-1 8 0,3-2 0,-2 4 0,1-4 0,1-2 65,4 0 0,-4 6 1,1 0-1,-3-2-32,0-2 0,7 0 1,-5 2-1,0 2-8,0-2 0,-1 4 1,-6 0-1,-1 1 17,1 5 0,-4 1 0,2 3 0,3-1-33,1 0 1,1-1-1,1-3 1,3-1-13,2 1 0,2-3 0,4 0 1,-2-2 35,-2-4 1,0 3-1,6 1 1,0 0 0,0 0 1,0 5 0,0-1 9,0 3 1,5-3 0,1-2 0,-1-1 0,1-1-22,-1 0 0,7 3 0,-5-5 0,1 0 28,-1 2 1,6-6 0,-2 6 0,3-2-24,-3 0 0,4 1 0,-4-3 0,4 2-46,2-2 1,0 4 0,0-2 0,2 0 19,4 2 0,-4-6 0,6 4 0,-3-4-85,1-2 1,5 6-1,-3 0 1,0-2 45,-1-2 0,5 3 0,-5 1 1,1-2 10,0-2 1,-1 4 0,-3 0 71,2-2 1,0 4 0,-5 0 0,3 1-1,2 5-9,-2 1 0,0 3 0,-1-1 0,5 0-36,2 1 1,1-1 0,4 0-1,1-1-40,1-5 0,-4 5 0,10-5 0,-4 5 12,-2 1 1,0-2 0,0-1 0,1-4 18,-1-3 1,0 1 0,2-4 0,2 2-4,2-2 1,0-2 0,-6-2 0,0 1 43,0-1 1,6 6-1,0-1 1,-2-1-37,-2-2 1,0 4-1,2 0-82,2-2 1,0 0-1,-8 0 1,-2 2 0,-1-2 63,1-2 1,3-2 0,-1 0 47,-4 1 0,4-1 0,-3-2 0,3-2 0,2-1-12,0 1 1,1-3 0,1-1 0,2-1-18,2-4 0,7 3 1,-1-1-1,3 0-43,2 1 1,-1-5 0,-3 4 0,-3-4 1,-2-2 1,3 6 0,-5-1 0,-2 1 67,-2 2 0,0-6 0,2 5 0,2-1-25,-2 0 0,0 1 0,0-3 0,2 2 74,-2-2 1,4 3 0,0-1-1,1-2-76,5-2 0,-1-2 0,1 2 0,-2 1 11,1 3 0,1 0 0,-1-6 0,-1 0 0,1 0 1,3 0-1,1 0 1,-2 0-4,-3 0 0,3 0 0,-5 2 0,2 2-50,-1 1 0,-7 1 0,4-4 1,-2 2 6,0 1 0,0 1 0,-6-6 0,0 0 36,0 0 1,0 0-1,0 0 1,1 0-11,-1 0 0,0 0 1,0 0 61,0 0 1,0 0 0,3 0 0,0 0-1,5 0-61,2 0 1,-4 0-1,4 0 1,-3 0-57,-3 0 1,4 0 0,0 0 0,0 0-68,-1 0 1,5 0 0,-6 0 0,-2 0 64,-2 0 1,-2 0-1,0 0 1,0 0 59,1 0 1,-1 0 0,0 0 0,0 0-2,0 0 0,0-2 0,1-3 0,-1-5 60,0 0 0,6-3 0,2 6 0,-1-1-36,1 0 1,4-5 0,-4 3-50,1 1 1,-5-5-1,4 7 1,-2-1-1,0-1 39,-2-1 1,-2 1-1,0-5 1,2 5 29,2 1 1,0-5 0,-6 1-27,0-3 1,0-2 0,-2 0 0,-1 0-10,-3-1 0,-5 1 1,5 0-1,1-2-22,-3-4 1,5 4 0,-7-6 0,3 1 15,3-5 1,-3 2-1,1-1 1,3-3-91,1-1 1,2-3 0,0 1 0,0 0 51,0-1 0,1 7 0,-1 1 27,0 2 0,-2-5 0,-1 3 1,-3-2-1,2 1-6,3-3 0,-1 1 0,-2-1 0,-1 3 18,1-3 1,0-1 0,1-3 0,-3 1 43,2 0 0,1 0 1,-1-1-1,-1-1-36,1-4 0,2 2 0,2-6 0,-1 0 49,-5 0 0,2 8 0,-7 0 0,0 5 17,1 1 1,-5-1 0,4 1 0,-4 3-98,-2 2 0,0 0 0,0 4 0,0-1 29,0 1 0,0-4 0,0 2-71,0 2 1,0 0-1,0 0 1,0-2-1,0 0 22,0-2 1,0 6-1,-2-5 1,-2 1 4,-1 0 0,-1 0 0,6 4 0,0-2 38,0-2 0,-6 0 1,0 6-1,1 0 6,-3 0 1,4 1 0,-5 3 0,1 2-16,4-3 0,-3 5 0,-1-1 0,0 1-9,1-1 0,-7-1 0,5-7 10,-1 1 1,-3 0 0,5 0 0,-1 0-9,-5 0 1,5 0 0,-3-1 0,1 1-4,2 0 0,-7-6 0,5 0 0,-3 2 38,3 2 0,-4 2 0,3 0 1,-3 0 38,-2 0 1,0 5 0,2 1 0,1-1-63,3 3 0,-1-1 0,-5 6 0,0-3-15,0-3 1,0 4 0,-1-3-1,3-1 1,4 1 0,-4 3 0,3-3 0,-3-1 64,-2 1 0,1 3 0,3-4 0,2 3 32,-3 3 0,-1-4-46,-2 3 0,0-7 29,0 6 1,-1-5-28,1 5 1,0 0-1,0 6-99,0 0 1,5 0-1,1 0 1,-3 0-80,-1 0 0,-2 0 0,0 0-36,0 0 1,5 0 0,1 0-59,-3 0 1,5 0-3656,-2 0 2013,7 0 759,-4 8 1,8 2-1,0 7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3-10T14:55:46.921"/>
    </inkml:context>
    <inkml:brush xml:id="br0">
      <inkml:brushProperty name="width" value="0.09071" units="cm"/>
      <inkml:brushProperty name="height" value="0.09071" units="cm"/>
      <inkml:brushProperty name="color" value="#ED331F"/>
    </inkml:brush>
  </inkml:definitions>
  <inkml:trace contextRef="#ctx0" brushRef="#br0">2506 54 8505,'-9'-17'0,"3"0"0,2 3 0,-1 9 0,-7 8 0,-3 5 0,0 0 0,1-3 94,3 1 0,-1 6 0,-5-5 0,0 1-3,0-1 1,0 5 0,0-5 0,-1 3 0,1 1 0,2 1-33,4-1 0,-5-5 0,5 6-61,-4 1 0,3-4 0,1 3 0,-3 1 0,-1 1 1,-2-3 0,0 4 1,0-3-1,-1 1 9,1-2 0,0 5 0,0-5 0,0 2 14,0-1 1,-2 3-1,-2-3 1,-2 3 19,2 2 0,-4-6 0,0 1 0,0 1-40,1 3 0,-5 1 0,4 0 0,0 0 22,1 0 0,-5 4 1,4-2-1,0-4-55,1 1 0,-5-1 0,6 2 0,2-2 46,2-3 0,-4 3 0,0-5 52,2-1 1,2 5-1,2-7 1,0 1 0,0 1-18,0 1 1,-6-4 0,0 3 0,2 1-34,2-1 1,2-3-1,0 5 1,-1 1-64,1-3 1,0 5 0,0-7 0,0 1-22,0 0 1,-1 3-1,1-5 1,0-1 55,0 3 1,0-4 0,0 5 0,1 1 63,5-1 1,-4-5-1,3 4 1,-3-2-30,-2-1 0,5 7 0,1-6 0,-2-1-12,-3 3 1,1-4 0,2 5-39,1-1 0,1 3 0,-6-3 0,-1 1 0,-1 3 41,-3-3 0,2 5 1,-4-7-1,1 3 48,0 3 1,-6-3 0,4-1-1,-1 1 1,-5-1 0,-1 3 85,-2-3 1,1 7-87,5-5 0,-5 2 0,4 1 1,-1-3-45,1 3 1,-1-5-1,7 3 1,2-1-121,2-1 1,-4 3-1,0-5 68,2 1 1,2-3-1,2 3 18,0-1 0,5 3 39,1-5 1,5 6 59,-5-7-90,7 1-6,-4 2-56,1-6 0,5 7-157,-4-3 0,-2 3 0,3 8-332,1 1 0,-4-1 0,3 2-142,1 4 0,-6 3 0,1 9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EC491-71F7-5648-AD5B-F94C0F527F15}" type="datetime1">
              <a:rPr lang="en-US" smtClean="0"/>
              <a:pPr/>
              <a:t>7/25/17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9ECB-EEE7-7C44-9AF4-43FC7CAB0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012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Mary on strategy–</a:t>
            </a:r>
            <a:r>
              <a:rPr lang="en-US" baseline="0" dirty="0" smtClean="0"/>
              <a:t> Alison for specifics, since it is her calendar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Can consider pulling up </a:t>
            </a:r>
            <a:r>
              <a:rPr lang="en-US" baseline="0" dirty="0" err="1" smtClean="0"/>
              <a:t>todoist</a:t>
            </a:r>
            <a:r>
              <a:rPr lang="en-US" baseline="0" dirty="0" smtClean="0"/>
              <a:t> demo if time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14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Mary on strategy–</a:t>
            </a:r>
            <a:r>
              <a:rPr lang="en-US" baseline="0" dirty="0" smtClean="0"/>
              <a:t> Alison for specifics, since it is her </a:t>
            </a:r>
            <a:r>
              <a:rPr lang="en-US" baseline="0" dirty="0" err="1" smtClean="0"/>
              <a:t>calender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45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9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3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Alison</a:t>
            </a:r>
          </a:p>
          <a:p>
            <a:r>
              <a:rPr lang="en-US" dirty="0" smtClean="0"/>
              <a:t>Covey –</a:t>
            </a:r>
            <a:r>
              <a:rPr lang="en-US" baseline="0" dirty="0" smtClean="0"/>
              <a:t> if you find yourself spending a lot of time in things not yielding fruit for you</a:t>
            </a:r>
          </a:p>
          <a:p>
            <a:r>
              <a:rPr lang="en-US" baseline="0" dirty="0" err="1" smtClean="0"/>
              <a:t>Adai</a:t>
            </a:r>
            <a:r>
              <a:rPr lang="en-US" baseline="0" dirty="0" smtClean="0"/>
              <a:t>– if you are a procrastinator</a:t>
            </a:r>
          </a:p>
          <a:p>
            <a:r>
              <a:rPr lang="en-US" baseline="0" dirty="0" smtClean="0"/>
              <a:t>Allen—advanced– if you want to get on top of things and live more “</a:t>
            </a:r>
            <a:r>
              <a:rPr lang="en-US" baseline="0" dirty="0" err="1" smtClean="0"/>
              <a:t>zen</a:t>
            </a:r>
            <a:r>
              <a:rPr lang="en-US" baseline="0" dirty="0" smtClean="0"/>
              <a:t>”– </a:t>
            </a:r>
            <a:r>
              <a:rPr lang="en-US" baseline="0" dirty="0" err="1" smtClean="0"/>
              <a:t>totla</a:t>
            </a:r>
            <a:r>
              <a:rPr lang="en-US" baseline="0" dirty="0" smtClean="0"/>
              <a:t> time management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one book– stick with it– use </a:t>
            </a:r>
            <a:r>
              <a:rPr lang="en-US" baseline="0" dirty="0" err="1" smtClean="0"/>
              <a:t>fomr</a:t>
            </a:r>
            <a:r>
              <a:rPr lang="en-US" baseline="0" dirty="0" smtClean="0"/>
              <a:t> this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0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Alison: More philosophical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20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Sent folder: How many critical emails, did you batch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emailinto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chucnks</a:t>
            </a:r>
            <a:r>
              <a:rPr lang="en-US" baseline="0" dirty="0" smtClean="0"/>
              <a:t> of the day or let it interrupt you?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0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Sent folder: How many critical emails, did you batch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emailinto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chucnks</a:t>
            </a:r>
            <a:r>
              <a:rPr lang="en-US" baseline="0" dirty="0" smtClean="0"/>
              <a:t> of the day or let it interrupt you?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0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0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Advanced– preventing things from bouncing around in your 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43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Need Monday/Friday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9D4-326F-1C4C-808A-0D3AEF91BF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1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130425"/>
            <a:ext cx="5867400" cy="917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44E5-5B7F-1A44-AE86-FE88976AC375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88640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6744"/>
            <a:ext cx="6324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54885" y="1311275"/>
            <a:ext cx="2089116" cy="445455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0B27-A021-2B4E-805B-7E679949307B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4C42-742C-334B-9CCA-ECC4B683B798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093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96672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01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E72B34"/>
              </a:clrFrom>
              <a:clrTo>
                <a:srgbClr val="E72B34">
                  <a:alpha val="0"/>
                </a:srgbClr>
              </a:clrTo>
            </a:clrChange>
            <a:alphaModFix amt="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887"/>
            <a:ext cx="82296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6746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rgbClr val="7F6C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1982-4C85-D74A-B343-426C479BC70A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9300" y="5983288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O:\MAC-SERVER\Jobs\CNM_Childrens_National_Medical_Center\12495-08_Collateral_Templates\PPT\Links\CN_Red_DivBkg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71179"/>
            <a:ext cx="9144001" cy="53213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44A9-D422-3944-83CB-2C77CEC6E6D3}" type="datetime4">
              <a:rPr lang="en-US" smtClean="0"/>
              <a:pPr/>
              <a:t>July 25,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5983288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79343"/>
            <a:ext cx="9144001" cy="532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17CF-2E60-5C43-A39B-116AF32F5574}" type="datetime4">
              <a:rPr lang="en-US" smtClean="0"/>
              <a:pPr/>
              <a:t>July 25,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5983288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5D87F-CC09-9346-812D-7966B6919BE7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5820-01A4-FA45-B5CC-843AEFB83044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66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311275"/>
            <a:ext cx="9144000" cy="44545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99300" y="5983288"/>
            <a:ext cx="2044700" cy="874712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fld id="{2E6FB912-7241-A94E-9456-8504F6FE9EA0}" type="datetime4">
              <a:rPr lang="en-US" smtClean="0"/>
              <a:pPr/>
              <a:t>July 25,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O:\MAC-SERVER\Jobs\CNM_Childrens_National_Medical_Center\12495-08_Collateral_Templates\PPT\Links\CN_Color_bar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9144001" cy="1714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50" r:id="rId5"/>
    <p:sldLayoutId id="2147483652" r:id="rId6"/>
    <p:sldLayoutId id="2147483654" r:id="rId7"/>
    <p:sldLayoutId id="2147483655" r:id="rId8"/>
    <p:sldLayoutId id="2147483663" r:id="rId9"/>
    <p:sldLayoutId id="2147483664" r:id="rId10"/>
    <p:sldLayoutId id="2147483653" r:id="rId11"/>
    <p:sldLayoutId id="2147483656" r:id="rId12"/>
    <p:sldLayoutId id="2147483665" r:id="rId13"/>
    <p:sldLayoutId id="2147483666" r:id="rId14"/>
    <p:sldLayoutId id="2147483667" r:id="rId15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FF0000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www.mindtools.com/pages/article/newHTE_88.htm" TargetMode="Externa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40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38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519884"/>
            <a:ext cx="5867400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You Have More Time Than</a:t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You Think!</a:t>
            </a:r>
            <a:r>
              <a:rPr lang="en-US" dirty="0">
                <a:solidFill>
                  <a:schemeClr val="bg2"/>
                </a:solidFill>
                <a:latin typeface="Arial Black" pitchFamily="34" charset="0"/>
              </a:rPr>
              <a:t/>
            </a:r>
            <a:br>
              <a:rPr lang="en-US" dirty="0">
                <a:solidFill>
                  <a:schemeClr val="bg2"/>
                </a:solidFill>
                <a:latin typeface="Arial Black" pitchFamily="34" charset="0"/>
              </a:rPr>
            </a:br>
            <a:r>
              <a:rPr lang="en-US" sz="2000" dirty="0">
                <a:solidFill>
                  <a:schemeClr val="bg2"/>
                </a:solidFill>
              </a:rPr>
              <a:t/>
            </a:r>
            <a:br>
              <a:rPr lang="en-US" sz="2000" dirty="0">
                <a:solidFill>
                  <a:schemeClr val="bg2"/>
                </a:solidFill>
              </a:rPr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44E5-5B7F-1A44-AE86-FE88976AC375}" type="datetime4">
              <a:rPr lang="en-US" smtClean="0"/>
              <a:pPr/>
              <a:t>July 25, 2017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16100" y="2690336"/>
            <a:ext cx="6680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/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/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/>
          </a:p>
          <a:p>
            <a:pPr algn="ctr">
              <a:spcBef>
                <a:spcPct val="0"/>
              </a:spcBef>
            </a:pPr>
            <a:r>
              <a:rPr lang="en-US" sz="2000" b="1" dirty="0" smtClean="0"/>
              <a:t>Mary </a:t>
            </a:r>
            <a:r>
              <a:rPr lang="en-US" sz="2000" b="1" dirty="0"/>
              <a:t>C. Ottolini MD, MPH, MEd</a:t>
            </a:r>
          </a:p>
          <a:p>
            <a:pPr algn="ctr">
              <a:spcBef>
                <a:spcPct val="0"/>
              </a:spcBef>
            </a:pPr>
            <a:r>
              <a:rPr lang="en-US" sz="2000" b="1" dirty="0"/>
              <a:t>Professor of Pediatrics</a:t>
            </a:r>
          </a:p>
          <a:p>
            <a:pPr algn="ctr">
              <a:spcBef>
                <a:spcPct val="0"/>
              </a:spcBef>
            </a:pPr>
            <a:r>
              <a:rPr lang="en-US" sz="2000" b="1" dirty="0"/>
              <a:t>Vice Chair of Education</a:t>
            </a:r>
          </a:p>
          <a:p>
            <a:pPr algn="ctr">
              <a:spcBef>
                <a:spcPct val="0"/>
              </a:spcBef>
            </a:pPr>
            <a:r>
              <a:rPr lang="en-US" sz="2000" b="1" dirty="0"/>
              <a:t>Children’s National Medical Center and </a:t>
            </a:r>
          </a:p>
          <a:p>
            <a:pPr algn="ctr">
              <a:spcBef>
                <a:spcPct val="0"/>
              </a:spcBef>
            </a:pPr>
            <a:r>
              <a:rPr lang="en-US" sz="2000" b="1" dirty="0"/>
              <a:t>George Washington University</a:t>
            </a:r>
          </a:p>
        </p:txBody>
      </p:sp>
    </p:spTree>
    <p:extLst>
      <p:ext uri="{BB962C8B-B14F-4D97-AF65-F5344CB8AC3E}">
        <p14:creationId xmlns:p14="http://schemas.microsoft.com/office/powerpoint/2010/main" val="27014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Worksheet 3: 4 quadrants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break it down into 4 quadrants</a:t>
            </a:r>
          </a:p>
          <a:p>
            <a:r>
              <a:rPr lang="en-US" dirty="0" smtClean="0"/>
              <a:t>Place each activity into one of the 4 quadrants</a:t>
            </a:r>
          </a:p>
          <a:p>
            <a:r>
              <a:rPr lang="en-US" dirty="0" smtClean="0"/>
              <a:t>Share with a neighbor</a:t>
            </a:r>
          </a:p>
          <a:p>
            <a:r>
              <a:rPr lang="en-US" dirty="0" smtClean="0"/>
              <a:t>What can you do to shift away from 1 and 3 and into quadrant 2? And eliminate quadrant 4?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634" r="25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AC1F-7E37-4096-A097-E2CE41921F5D}" type="datetime1">
              <a:rPr lang="en-US" smtClean="0"/>
              <a:t>7/25/17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2895600"/>
            <a:ext cx="4686299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Worksheet 1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43927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Revisit long-term goals: </a:t>
            </a:r>
          </a:p>
          <a:p>
            <a:r>
              <a:rPr lang="en-US" dirty="0" smtClean="0"/>
              <a:t>Turn sheet over: Pick one of three, break into smaller steps </a:t>
            </a:r>
          </a:p>
          <a:p>
            <a:r>
              <a:rPr lang="en-US" dirty="0" smtClean="0"/>
              <a:t>Share with a different neighbor</a:t>
            </a:r>
          </a:p>
          <a:p>
            <a:r>
              <a:rPr lang="en-US" dirty="0" smtClean="0"/>
              <a:t>Now– can you put some time in your calendar next week for some of these? Or build it into your task list? </a:t>
            </a:r>
          </a:p>
          <a:p>
            <a:r>
              <a:rPr lang="en-US" dirty="0" smtClean="0"/>
              <a:t>Remember: If you don’t have goals, some one else would be happy to lend you theirs!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634" r="25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73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E0E3-BC06-4F22-94EF-F4443502E1E5}" type="datetime1">
              <a:rPr lang="en-US" smtClean="0"/>
              <a:t>7/25/17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2767281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Calendars and task lists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16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Eat that frog!—for procrastinators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Plan your day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do list on calendar with time blocks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 the most important thing that you least want to do first in the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Lay out small term goals as blocks of time on your calendar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Don</a:t>
            </a:r>
            <a:r>
              <a:rPr lang="uk-UA" dirty="0"/>
              <a:t>’</a:t>
            </a:r>
            <a:r>
              <a:rPr lang="en-US" dirty="0"/>
              <a:t>t let anyone else fill that space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752" r="2275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Allen: Getting things done--advanced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Start: Set up time, space and goals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Capturing: Corralling your “stuff”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Clarifying: getting “in” to empty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Organizing: set up the right buckets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Reflecting: Keeping it all fresh and functional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Engaging: Making the best 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Getting projects under control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610" r="2361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1777"/>
            <a:ext cx="7399868" cy="103542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Allen: Have a management </a:t>
            </a:r>
            <a:r>
              <a:rPr lang="en-US" sz="3200" dirty="0"/>
              <a:t>system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4716" b="24716"/>
          <a:stretch>
            <a:fillRect/>
          </a:stretch>
        </p:blipFill>
        <p:spPr>
          <a:xfrm>
            <a:off x="4195360" y="1813609"/>
            <a:ext cx="4286375" cy="3214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199" y="1512794"/>
            <a:ext cx="3566160" cy="365760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Leave space in each day for things to occur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Keep tasks with due dates in a filing system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Let your highest priority tasks come to the top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Can match tasks to urgency, or mood, or energy level, or time of day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Can be paper, can be a checklist, can be a task manager “</a:t>
            </a:r>
            <a:r>
              <a:rPr lang="en-US" sz="2000" dirty="0" err="1" smtClean="0"/>
              <a:t>Todoist</a:t>
            </a:r>
            <a:r>
              <a:rPr lang="en-US" sz="2000" dirty="0" smtClean="0"/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Frees your brain</a:t>
            </a:r>
          </a:p>
        </p:txBody>
      </p:sp>
    </p:spTree>
    <p:extLst>
      <p:ext uri="{BB962C8B-B14F-4D97-AF65-F5344CB8AC3E}">
        <p14:creationId xmlns:p14="http://schemas.microsoft.com/office/powerpoint/2010/main" val="1352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Task list  system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204" b="2204"/>
          <a:stretch>
            <a:fillRect/>
          </a:stretch>
        </p:blipFill>
        <p:spPr>
          <a:xfrm>
            <a:off x="457200" y="1282700"/>
            <a:ext cx="8229600" cy="4843463"/>
          </a:xfrm>
        </p:spPr>
      </p:pic>
    </p:spTree>
    <p:extLst>
      <p:ext uri="{BB962C8B-B14F-4D97-AF65-F5344CB8AC3E}">
        <p14:creationId xmlns:p14="http://schemas.microsoft.com/office/powerpoint/2010/main" val="1111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6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6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Calendar system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0944" r="10944"/>
          <a:stretch>
            <a:fillRect/>
          </a:stretch>
        </p:blipFill>
        <p:spPr>
          <a:xfrm>
            <a:off x="457200" y="1397000"/>
            <a:ext cx="8229600" cy="4660901"/>
          </a:xfrm>
        </p:spPr>
      </p:pic>
    </p:spTree>
    <p:extLst>
      <p:ext uri="{BB962C8B-B14F-4D97-AF65-F5344CB8AC3E}">
        <p14:creationId xmlns:p14="http://schemas.microsoft.com/office/powerpoint/2010/main" val="38832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Start with a quiz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8192" b="8192"/>
          <a:stretch>
            <a:fillRect/>
          </a:stretch>
        </p:blipFill>
        <p:spPr>
          <a:xfrm>
            <a:off x="4143156" y="273050"/>
            <a:ext cx="5111750" cy="5853113"/>
          </a:xfrm>
        </p:spPr>
      </p:pic>
      <p:sp>
        <p:nvSpPr>
          <p:cNvPr id="9" name="TextBox 8"/>
          <p:cNvSpPr txBox="1"/>
          <p:nvPr/>
        </p:nvSpPr>
        <p:spPr>
          <a:xfrm>
            <a:off x="1198334" y="6386191"/>
            <a:ext cx="582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www.mindtools.com</a:t>
            </a:r>
            <a:r>
              <a:rPr lang="en-US" dirty="0">
                <a:hlinkClick r:id="rId4"/>
              </a:rPr>
              <a:t>/pages/article/newHTE_88.htm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1" y="2253950"/>
            <a:ext cx="4170890" cy="316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Taming your email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Turn off auto alert feature</a:t>
            </a:r>
          </a:p>
          <a:p>
            <a:r>
              <a:rPr lang="en-US" dirty="0" smtClean="0"/>
              <a:t>Touch most of it once—delete, respond if takes less than 2 minutes, file (reading or projects), or on to to do list/calendar/management system</a:t>
            </a:r>
          </a:p>
          <a:p>
            <a:r>
              <a:rPr lang="en-US" dirty="0" smtClean="0"/>
              <a:t>Don’t make email a priority</a:t>
            </a:r>
          </a:p>
          <a:p>
            <a:r>
              <a:rPr lang="en-US" dirty="0" smtClean="0"/>
              <a:t>Depending on your responsibilities, find between 2 and 4 discrete times a day to check your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Productivity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52900"/>
          </a:xfrm>
        </p:spPr>
        <p:txBody>
          <a:bodyPr/>
          <a:lstStyle/>
          <a:p>
            <a:r>
              <a:rPr lang="en-US" dirty="0" err="1"/>
              <a:t>Livescribe</a:t>
            </a:r>
            <a:r>
              <a:rPr lang="en-US" dirty="0"/>
              <a:t> pen and </a:t>
            </a:r>
            <a:r>
              <a:rPr lang="en-US" dirty="0" smtClean="0"/>
              <a:t>app</a:t>
            </a:r>
          </a:p>
          <a:p>
            <a:r>
              <a:rPr lang="en-US" smtClean="0"/>
              <a:t>Notes plus</a:t>
            </a:r>
            <a:endParaRPr lang="en-US" dirty="0"/>
          </a:p>
          <a:p>
            <a:r>
              <a:rPr lang="en-US" dirty="0" err="1"/>
              <a:t>BrowZine</a:t>
            </a:r>
            <a:endParaRPr lang="en-US" dirty="0"/>
          </a:p>
          <a:p>
            <a:r>
              <a:rPr lang="en-US" dirty="0" smtClean="0"/>
              <a:t>Voice </a:t>
            </a:r>
            <a:r>
              <a:rPr lang="en-US" dirty="0"/>
              <a:t>Dream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July 25,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vescrib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9" y="1693333"/>
            <a:ext cx="8450939" cy="41857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LIVESCRIBE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87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419100"/>
            <a:ext cx="3863662" cy="6223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35778" y="3993444"/>
            <a:ext cx="1072444" cy="959556"/>
          </a:xfrm>
          <a:prstGeom prst="round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6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495300"/>
            <a:ext cx="386366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342900"/>
            <a:ext cx="3863662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355600"/>
            <a:ext cx="3863662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342900"/>
            <a:ext cx="3863662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5820-01A4-FA45-B5CC-843AEFB83044}" type="datetime4">
              <a:rPr lang="en-US" smtClean="0"/>
              <a:pPr/>
              <a:t>July 25, 2017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54" y="1025611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224977" y="3379378"/>
              <a:ext cx="1433880" cy="1168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8777" y="3363178"/>
                <a:ext cx="1465920" cy="12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4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5820-01A4-FA45-B5CC-843AEFB83044}" type="datetime4">
              <a:rPr lang="en-US" smtClean="0"/>
              <a:pPr/>
              <a:t>July 25, 2017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How did you do?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15-30</a:t>
            </a:r>
          </a:p>
          <a:p>
            <a:r>
              <a:rPr lang="en-US" dirty="0" smtClean="0"/>
              <a:t>31-45</a:t>
            </a:r>
          </a:p>
          <a:p>
            <a:r>
              <a:rPr lang="en-US" dirty="0" smtClean="0"/>
              <a:t>46-75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87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61" y="383060"/>
            <a:ext cx="3863662" cy="61341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92889" y="3922889"/>
            <a:ext cx="1086555" cy="1114778"/>
          </a:xfrm>
          <a:prstGeom prst="round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331697" y="2767018"/>
              <a:ext cx="902520" cy="544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5497" y="2750818"/>
                <a:ext cx="934560" cy="57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1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5820-01A4-FA45-B5CC-843AEFB83044}" type="datetime4">
              <a:rPr lang="en-US" smtClean="0"/>
              <a:pPr/>
              <a:t>July 25, 2017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5820-01A4-FA45-B5CC-843AEFB83044}" type="datetime4">
              <a:rPr lang="en-US" smtClean="0"/>
              <a:pPr/>
              <a:t>July 25, 2017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87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457200"/>
            <a:ext cx="3863662" cy="61341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462" y="2966861"/>
            <a:ext cx="1086555" cy="1114778"/>
          </a:xfrm>
          <a:prstGeom prst="round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7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54000"/>
            <a:ext cx="3863662" cy="6375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8900" y="1326444"/>
            <a:ext cx="3863662" cy="1114778"/>
          </a:xfrm>
          <a:prstGeom prst="rect">
            <a:avLst/>
          </a:prstGeom>
          <a:noFill/>
          <a:ln w="57150" cmpd="sng"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457200"/>
            <a:ext cx="3863662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8800"/>
            <a:ext cx="7391401" cy="1143000"/>
          </a:xfrm>
        </p:spPr>
        <p:txBody>
          <a:bodyPr/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Different frameworks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 smtClean="0"/>
              <a:t>Tracy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 smtClean="0"/>
              <a:t>Covey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Allen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019" y="1390970"/>
            <a:ext cx="1443637" cy="2168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19" y="3782896"/>
            <a:ext cx="1450457" cy="2151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433" y="3247155"/>
            <a:ext cx="1506701" cy="23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If you want to lose weight, keep a food diary . . .</a:t>
            </a:r>
            <a:endParaRPr lang="en-US" b="1" dirty="0"/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9081" b="9081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Time diaries</a:t>
            </a:r>
          </a:p>
          <a:p>
            <a:r>
              <a:rPr lang="en-US" dirty="0" smtClean="0"/>
              <a:t>15 minutes chunks</a:t>
            </a:r>
          </a:p>
          <a:p>
            <a:r>
              <a:rPr lang="en-US" dirty="0" smtClean="0"/>
              <a:t>Paper, electronic, whatever works so you can see where you are</a:t>
            </a:r>
          </a:p>
          <a:p>
            <a:r>
              <a:rPr lang="en-US" dirty="0" smtClean="0"/>
              <a:t>What is my best time of day?</a:t>
            </a:r>
          </a:p>
          <a:p>
            <a:r>
              <a:rPr lang="en-US" dirty="0" smtClean="0"/>
              <a:t>Things you have control over: When do I best write? Review/read?  Have a meeting?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Covey: 7 Habits--philosophical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 proactive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Begin with the end in mind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Put first things first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Think win-win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Seek first to understand . . 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Synergize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Sharpen the saw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277" r="2327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four quadrants: Covey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087842"/>
              </p:ext>
            </p:extLst>
          </p:nvPr>
        </p:nvGraphicFramePr>
        <p:xfrm>
          <a:off x="2178050" y="2209800"/>
          <a:ext cx="6508750" cy="391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23277" r="23277"/>
          <a:stretch>
            <a:fillRect/>
          </a:stretch>
        </p:blipFill>
        <p:spPr>
          <a:xfrm>
            <a:off x="304800" y="1976718"/>
            <a:ext cx="2451100" cy="4625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7563" y="6276930"/>
            <a:ext cx="129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URGENCY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2444" y="2689600"/>
            <a:ext cx="39678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</a:p>
          <a:p>
            <a:r>
              <a:rPr lang="en-US" dirty="0" smtClean="0"/>
              <a:t>M</a:t>
            </a:r>
          </a:p>
          <a:p>
            <a:r>
              <a:rPr lang="en-US" dirty="0" smtClean="0"/>
              <a:t>P</a:t>
            </a:r>
          </a:p>
          <a:p>
            <a:r>
              <a:rPr lang="en-US" dirty="0" smtClean="0"/>
              <a:t>O</a:t>
            </a:r>
          </a:p>
          <a:p>
            <a:r>
              <a:rPr lang="en-US" dirty="0" smtClean="0"/>
              <a:t>R</a:t>
            </a:r>
          </a:p>
          <a:p>
            <a:r>
              <a:rPr lang="en-US" dirty="0" smtClean="0"/>
              <a:t>T</a:t>
            </a:r>
          </a:p>
          <a:p>
            <a:r>
              <a:rPr lang="en-US" dirty="0" smtClean="0"/>
              <a:t>A</a:t>
            </a:r>
          </a:p>
          <a:p>
            <a:r>
              <a:rPr lang="en-US" dirty="0" smtClean="0"/>
              <a:t>N</a:t>
            </a:r>
          </a:p>
          <a:p>
            <a:r>
              <a:rPr lang="en-US" dirty="0" smtClean="0"/>
              <a:t>C</a:t>
            </a:r>
          </a:p>
          <a:p>
            <a:r>
              <a:rPr lang="en-US" dirty="0"/>
              <a:t>E</a:t>
            </a:r>
          </a:p>
        </p:txBody>
      </p:sp>
      <p:sp>
        <p:nvSpPr>
          <p:cNvPr id="9" name="Left Arrow 8"/>
          <p:cNvSpPr/>
          <p:nvPr/>
        </p:nvSpPr>
        <p:spPr>
          <a:xfrm>
            <a:off x="3630771" y="5963375"/>
            <a:ext cx="3416145" cy="3255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5400000">
            <a:off x="1763947" y="3843849"/>
            <a:ext cx="3416145" cy="3255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four quadrants: Covey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113688"/>
              </p:ext>
            </p:extLst>
          </p:nvPr>
        </p:nvGraphicFramePr>
        <p:xfrm>
          <a:off x="2178050" y="2209800"/>
          <a:ext cx="6508750" cy="391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23277" r="23277"/>
          <a:stretch>
            <a:fillRect/>
          </a:stretch>
        </p:blipFill>
        <p:spPr>
          <a:xfrm>
            <a:off x="304800" y="1976718"/>
            <a:ext cx="2349500" cy="4625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7563" y="6276930"/>
            <a:ext cx="129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URGENCY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2444" y="2689600"/>
            <a:ext cx="39678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</a:p>
          <a:p>
            <a:r>
              <a:rPr lang="en-US" dirty="0" smtClean="0"/>
              <a:t>M</a:t>
            </a:r>
          </a:p>
          <a:p>
            <a:r>
              <a:rPr lang="en-US" dirty="0" smtClean="0"/>
              <a:t>P</a:t>
            </a:r>
          </a:p>
          <a:p>
            <a:r>
              <a:rPr lang="en-US" dirty="0" smtClean="0"/>
              <a:t>O</a:t>
            </a:r>
          </a:p>
          <a:p>
            <a:r>
              <a:rPr lang="en-US" dirty="0" smtClean="0"/>
              <a:t>R</a:t>
            </a:r>
          </a:p>
          <a:p>
            <a:r>
              <a:rPr lang="en-US" dirty="0" smtClean="0"/>
              <a:t>T</a:t>
            </a:r>
          </a:p>
          <a:p>
            <a:r>
              <a:rPr lang="en-US" dirty="0" smtClean="0"/>
              <a:t>A</a:t>
            </a:r>
          </a:p>
          <a:p>
            <a:r>
              <a:rPr lang="en-US" dirty="0" smtClean="0"/>
              <a:t>N</a:t>
            </a:r>
          </a:p>
          <a:p>
            <a:r>
              <a:rPr lang="en-US" dirty="0" smtClean="0"/>
              <a:t>C</a:t>
            </a:r>
          </a:p>
          <a:p>
            <a:r>
              <a:rPr lang="en-US" dirty="0"/>
              <a:t>E</a:t>
            </a:r>
          </a:p>
        </p:txBody>
      </p:sp>
      <p:sp>
        <p:nvSpPr>
          <p:cNvPr id="9" name="Left Arrow 8"/>
          <p:cNvSpPr/>
          <p:nvPr/>
        </p:nvSpPr>
        <p:spPr>
          <a:xfrm>
            <a:off x="3630771" y="5963375"/>
            <a:ext cx="3416145" cy="3255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5400000">
            <a:off x="1763947" y="3843849"/>
            <a:ext cx="3416145" cy="3255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Worksheet 2: Time diary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439270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Think back to your last workday—hard to do by memory– do in live time once home</a:t>
            </a:r>
          </a:p>
          <a:p>
            <a:r>
              <a:rPr lang="en-US" dirty="0" smtClean="0"/>
              <a:t>Take out your calendar if you need its help</a:t>
            </a:r>
          </a:p>
          <a:p>
            <a:r>
              <a:rPr lang="en-US" dirty="0" smtClean="0"/>
              <a:t>Try to remember all the silly things you did (could check your “sent folder”)</a:t>
            </a:r>
          </a:p>
          <a:p>
            <a:r>
              <a:rPr lang="en-US" dirty="0" smtClean="0"/>
              <a:t>Try to fill in at least 4, if not up to 10 activities</a:t>
            </a:r>
          </a:p>
          <a:p>
            <a:r>
              <a:rPr lang="en-US" dirty="0" smtClean="0"/>
              <a:t>How many clinical day?  Break into chart review, rounds, billing, waiting, writing notes—any other non-clinical activities (meetings, teaching, commuting)</a:t>
            </a:r>
          </a:p>
          <a:p>
            <a:r>
              <a:rPr lang="en-US" dirty="0" smtClean="0"/>
              <a:t>How many other day? Break into reading, writing, meetings, data analysis, administrative tasks (commuting, cooking, shopping)</a:t>
            </a:r>
          </a:p>
          <a:p>
            <a:r>
              <a:rPr lang="en-US" dirty="0"/>
              <a:t>6</a:t>
            </a:r>
            <a:r>
              <a:rPr lang="en-US" dirty="0" smtClean="0"/>
              <a:t> minutes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634" r="25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55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_powerpoint_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cn_powerpoint_white</Template>
  <TotalTime>2225</TotalTime>
  <Words>880</Words>
  <Application>Microsoft Macintosh PowerPoint</Application>
  <PresentationFormat>On-screen Show (4:3)</PresentationFormat>
  <Paragraphs>168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 Black</vt:lpstr>
      <vt:lpstr>Calibri</vt:lpstr>
      <vt:lpstr>Corbel</vt:lpstr>
      <vt:lpstr>Arial</vt:lpstr>
      <vt:lpstr>cn_powerpoint_white</vt:lpstr>
      <vt:lpstr>You Have More Time Than You Think!  </vt:lpstr>
      <vt:lpstr>Start with a quiz</vt:lpstr>
      <vt:lpstr>How did you do?</vt:lpstr>
      <vt:lpstr> Different frameworks</vt:lpstr>
      <vt:lpstr>If you want to lose weight, keep a food diary . . .</vt:lpstr>
      <vt:lpstr>Covey: 7 Habits--philosophical</vt:lpstr>
      <vt:lpstr>The four quadrants: Covey</vt:lpstr>
      <vt:lpstr>The four quadrants: Covey</vt:lpstr>
      <vt:lpstr>Worksheet 2: Time diary</vt:lpstr>
      <vt:lpstr>Worksheet 3: 4 quadrants</vt:lpstr>
      <vt:lpstr>PowerPoint Presentation</vt:lpstr>
      <vt:lpstr>Worksheet 1</vt:lpstr>
      <vt:lpstr>PowerPoint Presentation</vt:lpstr>
      <vt:lpstr>Eat that frog!—for procrastinators</vt:lpstr>
      <vt:lpstr>Allen: Getting things done--advanced</vt:lpstr>
      <vt:lpstr>Allen: Have a management system</vt:lpstr>
      <vt:lpstr>Task list  system</vt:lpstr>
      <vt:lpstr>PowerPoint Presentation</vt:lpstr>
      <vt:lpstr>Calendar system</vt:lpstr>
      <vt:lpstr>Taming your email</vt:lpstr>
      <vt:lpstr>Productivity Apps</vt:lpstr>
      <vt:lpstr>LIVESCRIBE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Children's National Medical Center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Bumps Along the Road:  Career Stumbling Blocks?</dc:title>
  <dc:creator>Kane, Ariana</dc:creator>
  <cp:lastModifiedBy>Microsoft Office User</cp:lastModifiedBy>
  <cp:revision>51</cp:revision>
  <dcterms:created xsi:type="dcterms:W3CDTF">2016-09-28T17:39:56Z</dcterms:created>
  <dcterms:modified xsi:type="dcterms:W3CDTF">2017-07-26T00:15:07Z</dcterms:modified>
</cp:coreProperties>
</file>