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2" r:id="rId4"/>
    <p:sldId id="263" r:id="rId5"/>
    <p:sldId id="264" r:id="rId6"/>
    <p:sldId id="265" r:id="rId7"/>
    <p:sldId id="258" r:id="rId8"/>
    <p:sldId id="257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83" d="100"/>
          <a:sy n="83" d="100"/>
        </p:scale>
        <p:origin x="48" y="5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35B33-BBF8-4A21-A5EF-093197F7E33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BC1CC9-F654-4641-AEE1-C1BC322EE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5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morning. </a:t>
            </a:r>
          </a:p>
          <a:p>
            <a:r>
              <a:rPr lang="en-US" dirty="0"/>
              <a:t>Thank you for having me.</a:t>
            </a:r>
          </a:p>
          <a:p>
            <a:r>
              <a:rPr lang="en-US" dirty="0"/>
              <a:t>My name is Neha Shah, I am a pediatric hospitalist and educator here at Children’s National.</a:t>
            </a:r>
          </a:p>
          <a:p>
            <a:endParaRPr lang="en-US" dirty="0"/>
          </a:p>
          <a:p>
            <a:r>
              <a:rPr lang="en-US" dirty="0"/>
              <a:t>I have been part of the Children’s family for a long time,</a:t>
            </a:r>
            <a:r>
              <a:rPr lang="en-US" baseline="0" dirty="0"/>
              <a:t> in fact, I went to college and medical school at GW and then continued on to complete my pediatric training and hospitalist fellowship here.  I am excited to tell you more about my experience as an educator here at Children’s and the innovative project that I conducted with the support of the Children’s Academy of Pediatric Educators.</a:t>
            </a:r>
          </a:p>
          <a:p>
            <a:endParaRPr lang="en-US" baseline="0" dirty="0"/>
          </a:p>
          <a:p>
            <a:r>
              <a:rPr lang="en-US" baseline="0" dirty="0"/>
              <a:t>So as you can see from the title, my aim was to develop a curriculum focused on care of children with medical complexity for trainees across the 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1EF0B-A4CA-4DD5-A4D1-22396EE398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5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F6ED4-FC93-4691-9348-F87C1A4CC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B13F88-020E-4ECF-B60F-A1324C517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11666-6322-4DDB-874F-C12F0CCBA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7D68-099B-4117-A9D9-29BA130EF67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BFECF-6CF2-4142-A269-054B4FE1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13F51-4601-4BB0-A209-D2AED9D35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B12C-97A7-4289-B793-A4356BAF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4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FC4A4-62FC-4DC9-B72B-AF20F1DF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3E6809-971C-4E98-BDC5-96CF4D925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714C3-DC05-48B9-9FEB-705A6DEC5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7D68-099B-4117-A9D9-29BA130EF67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0872B-937F-4484-AB2B-238D7002F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1B891-DAD5-4566-8B75-C8DE1E458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B12C-97A7-4289-B793-A4356BAF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028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947613-5077-4EA6-B42A-EE2D1DFCEC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F4E3D0-0F9C-4ED7-943E-EAB7753BD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BD404-03E6-4461-8835-BF3CE55D0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7D68-099B-4117-A9D9-29BA130EF67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AA87D-C7AB-457F-A41E-C95ED076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E1127-F346-46C3-B679-E928506CA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B12C-97A7-4289-B793-A4356BAF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28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- With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65601" y="1982781"/>
            <a:ext cx="7723796" cy="898525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Corbel" pitchFamily="34" charset="0"/>
              </a:defRPr>
            </a:lvl1pPr>
          </a:lstStyle>
          <a:p>
            <a:r>
              <a:rPr lang="en-US" dirty="0"/>
              <a:t>Title of Presentation or Thank You</a:t>
            </a:r>
          </a:p>
        </p:txBody>
      </p:sp>
      <p:pic>
        <p:nvPicPr>
          <p:cNvPr id="2050" name="Picture 2" descr="O:\MAC-SERVER\Jobs\CNM_Childrens_National_Medical_Center\12495-08_Collateral_Templates\PPT\Links\CN_Pr_Solid_3C-RGB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65733" y="192088"/>
            <a:ext cx="2726267" cy="8747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0535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4027" y="361911"/>
            <a:ext cx="10972800" cy="669925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DA291C"/>
                </a:solidFill>
                <a:latin typeface="Corbel" pitchFamily="34" charset="0"/>
              </a:defRPr>
            </a:lvl1pPr>
          </a:lstStyle>
          <a:p>
            <a:r>
              <a:rPr lang="en-US" dirty="0"/>
              <a:t>Headline or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33947-BDB2-44BC-B95C-A87CE36832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46" name="Picture 2" descr="O:\MAC-SERVER\Jobs\CNM_Childrens_National_Medical_Center\12495-08_Collateral_Templates\PPT\Links\CN_Color_bar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171450"/>
          </a:xfrm>
          <a:prstGeom prst="rect">
            <a:avLst/>
          </a:prstGeom>
          <a:noFill/>
        </p:spPr>
      </p:pic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81568" y="1311277"/>
            <a:ext cx="10964409" cy="4454557"/>
          </a:xfrm>
        </p:spPr>
        <p:txBody>
          <a:bodyPr/>
          <a:lstStyle>
            <a:lvl1pPr marL="0" indent="0">
              <a:buNone/>
              <a:defRPr sz="1600" b="0" baseline="0">
                <a:latin typeface="Corbel" pitchFamily="34" charset="0"/>
              </a:defRPr>
            </a:lvl1pPr>
            <a:lvl2pPr>
              <a:buFont typeface="Arial" pitchFamily="34" charset="0"/>
              <a:buChar char="•"/>
              <a:defRPr sz="1600"/>
            </a:lvl2pPr>
          </a:lstStyle>
          <a:p>
            <a:pPr lvl="0"/>
            <a:r>
              <a:rPr lang="en-US" dirty="0"/>
              <a:t>Body Copy and Bullets: Corbel Regular (16pt.), Subheads: Corbel Bold (20pt.)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7" name="Picture 2" descr="O:\MAC-SERVER\Jobs\CNM_Childrens_National_Medical_Center\12495-08_Collateral_Templates\PPT\Links\CN_Pr_Solid_3C-RGB_NEW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65733" y="5841268"/>
            <a:ext cx="2726267" cy="8747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543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79895-6BB6-413F-8BF6-A724F7BC2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9EFBC-0DDE-4FDC-A7B0-058BC85DF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E2568-2B16-4B84-A289-44ACFDAF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7D68-099B-4117-A9D9-29BA130EF67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2B5E7-1BC2-4595-9E2A-0A55E7671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3A16D-76A0-42C9-911E-EFFA9521F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B12C-97A7-4289-B793-A4356BAF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92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A0270-F35F-442A-B8B1-D83D51563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9D769C-D97B-4209-BDA3-87FA2C032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834AA-9D22-4089-A427-ECC40A924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7D68-099B-4117-A9D9-29BA130EF67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23685-56EF-40B9-843F-9B14E6B4B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590E3-78D0-4832-9BD6-524D2E8EC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B12C-97A7-4289-B793-A4356BAF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2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74A33-3217-4AB1-8FBF-CDBA04B23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724C8-D2D3-49BA-8BB3-E8776A9F4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D77465-1B25-43C8-BCFE-6E7287A0B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02C2B-DDC0-4AAD-A2C4-E1985C56D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7D68-099B-4117-A9D9-29BA130EF67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EE387-EA59-4008-862B-9A5912328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4DE9C-FA15-4B50-B189-4EF7BD990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B12C-97A7-4289-B793-A4356BAF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0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5D977-E25A-48D4-BBD4-B19DF4ED3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42A06-62F2-422C-9507-DB2336F93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EA5816-C86F-4F63-A186-465FEEE835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EDD87B-4B3E-40D7-8C00-C06FECAE5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7CC233-D184-455E-8B89-7A5AC23729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79A6E7-A87A-47A9-8CC7-1624048D8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7D68-099B-4117-A9D9-29BA130EF67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06FE9-F313-460D-8BD4-C4F05D8B4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9D9716-4C36-446C-9B7C-E34461CE8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B12C-97A7-4289-B793-A4356BAF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7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CD1D0-17C2-45E4-8D8F-4D5395CA9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BF234-2BEA-4281-AE1E-134204676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7D68-099B-4117-A9D9-29BA130EF67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DE4E13-F7E0-4FDD-BAF7-50135B3E0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E8BB08-98A1-4358-972E-BA07EDB5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B12C-97A7-4289-B793-A4356BAF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8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7C58EA-42CB-4F53-B085-5EAB0F085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7D68-099B-4117-A9D9-29BA130EF67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DCEDDE-6FBB-4F40-9764-0A900D911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29037D-2DA9-409E-8E1C-84FB1204E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B12C-97A7-4289-B793-A4356BAF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6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E0C83-4A82-4715-B6DF-FD50FE404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8056D-C361-469A-AB6B-D4724FC3A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901804-AAB3-477A-BD75-5D6DFB6BA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28753-621E-4D3D-A1F1-FD5AE46C3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7D68-099B-4117-A9D9-29BA130EF67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0D2AF-A185-45D8-A011-50A4B8FEF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1EBE2-37BD-43DF-BEB0-5B770C3D1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B12C-97A7-4289-B793-A4356BAF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8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66D84-52EB-45CC-B7F8-320763207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104909-1F11-4353-8A5D-D6F8A2E8FE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58509F-3C0E-450D-AA74-142D831FF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389DC8-7DA1-4048-9C20-3FFDCF66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7D68-099B-4117-A9D9-29BA130EF67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EC7CDD-0B3A-4FA3-A0DC-434BCF00A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44B754-12BB-4AB6-9963-59CF5189A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B12C-97A7-4289-B793-A4356BAF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9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0852EB-224A-4389-BB28-BA880CFBA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D1D72-F44E-4ECB-AB04-55D0C5E28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800EE-3B20-44D7-8CCC-059AF3212F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77D68-099B-4117-A9D9-29BA130EF675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AB95C-876A-4295-A291-EEBE0E770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45EDF-50D0-4971-B146-70E45113BA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5B12C-97A7-4289-B793-A4356BAF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51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CE504-8F64-429C-BE66-2A690B6C59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C0B39C-D9AA-4984-AC4E-369AAB69F6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0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06977" y="1600201"/>
            <a:ext cx="6588732" cy="898525"/>
          </a:xfrm>
        </p:spPr>
        <p:txBody>
          <a:bodyPr>
            <a:noAutofit/>
          </a:bodyPr>
          <a:lstStyle/>
          <a:p>
            <a:r>
              <a:rPr lang="en-US" sz="3200" b="1" dirty="0"/>
              <a:t>Rare Disease Scholar’s Program:</a:t>
            </a:r>
            <a:br>
              <a:rPr lang="en-US" sz="3200" b="1" dirty="0"/>
            </a:br>
            <a:r>
              <a:rPr lang="en-US" sz="3200" b="1" dirty="0"/>
              <a:t>Equipping the Next Generation of Rare Disease Clinical Researchers to Be Successful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08166" y="4751964"/>
            <a:ext cx="397823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/>
              <a:t>Debra S. </a:t>
            </a:r>
            <a:r>
              <a:rPr lang="en-US" sz="2000" b="1" i="1" dirty="0" err="1"/>
              <a:t>Regier</a:t>
            </a:r>
            <a:r>
              <a:rPr lang="en-US" sz="2000" b="1" i="1" dirty="0"/>
              <a:t>, MD PhD (PI)</a:t>
            </a:r>
          </a:p>
          <a:p>
            <a:pPr algn="ctr"/>
            <a:r>
              <a:rPr lang="en-US" sz="1600" b="1" i="1" dirty="0"/>
              <a:t>Children’s National Rare Disease Institute</a:t>
            </a:r>
          </a:p>
          <a:p>
            <a:pPr algn="ctr"/>
            <a:r>
              <a:rPr lang="en-US" sz="1600" b="1" i="1" dirty="0"/>
              <a:t>Division of Genetics &amp; Metabolism</a:t>
            </a:r>
          </a:p>
          <a:p>
            <a:pPr algn="ctr"/>
            <a:r>
              <a:rPr lang="en-US" sz="1600" b="1" i="1" dirty="0"/>
              <a:t>Associate Professor of Pediatrics</a:t>
            </a:r>
          </a:p>
          <a:p>
            <a:pPr algn="ctr"/>
            <a:endParaRPr lang="en-US" sz="1600" b="1" i="1" dirty="0"/>
          </a:p>
          <a:p>
            <a:pPr algn="ctr"/>
            <a:r>
              <a:rPr lang="en-US" sz="1600" b="1" i="1" dirty="0"/>
              <a:t>Marshall Summar, MD (co-PI)</a:t>
            </a:r>
          </a:p>
          <a:p>
            <a:pPr algn="ctr"/>
            <a:r>
              <a:rPr lang="en-US" sz="1600" b="1" i="1" dirty="0"/>
              <a:t>Mary Ottolini, MD (co-PI)</a:t>
            </a:r>
          </a:p>
        </p:txBody>
      </p:sp>
    </p:spTree>
    <p:extLst>
      <p:ext uri="{BB962C8B-B14F-4D97-AF65-F5344CB8AC3E}">
        <p14:creationId xmlns:p14="http://schemas.microsoft.com/office/powerpoint/2010/main" val="146235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Rare Disease Scholars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981200" y="1600201"/>
            <a:ext cx="8534400" cy="452596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>
                <a:solidFill>
                  <a:schemeClr val="accent1">
                    <a:lumMod val="75000"/>
                  </a:schemeClr>
                </a:solidFill>
              </a:rPr>
              <a:t>Attract and retain new investigators in the field of rare disease.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This goal will be accomplished through identifying specific needs of rare disease clinical researchers:</a:t>
            </a:r>
          </a:p>
          <a:p>
            <a:pPr lvl="1"/>
            <a:r>
              <a:rPr lang="en-US"/>
              <a:t>More collaboration (network development, multi-sites, multi-disciplinary, patient advocacy groups)</a:t>
            </a:r>
          </a:p>
          <a:p>
            <a:pPr lvl="1"/>
            <a:r>
              <a:rPr lang="en-US"/>
              <a:t>Research success (publication numbers, grant obtaining and retention)</a:t>
            </a:r>
          </a:p>
          <a:p>
            <a:pPr lvl="1"/>
            <a:r>
              <a:rPr lang="en-US"/>
              <a:t>Exposure to patient and family groups (cohort, funding, support, reputation)</a:t>
            </a:r>
          </a:p>
          <a:p>
            <a:pPr lvl="1"/>
            <a:r>
              <a:rPr lang="en-US"/>
              <a:t>Working with small populations (recruitment, small “n” statistics)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57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81429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Rare Disease Scholar’s Program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46831" y="2286000"/>
            <a:ext cx="2057400" cy="230832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Team Building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Project Planning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Patients/ Families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DC-specific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NIH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baseline="30000" dirty="0"/>
              <a:t>21st</a:t>
            </a:r>
            <a:r>
              <a:rPr lang="en-US" dirty="0"/>
              <a:t> Century      	Cures Act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6800" y="2380866"/>
            <a:ext cx="1782288" cy="203132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Poster Presentation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Participation in national rare disease meeting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Networking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0" y="1149490"/>
            <a:ext cx="4267200" cy="555611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Rare to Common:  aka creative funding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NCATS Institute Funding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NIH grant writing:  aka fun with Paula!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PCORI funding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Creating a </a:t>
            </a:r>
            <a:r>
              <a:rPr lang="en-US" sz="1700" dirty="0" err="1"/>
              <a:t>Biosketch</a:t>
            </a:r>
            <a:r>
              <a:rPr lang="en-US" sz="1700" dirty="0"/>
              <a:t>:  more with less!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Optimizing YOUR CV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Genomics 101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Statistics 101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Statistics for small cohorts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Creating a </a:t>
            </a:r>
            <a:r>
              <a:rPr lang="en-US" sz="1700" dirty="0" err="1"/>
              <a:t>Biorepository</a:t>
            </a:r>
            <a:endParaRPr lang="en-US" sz="17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Creating an Undiagnosed Disease Program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Working with industry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Working with the FDA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Leading Teams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Collaboration:  the best of times and the worst of times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Monthly RDCRN Education committee Scholars Presentations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Work Group sessions to review progress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b="1" dirty="0">
                <a:solidFill>
                  <a:schemeClr val="accent1">
                    <a:lumMod val="75000"/>
                  </a:schemeClr>
                </a:solidFill>
              </a:rPr>
              <a:t>Two members asked to speak at Spring Committee meeting (DC)</a:t>
            </a:r>
          </a:p>
        </p:txBody>
      </p:sp>
      <p:sp>
        <p:nvSpPr>
          <p:cNvPr id="6" name="Rectangle 5"/>
          <p:cNvSpPr/>
          <p:nvPr/>
        </p:nvSpPr>
        <p:spPr>
          <a:xfrm>
            <a:off x="4191000" y="852929"/>
            <a:ext cx="4267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LearnRD</a:t>
            </a:r>
            <a:r>
              <a:rPr lang="en-US" dirty="0"/>
              <a:t> Portal &amp; Web-Ex</a:t>
            </a:r>
          </a:p>
        </p:txBody>
      </p:sp>
    </p:spTree>
    <p:extLst>
      <p:ext uri="{BB962C8B-B14F-4D97-AF65-F5344CB8AC3E}">
        <p14:creationId xmlns:p14="http://schemas.microsoft.com/office/powerpoint/2010/main" val="347804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74575" y="1914323"/>
            <a:ext cx="638503" cy="55399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500" dirty="0"/>
              <a:t>Team Building</a:t>
            </a:r>
          </a:p>
          <a:p>
            <a:r>
              <a:rPr lang="en-US" sz="500" dirty="0"/>
              <a:t>Project Planning</a:t>
            </a:r>
          </a:p>
          <a:p>
            <a:r>
              <a:rPr lang="en-US" sz="500" dirty="0"/>
              <a:t>Patients/ Families</a:t>
            </a:r>
          </a:p>
          <a:p>
            <a:r>
              <a:rPr lang="en-US" sz="500" dirty="0"/>
              <a:t>DC-specific 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12974" y="1914323"/>
            <a:ext cx="553124" cy="63094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500" dirty="0"/>
              <a:t>Poster Presentation</a:t>
            </a:r>
          </a:p>
          <a:p>
            <a:r>
              <a:rPr lang="en-US" sz="500" dirty="0"/>
              <a:t>Participation in national rare disease meeting</a:t>
            </a:r>
          </a:p>
          <a:p>
            <a:r>
              <a:rPr lang="en-US" sz="500" dirty="0"/>
              <a:t>Networking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12774" y="1930477"/>
            <a:ext cx="1371600" cy="19389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Rare to Common:  aka creative funding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NCATS Institute Funding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NIH grant writing:  aka fun with Paula!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PCORI funding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Creating a </a:t>
            </a:r>
            <a:r>
              <a:rPr lang="en-US" sz="500" dirty="0" err="1"/>
              <a:t>Biosketch</a:t>
            </a:r>
            <a:r>
              <a:rPr lang="en-US" sz="500" dirty="0"/>
              <a:t>:  more with less!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Optimizing YOUR CV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Genomics 101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Statistics 101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Statistics for small cohorts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Creating a </a:t>
            </a:r>
            <a:r>
              <a:rPr lang="en-US" sz="500" dirty="0" err="1"/>
              <a:t>Biorepository</a:t>
            </a:r>
            <a:endParaRPr lang="en-US" sz="5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Creating an Undiagnosed Disease Program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Working with industry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Working with the FDA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Leading Teams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Collaboration:  the best of times and the worst of times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dirty="0"/>
              <a:t>Monthly RDCRN Education committee Scholars Presentations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500" b="1" dirty="0">
                <a:solidFill>
                  <a:schemeClr val="accent1">
                    <a:lumMod val="75000"/>
                  </a:schemeClr>
                </a:solidFill>
              </a:rPr>
              <a:t>Two members asked to speak at Spring Committee meeting (DC)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13299" y="3964540"/>
            <a:ext cx="12643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CRIA-12</a:t>
            </a:r>
          </a:p>
          <a:p>
            <a:r>
              <a:rPr lang="en-US" dirty="0"/>
              <a:t>Quiz</a:t>
            </a:r>
          </a:p>
          <a:p>
            <a:r>
              <a:rPr lang="en-US" dirty="0"/>
              <a:t>Satisfaction</a:t>
            </a:r>
          </a:p>
          <a:p>
            <a:r>
              <a:rPr lang="en-US" dirty="0"/>
              <a:t>Self-report</a:t>
            </a:r>
          </a:p>
          <a:p>
            <a:r>
              <a:rPr lang="en-US" dirty="0"/>
              <a:t>CV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37298" y="4531933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884375" y="4009072"/>
            <a:ext cx="12643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CRIA-12</a:t>
            </a:r>
          </a:p>
          <a:p>
            <a:r>
              <a:rPr lang="en-US" dirty="0"/>
              <a:t>Quiz</a:t>
            </a:r>
          </a:p>
          <a:p>
            <a:r>
              <a:rPr lang="en-US" dirty="0"/>
              <a:t>Satisfaction</a:t>
            </a:r>
          </a:p>
          <a:p>
            <a:r>
              <a:rPr lang="en-US" dirty="0"/>
              <a:t>Self-report</a:t>
            </a:r>
          </a:p>
          <a:p>
            <a:r>
              <a:rPr lang="en-US" dirty="0"/>
              <a:t>CV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465698" y="1659669"/>
            <a:ext cx="327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08699" y="1212649"/>
            <a:ext cx="1072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Year 1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414820" y="1212650"/>
            <a:ext cx="3491180" cy="3780949"/>
            <a:chOff x="4253922" y="1153180"/>
            <a:chExt cx="3491180" cy="3780949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4343400" y="4477827"/>
              <a:ext cx="838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5288815" y="4010799"/>
              <a:ext cx="211660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CRIA-12</a:t>
              </a:r>
            </a:p>
            <a:p>
              <a:r>
                <a:rPr lang="en-US" dirty="0"/>
                <a:t>CV</a:t>
              </a:r>
            </a:p>
            <a:p>
              <a:r>
                <a:rPr lang="en-US" dirty="0"/>
                <a:t>ORCID (publications)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361212" y="1600200"/>
              <a:ext cx="3276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352729" y="1153180"/>
              <a:ext cx="16803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Years 2-5+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253922" y="1807469"/>
              <a:ext cx="3491180" cy="646331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Maintain access to site for funding time period</a:t>
              </a:r>
            </a:p>
          </p:txBody>
        </p:sp>
      </p:grp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2033959" y="331259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Scholar’s Outcome Measures</a:t>
            </a:r>
          </a:p>
        </p:txBody>
      </p:sp>
    </p:spTree>
    <p:extLst>
      <p:ext uri="{BB962C8B-B14F-4D97-AF65-F5344CB8AC3E}">
        <p14:creationId xmlns:p14="http://schemas.microsoft.com/office/powerpoint/2010/main" val="59871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442D4-2AE9-4449-9623-D5AD2C60C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 </a:t>
            </a:r>
            <a:r>
              <a:rPr lang="en-US" dirty="0" err="1"/>
              <a:t>Scut</a:t>
            </a:r>
            <a:r>
              <a:rPr lang="en-US" dirty="0"/>
              <a:t> Work….More support and resources!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D422F-70A6-453D-B850-F32FE60E5E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-Email</a:t>
            </a:r>
          </a:p>
          <a:p>
            <a:r>
              <a:rPr lang="en-US" sz="2400" dirty="0"/>
              <a:t>-Portal for quizzes/</a:t>
            </a:r>
            <a:r>
              <a:rPr lang="en-US" sz="2400" dirty="0" err="1"/>
              <a:t>evalatuions</a:t>
            </a:r>
            <a:endParaRPr lang="en-US" sz="2400" dirty="0"/>
          </a:p>
          <a:p>
            <a:r>
              <a:rPr lang="en-US" sz="2400" dirty="0"/>
              <a:t>-</a:t>
            </a:r>
            <a:r>
              <a:rPr lang="en-US" sz="2400" dirty="0" err="1"/>
              <a:t>Webex</a:t>
            </a:r>
            <a:endParaRPr lang="en-US" sz="2400" dirty="0"/>
          </a:p>
          <a:p>
            <a:r>
              <a:rPr lang="en-US" sz="2400" dirty="0"/>
              <a:t>-EVERYTHING recorded</a:t>
            </a:r>
          </a:p>
          <a:p>
            <a:r>
              <a:rPr lang="en-US" sz="2400" dirty="0"/>
              <a:t>-Opportunities to present to RDCRN committee (in person or electronically)</a:t>
            </a:r>
          </a:p>
        </p:txBody>
      </p:sp>
    </p:spTree>
    <p:extLst>
      <p:ext uri="{BB962C8B-B14F-4D97-AF65-F5344CB8AC3E}">
        <p14:creationId xmlns:p14="http://schemas.microsoft.com/office/powerpoint/2010/main" val="1772444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41171F-A009-4235-A80E-3DAA627AFF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60" t="8554" r="28309" b="11782"/>
          <a:stretch/>
        </p:blipFill>
        <p:spPr>
          <a:xfrm>
            <a:off x="2398142" y="218535"/>
            <a:ext cx="5877465" cy="655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985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6B6D53-744E-4089-B83D-68610FE5B8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16" t="18364" r="26073" b="50525"/>
          <a:stretch/>
        </p:blipFill>
        <p:spPr>
          <a:xfrm>
            <a:off x="1351471" y="500331"/>
            <a:ext cx="9709530" cy="404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658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1659D-055F-49EB-A062-560AA4308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LearRD.com</a:t>
            </a:r>
          </a:p>
        </p:txBody>
      </p:sp>
    </p:spTree>
    <p:extLst>
      <p:ext uri="{BB962C8B-B14F-4D97-AF65-F5344CB8AC3E}">
        <p14:creationId xmlns:p14="http://schemas.microsoft.com/office/powerpoint/2010/main" val="382479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549</Words>
  <Application>Microsoft Office PowerPoint</Application>
  <PresentationFormat>Widescreen</PresentationFormat>
  <Paragraphs>101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Corbel</vt:lpstr>
      <vt:lpstr>Office Theme</vt:lpstr>
      <vt:lpstr>PowerPoint Presentation</vt:lpstr>
      <vt:lpstr>Rare Disease Scholar’s Program: Equipping the Next Generation of Rare Disease Clinical Researchers to Be Successful</vt:lpstr>
      <vt:lpstr>Rare Disease Scholars</vt:lpstr>
      <vt:lpstr>Rare Disease Scholar’s Program</vt:lpstr>
      <vt:lpstr>Scholar’s Outcome Measures</vt:lpstr>
      <vt:lpstr>Less Scut Work….More support and resources!</vt:lpstr>
      <vt:lpstr>PowerPoint Presentation</vt:lpstr>
      <vt:lpstr>PowerPoint Presentation</vt:lpstr>
      <vt:lpstr>LearRD.com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Debra Regier</dc:creator>
  <cp:lastModifiedBy>Debra Regier</cp:lastModifiedBy>
  <cp:revision>2</cp:revision>
  <dcterms:created xsi:type="dcterms:W3CDTF">2017-10-02T14:12:29Z</dcterms:created>
  <dcterms:modified xsi:type="dcterms:W3CDTF">2017-10-02T14:27:55Z</dcterms:modified>
</cp:coreProperties>
</file>