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792" r:id="rId2"/>
    <p:sldId id="791" r:id="rId3"/>
    <p:sldId id="794" r:id="rId4"/>
    <p:sldId id="795" r:id="rId5"/>
    <p:sldId id="441" r:id="rId6"/>
    <p:sldId id="711" r:id="rId7"/>
    <p:sldId id="712" r:id="rId8"/>
    <p:sldId id="759" r:id="rId9"/>
    <p:sldId id="776" r:id="rId10"/>
    <p:sldId id="779" r:id="rId11"/>
    <p:sldId id="777" r:id="rId12"/>
    <p:sldId id="778" r:id="rId13"/>
    <p:sldId id="780" r:id="rId14"/>
    <p:sldId id="782" r:id="rId15"/>
    <p:sldId id="783" r:id="rId16"/>
    <p:sldId id="494" r:id="rId17"/>
    <p:sldId id="784" r:id="rId18"/>
    <p:sldId id="786" r:id="rId19"/>
    <p:sldId id="788" r:id="rId20"/>
    <p:sldId id="789" r:id="rId21"/>
    <p:sldId id="787" r:id="rId22"/>
    <p:sldId id="781" r:id="rId23"/>
    <p:sldId id="785" r:id="rId24"/>
    <p:sldId id="790" r:id="rId25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ristina Ozog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1CF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04" autoAdjust="0"/>
    <p:restoredTop sz="72913" autoAdjust="0"/>
  </p:normalViewPr>
  <p:slideViewPr>
    <p:cSldViewPr>
      <p:cViewPr varScale="1">
        <p:scale>
          <a:sx n="52" d="100"/>
          <a:sy n="52" d="100"/>
        </p:scale>
        <p:origin x="186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1293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5C6CBD-5535-4CF2-A105-8B5B2C3214DE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64846D-7D59-41E4-AE0F-E5313BF1F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963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64846D-7D59-41E4-AE0F-E5313BF1FF3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6799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64846D-7D59-41E4-AE0F-E5313BF1FF3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996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64846D-7D59-41E4-AE0F-E5313BF1FF3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9940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64846D-7D59-41E4-AE0F-E5313BF1FF3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8486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64846D-7D59-41E4-AE0F-E5313BF1FF3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6152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64846D-7D59-41E4-AE0F-E5313BF1FF3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2222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Meet people physically to show you are about their story, which its zoom or “keeping the camera on”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64846D-7D59-41E4-AE0F-E5313BF1FF3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0124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Passive to movement.  Listening to singing.  Perfection to interactive.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64846D-7D59-41E4-AE0F-E5313BF1FF3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945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-01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90800" y="2130425"/>
            <a:ext cx="5867400" cy="9175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744E5-5B7F-1A44-AE86-FE88976AC375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July 15, 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3F8C041-0C5D-2542-BA56-2F135B42574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2" descr="O:\MAC-SERVER\Jobs\CNM_Childrens_National_Medical_Center\12495-08_Collateral_Templates\PPT\Links\CN_Pr_Solid_3C-RGB_NEW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9300" y="188640"/>
            <a:ext cx="2044700" cy="8747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58988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6744"/>
            <a:ext cx="6324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B8069-F4FB-4C4A-A299-D8D1A1D280E9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July 15, 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8C041-0C5D-2542-BA56-2F135B4257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7054885" y="1311275"/>
            <a:ext cx="2089116" cy="445455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90309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50B27-A021-2B4E-805B-7E679949307B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July 15, 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8C041-0C5D-2542-BA56-2F135B4257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0315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44C42-742C-334B-9CCA-ECC4B683B798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July 15, 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8C041-0C5D-2542-BA56-2F135B4257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8070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-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98020" y="361908"/>
            <a:ext cx="8229600" cy="669925"/>
          </a:xfrm>
        </p:spPr>
        <p:txBody>
          <a:bodyPr anchor="t">
            <a:normAutofit/>
          </a:bodyPr>
          <a:lstStyle>
            <a:lvl1pPr algn="l">
              <a:defRPr sz="3200" b="0">
                <a:solidFill>
                  <a:srgbClr val="DA291C"/>
                </a:solidFill>
                <a:latin typeface="Corbel" pitchFamily="34" charset="0"/>
              </a:defRPr>
            </a:lvl1pPr>
          </a:lstStyle>
          <a:p>
            <a:r>
              <a:rPr lang="en-US" dirty="0"/>
              <a:t>Headline or Title</a:t>
            </a:r>
          </a:p>
        </p:txBody>
      </p:sp>
      <p:pic>
        <p:nvPicPr>
          <p:cNvPr id="6146" name="Picture 2" descr="O:\MAC-SERVER\Jobs\CNM_Childrens_National_Medical_Center\12495-08_Collateral_Templates\PPT\Links\CN_Color_bar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71450"/>
          </a:xfrm>
          <a:prstGeom prst="rect">
            <a:avLst/>
          </a:prstGeom>
          <a:noFill/>
        </p:spPr>
      </p:pic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11174" y="1311275"/>
            <a:ext cx="8223307" cy="4454557"/>
          </a:xfrm>
        </p:spPr>
        <p:txBody>
          <a:bodyPr>
            <a:normAutofit/>
          </a:bodyPr>
          <a:lstStyle>
            <a:lvl1pPr marL="0" indent="0">
              <a:buNone/>
              <a:defRPr sz="2000" b="0" baseline="0">
                <a:latin typeface="Corbel" pitchFamily="34" charset="0"/>
              </a:defRPr>
            </a:lvl1pPr>
            <a:lvl2pPr>
              <a:buFont typeface="Arial" pitchFamily="34" charset="0"/>
              <a:buChar char="•"/>
              <a:defRPr sz="2000"/>
            </a:lvl2pPr>
          </a:lstStyle>
          <a:p>
            <a:pPr lvl="0"/>
            <a:r>
              <a:rPr lang="en-US" dirty="0"/>
              <a:t>Body Copy and Bullets: Corbel Regular (16pt.), Subheads: Corbel Bold (20pt.)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7" name="Picture 2" descr="O:\MAC-SERVER\Jobs\CNM_Childrens_National_Medical_Center\12495-08_Collateral_Templates\PPT\Links\CN_Pr_Solid_3C-RGB_NEW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9300" y="5841268"/>
            <a:ext cx="2044700" cy="8747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973870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-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98020" y="361908"/>
            <a:ext cx="8229600" cy="669925"/>
          </a:xfrm>
        </p:spPr>
        <p:txBody>
          <a:bodyPr anchor="t">
            <a:normAutofit/>
          </a:bodyPr>
          <a:lstStyle>
            <a:lvl1pPr algn="l">
              <a:defRPr sz="3200">
                <a:solidFill>
                  <a:srgbClr val="DA291C"/>
                </a:solidFill>
                <a:latin typeface="Corbel" pitchFamily="34" charset="0"/>
              </a:defRPr>
            </a:lvl1pPr>
          </a:lstStyle>
          <a:p>
            <a:r>
              <a:rPr lang="en-US" dirty="0"/>
              <a:t>Headline or Title</a:t>
            </a:r>
          </a:p>
        </p:txBody>
      </p:sp>
      <p:pic>
        <p:nvPicPr>
          <p:cNvPr id="6146" name="Picture 2" descr="O:\MAC-SERVER\Jobs\CNM_Childrens_National_Medical_Center\12495-08_Collateral_Templates\PPT\Links\CN_Color_bar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71450"/>
          </a:xfrm>
          <a:prstGeom prst="rect">
            <a:avLst/>
          </a:prstGeom>
          <a:noFill/>
        </p:spPr>
      </p:pic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11174" y="1311275"/>
            <a:ext cx="3914773" cy="4454557"/>
          </a:xfrm>
        </p:spPr>
        <p:txBody>
          <a:bodyPr>
            <a:normAutofit/>
          </a:bodyPr>
          <a:lstStyle>
            <a:lvl1pPr marL="0" indent="0">
              <a:buNone/>
              <a:defRPr sz="1800" b="0" baseline="0">
                <a:latin typeface="Corbel" pitchFamily="34" charset="0"/>
              </a:defRPr>
            </a:lvl1pPr>
            <a:lvl2pPr>
              <a:buFont typeface="Arial" pitchFamily="34" charset="0"/>
              <a:buChar char="•"/>
              <a:defRPr sz="1600"/>
            </a:lvl2pPr>
          </a:lstStyle>
          <a:p>
            <a:pPr lvl="0"/>
            <a:r>
              <a:rPr lang="en-US" dirty="0"/>
              <a:t>Body Copy and Bullets: Corbel Regular (16pt.), Subheads: Corbel Bold (20pt.)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795895" y="1311246"/>
            <a:ext cx="3914773" cy="4454557"/>
          </a:xfrm>
        </p:spPr>
        <p:txBody>
          <a:bodyPr>
            <a:normAutofit/>
          </a:bodyPr>
          <a:lstStyle>
            <a:lvl1pPr marL="0" indent="0">
              <a:buNone/>
              <a:defRPr sz="1800" b="0" baseline="0">
                <a:latin typeface="Corbel" pitchFamily="34" charset="0"/>
              </a:defRPr>
            </a:lvl1pPr>
            <a:lvl2pPr>
              <a:buFont typeface="Arial" pitchFamily="34" charset="0"/>
              <a:buChar char="•"/>
              <a:defRPr sz="1600"/>
            </a:lvl2pPr>
          </a:lstStyle>
          <a:p>
            <a:pPr lvl="0"/>
            <a:r>
              <a:rPr lang="en-US" dirty="0"/>
              <a:t>Body Copy and Bullets: Corbel Regular (16pt.), Subheads: Corbel Bold (20pt.)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8" name="Picture 2" descr="O:\MAC-SERVER\Jobs\CNM_Childrens_National_Medical_Center\12495-08_Collateral_Templates\PPT\Links\CN_Pr_Solid_3C-RGB_NEW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9300" y="5841268"/>
            <a:ext cx="2044700" cy="8747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42784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itle-01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E72B34"/>
              </a:clrFrom>
              <a:clrTo>
                <a:srgbClr val="E72B34">
                  <a:alpha val="0"/>
                </a:srgbClr>
              </a:clrTo>
            </a:clrChange>
            <a:alphaModFix amt="8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93887"/>
            <a:ext cx="8229600" cy="1362075"/>
          </a:xfrm>
        </p:spPr>
        <p:txBody>
          <a:bodyPr anchor="t">
            <a:normAutofit/>
          </a:bodyPr>
          <a:lstStyle>
            <a:lvl1pPr algn="l">
              <a:defRPr sz="36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674687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rgbClr val="7F6C68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21982-4C85-D74A-B343-426C479BC70A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July 15, 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8C041-0C5D-2542-BA56-2F135B4257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 descr="O:\MAC-SERVER\Jobs\CNM_Childrens_National_Medical_Center\12495-08_Collateral_Templates\PPT\Links\CN_Pr_Solid_3C-RGB_NEW.jpg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99300" y="5983288"/>
            <a:ext cx="2044700" cy="8747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88854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O:\MAC-SERVER\Jobs\CNM_Childrens_National_Medical_Center\12495-08_Collateral_Templates\PPT\Links\CN_Red_DivBkg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171179"/>
            <a:ext cx="9144001" cy="5321301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17638"/>
            <a:ext cx="8229600" cy="1143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D44A9-D422-3944-83CB-2C77CEC6E6D3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July 15, 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8C041-0C5D-2542-BA56-2F135B4257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O:\MAC-SERVER\Jobs\CNM_Childrens_National_Medical_Center\12495-08_Collateral_Templates\PPT\Links\CN_Pr_Solid_3C-RGB_NEW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9300" y="5983288"/>
            <a:ext cx="2044700" cy="8747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83587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O:\MAC-SERVER\Jobs\CNM_Childrens_National_Medical_Center\12495-08_Collateral_Templates\PPT\Links\CN_Taupe_DivBkg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179343"/>
            <a:ext cx="9144001" cy="53213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17638"/>
            <a:ext cx="8229600" cy="1143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D17CF-2E60-5C43-A39B-116AF32F5574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July 15, 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8C041-0C5D-2542-BA56-2F135B4257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O:\MAC-SERVER\Jobs\CNM_Childrens_National_Medical_Center\12495-08_Collateral_Templates\PPT\Links\CN_Pr_Solid_3C-RGB_NEW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9300" y="5983288"/>
            <a:ext cx="2044700" cy="8747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84572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B8069-F4FB-4C4A-A299-D8D1A1D280E9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July 15, 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8C041-0C5D-2542-BA56-2F135B4257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51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5D87F-CC09-9346-812D-7966B6919BE7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July 15, 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8C041-0C5D-2542-BA56-2F135B4257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039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D3EF1-CCF7-EA41-97FF-C0CE9D3F6FD4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July 15, 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8C041-0C5D-2542-BA56-2F135B4257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424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75820-01A4-FA45-B5CC-843AEFB83044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July 15, 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8C041-0C5D-2542-BA56-2F135B4257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189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366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D3EF1-CCF7-EA41-97FF-C0CE9D3F6FD4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July 15, 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8C041-0C5D-2542-BA56-2F135B4257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0" y="1311275"/>
            <a:ext cx="9144000" cy="445452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38242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O:\MAC-SERVER\Jobs\CNM_Childrens_National_Medical_Center\12495-08_Collateral_Templates\PPT\Links\CN_Pr_Solid_3C-RGB_NEW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099300" y="5983288"/>
            <a:ext cx="2044700" cy="874712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orbel"/>
                <a:cs typeface="Corbel"/>
              </a:defRPr>
            </a:lvl1pPr>
          </a:lstStyle>
          <a:p>
            <a:pPr defTabSz="457200"/>
            <a:fld id="{2E6FB912-7241-A94E-9456-8504F6FE9EA0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July 15, 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0800" y="6356350"/>
            <a:ext cx="2209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Corbel"/>
                <a:cs typeface="Corbel"/>
              </a:defRPr>
            </a:lvl1pPr>
          </a:lstStyle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Corbel"/>
                <a:cs typeface="Corbel"/>
              </a:defRPr>
            </a:lvl1pPr>
          </a:lstStyle>
          <a:p>
            <a:pPr defTabSz="457200"/>
            <a:fld id="{D3F8C041-0C5D-2542-BA56-2F135B4257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O:\MAC-SERVER\Jobs\CNM_Childrens_National_Medical_Center\12495-08_Collateral_Templates\PPT\Links\CN_Color_bar.jpg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0" y="0"/>
            <a:ext cx="9144001" cy="1714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79846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2800" b="0" i="0" kern="1200">
          <a:solidFill>
            <a:srgbClr val="FF0000"/>
          </a:solidFill>
          <a:latin typeface="Corbel"/>
          <a:ea typeface="+mj-ea"/>
          <a:cs typeface="Corbe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b="0" i="0" kern="1200">
          <a:solidFill>
            <a:schemeClr val="tx1"/>
          </a:solidFill>
          <a:latin typeface="Corbel"/>
          <a:ea typeface="+mn-ea"/>
          <a:cs typeface="Corbe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b="0" i="0" kern="1200">
          <a:solidFill>
            <a:schemeClr val="tx1"/>
          </a:solidFill>
          <a:latin typeface="Corbel"/>
          <a:ea typeface="+mn-ea"/>
          <a:cs typeface="Corbe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b="0" i="0" kern="1200">
          <a:solidFill>
            <a:schemeClr val="tx1"/>
          </a:solidFill>
          <a:latin typeface="Corbel"/>
          <a:ea typeface="+mn-ea"/>
          <a:cs typeface="Corbe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b="0" i="0" kern="1200">
          <a:solidFill>
            <a:schemeClr val="tx1"/>
          </a:solidFill>
          <a:latin typeface="Corbel"/>
          <a:ea typeface="+mn-ea"/>
          <a:cs typeface="Corbe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800" b="0" i="0" kern="1200">
          <a:solidFill>
            <a:schemeClr val="tx1"/>
          </a:solidFill>
          <a:latin typeface="Corbel"/>
          <a:ea typeface="+mn-ea"/>
          <a:cs typeface="Corbe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52600"/>
            <a:ext cx="8229600" cy="4343399"/>
          </a:xfrm>
        </p:spPr>
        <p:txBody>
          <a:bodyPr>
            <a:noAutofit/>
          </a:bodyPr>
          <a:lstStyle/>
          <a:p>
            <a:pPr algn="ctr"/>
            <a:br>
              <a:rPr lang="en-US" altLang="en-US" sz="2000" dirty="0"/>
            </a:br>
            <a:br>
              <a:rPr lang="en-US" altLang="en-US" sz="2000" dirty="0"/>
            </a:br>
            <a:br>
              <a:rPr lang="en-US" altLang="en-US" sz="2000" dirty="0"/>
            </a:br>
            <a:br>
              <a:rPr lang="en-US" altLang="en-US" sz="2000" dirty="0"/>
            </a:br>
            <a:br>
              <a:rPr lang="en-US" altLang="en-US" sz="2000" dirty="0"/>
            </a:br>
            <a:br>
              <a:rPr lang="en-US" altLang="en-US" sz="2000" dirty="0"/>
            </a:br>
            <a:br>
              <a:rPr lang="en-US" altLang="en-US" sz="2000" dirty="0"/>
            </a:br>
            <a:br>
              <a:rPr lang="en-US" altLang="en-US" sz="2000" dirty="0"/>
            </a:br>
            <a:br>
              <a:rPr lang="en-US" altLang="en-US" sz="2000" dirty="0"/>
            </a:br>
            <a:br>
              <a:rPr lang="en-US" altLang="en-US" sz="2000" dirty="0"/>
            </a:br>
            <a:br>
              <a:rPr lang="en-US" altLang="en-US" sz="2000" dirty="0"/>
            </a:br>
            <a:r>
              <a:rPr lang="en-US" altLang="en-US" sz="2000" dirty="0"/>
              <a:t>The faculty of Children’s national hospital are thankful for the support for this program provided by </a:t>
            </a:r>
            <a:r>
              <a:rPr lang="en-US" altLang="en-US" sz="2000" dirty="0" err="1"/>
              <a:t>Travere</a:t>
            </a:r>
            <a:r>
              <a:rPr lang="en-US" altLang="en-US" sz="2000" dirty="0"/>
              <a:t> therapeutics in the form of </a:t>
            </a:r>
            <a:r>
              <a:rPr lang="en-US" altLang="en-US" sz="2000" dirty="0" err="1"/>
              <a:t>aN</a:t>
            </a:r>
            <a:r>
              <a:rPr lang="en-US" altLang="en-US" sz="2000" dirty="0"/>
              <a:t> educational grant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2819400"/>
          </a:xfrm>
        </p:spPr>
        <p:txBody>
          <a:bodyPr>
            <a:normAutofit/>
          </a:bodyPr>
          <a:lstStyle/>
          <a:p>
            <a:r>
              <a:rPr lang="en-US" altLang="en-US" sz="5400" b="1" dirty="0"/>
              <a:t>The Story of Telehealth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21982-4C85-D74A-B343-426C479BC70A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July 15, 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5217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73EEE-31FE-4D32-8199-A80CDC75B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2209292"/>
            <a:ext cx="8229600" cy="4524375"/>
          </a:xfrm>
        </p:spPr>
        <p:txBody>
          <a:bodyPr>
            <a:normAutofit/>
          </a:bodyPr>
          <a:lstStyle/>
          <a:p>
            <a:r>
              <a:rPr lang="en-US" sz="3200" dirty="0"/>
              <a:t>We are all story tellers.  We all live in a network of stories.  There isn’t a stronger connection between people than storytelling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B71E54-5E64-489A-AA49-D7F64E9740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029200"/>
            <a:ext cx="8229600" cy="1096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Jimmy Neil Smith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933877-9D41-4FBA-A81E-4D7A84097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B8069-F4FB-4C4A-A299-D8D1A1D280E9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July 15, 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4312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843AFB25-5E6B-44B5-ABC6-DD94B98E5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Creating a space to hear a story (to really understand their complexity!)</a:t>
            </a:r>
          </a:p>
        </p:txBody>
      </p:sp>
      <p:sp>
        <p:nvSpPr>
          <p:cNvPr id="7171" name="Content Placeholder 2">
            <a:extLst>
              <a:ext uri="{FF2B5EF4-FFF2-40B4-BE49-F238E27FC236}">
                <a16:creationId xmlns:a16="http://schemas.microsoft.com/office/drawing/2014/main" id="{3BF35EC5-E48F-4F47-B8E3-A7526F8EF6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/>
              <a:t>Meet the person where they are</a:t>
            </a:r>
          </a:p>
          <a:p>
            <a:pPr eaLnBrk="1" hangingPunct="1"/>
            <a:r>
              <a:rPr lang="en-US" altLang="en-US" dirty="0"/>
              <a:t>Meet the emotion that they are feeling</a:t>
            </a:r>
          </a:p>
          <a:p>
            <a:pPr eaLnBrk="1" hangingPunct="1"/>
            <a:r>
              <a:rPr lang="en-US" altLang="en-US" sz="2800" dirty="0"/>
              <a:t>Mee</a:t>
            </a:r>
            <a:r>
              <a:rPr lang="en-US" altLang="en-US" dirty="0"/>
              <a:t>t them in their safe space, culturally (language usage, location, environment, electronic formats)</a:t>
            </a:r>
            <a:endParaRPr lang="en-US" altLang="en-US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AC0BB8-45F4-44A5-933E-4EB573BFF9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748087"/>
            <a:ext cx="2895600" cy="2835275"/>
          </a:xfrm>
          <a:prstGeom prst="rect">
            <a:avLst/>
          </a:prstGeom>
        </p:spPr>
      </p:pic>
      <p:pic>
        <p:nvPicPr>
          <p:cNvPr id="5" name="Picture 4" descr="A picture containing electronics&#10;&#10;Description automatically generated">
            <a:extLst>
              <a:ext uri="{FF2B5EF4-FFF2-40B4-BE49-F238E27FC236}">
                <a16:creationId xmlns:a16="http://schemas.microsoft.com/office/drawing/2014/main" id="{489C88C6-10C8-4266-8B77-6B92D964B7F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0" t="13003" r="10211" b="9641"/>
          <a:stretch/>
        </p:blipFill>
        <p:spPr>
          <a:xfrm>
            <a:off x="6096000" y="3524915"/>
            <a:ext cx="2743200" cy="2601249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30E33504-A639-467F-90F5-51AAFE9C7AC5}"/>
              </a:ext>
            </a:extLst>
          </p:cNvPr>
          <p:cNvSpPr/>
          <p:nvPr/>
        </p:nvSpPr>
        <p:spPr>
          <a:xfrm>
            <a:off x="3733800" y="4252118"/>
            <a:ext cx="2133600" cy="1005681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50 years</a:t>
            </a:r>
          </a:p>
        </p:txBody>
      </p:sp>
    </p:spTree>
    <p:extLst>
      <p:ext uri="{BB962C8B-B14F-4D97-AF65-F5344CB8AC3E}">
        <p14:creationId xmlns:p14="http://schemas.microsoft.com/office/powerpoint/2010/main" val="22054268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39308449-060A-4C9E-8F1A-A59827243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Communicating our own stories</a:t>
            </a:r>
          </a:p>
        </p:txBody>
      </p:sp>
      <p:sp>
        <p:nvSpPr>
          <p:cNvPr id="4099" name="Content Placeholder 2">
            <a:extLst>
              <a:ext uri="{FF2B5EF4-FFF2-40B4-BE49-F238E27FC236}">
                <a16:creationId xmlns:a16="http://schemas.microsoft.com/office/drawing/2014/main" id="{ADC25562-1265-48C1-9963-0D995A52C4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52538"/>
            <a:ext cx="8763000" cy="4352925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r>
              <a:rPr lang="en-US" altLang="en-US" sz="3600" b="1" dirty="0"/>
              <a:t>now your audience</a:t>
            </a:r>
          </a:p>
          <a:p>
            <a:pPr eaLnBrk="1" hangingPunct="1"/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r>
              <a:rPr lang="en-US" altLang="en-US" sz="3600" dirty="0"/>
              <a:t>eep it simple and salient</a:t>
            </a:r>
          </a:p>
          <a:p>
            <a:pPr eaLnBrk="1" hangingPunct="1"/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altLang="en-US" sz="3600" dirty="0"/>
              <a:t>nteresting &amp; Interactive</a:t>
            </a:r>
          </a:p>
          <a:p>
            <a:pPr eaLnBrk="1" hangingPunct="1"/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US" altLang="en-US" sz="3600" dirty="0"/>
              <a:t>hort</a:t>
            </a:r>
          </a:p>
          <a:p>
            <a:pPr eaLnBrk="1" hangingPunct="1"/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US" altLang="en-US" sz="3600" dirty="0"/>
              <a:t>tories</a:t>
            </a:r>
          </a:p>
          <a:p>
            <a:pPr marL="0" indent="0" eaLnBrk="1" hangingPunct="1">
              <a:buNone/>
            </a:pPr>
            <a:endParaRPr lang="en-US" altLang="en-US" sz="3200" dirty="0"/>
          </a:p>
          <a:p>
            <a:pPr eaLnBrk="1" hangingPunct="1"/>
            <a:endParaRPr lang="en-US" altLang="en-US" sz="3200" dirty="0"/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3907A011-EE91-4E61-8BB4-A4BBC1A3CE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981200"/>
            <a:ext cx="4236868" cy="4091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9870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73EEE-31FE-4D32-8199-A80CDC75B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2209292"/>
            <a:ext cx="8229600" cy="4524375"/>
          </a:xfrm>
        </p:spPr>
        <p:txBody>
          <a:bodyPr>
            <a:normAutofit/>
          </a:bodyPr>
          <a:lstStyle/>
          <a:p>
            <a:r>
              <a:rPr lang="en-US" sz="3200" dirty="0"/>
              <a:t>Stories create community, enable us to see through eyes of other people, and open us up to the claims of others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B71E54-5E64-489A-AA49-D7F64E9740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029200"/>
            <a:ext cx="8229600" cy="1096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Peter Forbes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933877-9D41-4FBA-A81E-4D7A84097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B8069-F4FB-4C4A-A299-D8D1A1D280E9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July 15, 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6503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97F7A-C9A5-4AAC-B54F-D9E289A44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Moving from an Audience to A Community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FA4891-D46D-4789-9939-52AC432E0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B8069-F4FB-4C4A-A299-D8D1A1D280E9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July 15, 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 descr="A picture containing person, hall, auditorium, crowd&#10;&#10;Description automatically generated">
            <a:extLst>
              <a:ext uri="{FF2B5EF4-FFF2-40B4-BE49-F238E27FC236}">
                <a16:creationId xmlns:a16="http://schemas.microsoft.com/office/drawing/2014/main" id="{CAAF7D85-DC7A-444C-BEF2-2BCBE4E099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48" y="1827972"/>
            <a:ext cx="3437752" cy="2515428"/>
          </a:xfrm>
          <a:prstGeom prst="rect">
            <a:avLst/>
          </a:prstGeom>
        </p:spPr>
      </p:pic>
      <p:pic>
        <p:nvPicPr>
          <p:cNvPr id="1026" name="Picture 2" descr="Image result for community">
            <a:extLst>
              <a:ext uri="{FF2B5EF4-FFF2-40B4-BE49-F238E27FC236}">
                <a16:creationId xmlns:a16="http://schemas.microsoft.com/office/drawing/2014/main" id="{9985121D-C357-4A08-8ED5-93E125131F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595" y="1827972"/>
            <a:ext cx="4788405" cy="2515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98659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39308449-060A-4C9E-8F1A-A59827243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Communicating our own stories</a:t>
            </a:r>
          </a:p>
        </p:txBody>
      </p:sp>
      <p:sp>
        <p:nvSpPr>
          <p:cNvPr id="4099" name="Content Placeholder 2">
            <a:extLst>
              <a:ext uri="{FF2B5EF4-FFF2-40B4-BE49-F238E27FC236}">
                <a16:creationId xmlns:a16="http://schemas.microsoft.com/office/drawing/2014/main" id="{ADC25562-1265-48C1-9963-0D995A52C4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52538"/>
            <a:ext cx="8763000" cy="4352925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r>
              <a:rPr lang="en-US" altLang="en-US" sz="3600" dirty="0"/>
              <a:t>now your audience</a:t>
            </a:r>
          </a:p>
          <a:p>
            <a:pPr eaLnBrk="1" hangingPunct="1"/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r>
              <a:rPr lang="en-US" altLang="en-US" sz="3600" b="1" dirty="0"/>
              <a:t>eep it simple and salient</a:t>
            </a:r>
          </a:p>
          <a:p>
            <a:pPr eaLnBrk="1" hangingPunct="1"/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altLang="en-US" sz="3600" dirty="0"/>
              <a:t>nteresting &amp; Interactive</a:t>
            </a:r>
          </a:p>
          <a:p>
            <a:pPr eaLnBrk="1" hangingPunct="1"/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US" altLang="en-US" sz="3600" dirty="0"/>
              <a:t>hort</a:t>
            </a:r>
          </a:p>
          <a:p>
            <a:pPr eaLnBrk="1" hangingPunct="1"/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US" altLang="en-US" sz="3600" dirty="0"/>
              <a:t>tories</a:t>
            </a:r>
          </a:p>
          <a:p>
            <a:pPr marL="0" indent="0" eaLnBrk="1" hangingPunct="1">
              <a:buNone/>
            </a:pPr>
            <a:endParaRPr lang="en-US" altLang="en-US" sz="3200" dirty="0"/>
          </a:p>
          <a:p>
            <a:pPr eaLnBrk="1" hangingPunct="1"/>
            <a:endParaRPr lang="en-US" altLang="en-US" sz="3200" dirty="0"/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3907A011-EE91-4E61-8BB4-A4BBC1A3CE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981200"/>
            <a:ext cx="4236868" cy="4091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1061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dirty="0">
                <a:ea typeface="ＭＳ Ｐゴシック" pitchFamily="34" charset="-128"/>
              </a:rPr>
              <a:t>MSUD – </a:t>
            </a:r>
            <a:r>
              <a:rPr lang="en-US" altLang="en-US" b="1" dirty="0" err="1">
                <a:ea typeface="ＭＳ Ｐゴシック" pitchFamily="34" charset="-128"/>
              </a:rPr>
              <a:t>specifc</a:t>
            </a:r>
            <a:r>
              <a:rPr lang="en-US" altLang="en-US" b="1" dirty="0">
                <a:ea typeface="ＭＳ Ｐゴシック" pitchFamily="34" charset="-128"/>
              </a:rPr>
              <a:t> presentation</a:t>
            </a:r>
          </a:p>
        </p:txBody>
      </p:sp>
      <p:sp>
        <p:nvSpPr>
          <p:cNvPr id="788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2296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800" dirty="0">
                <a:ea typeface="ＭＳ Ｐゴシック" pitchFamily="34" charset="-128"/>
              </a:rPr>
              <a:t>Intense smell (burnt sugar)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>
                <a:ea typeface="ＭＳ Ｐゴシック" pitchFamily="34" charset="-128"/>
              </a:rPr>
              <a:t>Generally not pronounced abnormalities on basic labs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>
                <a:ea typeface="ＭＳ Ｐゴシック" pitchFamily="34" charset="-128"/>
              </a:rPr>
              <a:t>No dehydration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>
                <a:ea typeface="ＭＳ Ｐゴシック" pitchFamily="34" charset="-128"/>
              </a:rPr>
              <a:t>No acidosis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>
                <a:ea typeface="ＭＳ Ｐゴシック" pitchFamily="34" charset="-128"/>
              </a:rPr>
              <a:t>No (or only mild) </a:t>
            </a:r>
            <a:r>
              <a:rPr lang="en-US" altLang="en-US" sz="2400" dirty="0" err="1">
                <a:ea typeface="ＭＳ Ｐゴシック" pitchFamily="34" charset="-128"/>
              </a:rPr>
              <a:t>hyperammonemia</a:t>
            </a:r>
            <a:endParaRPr lang="en-US" altLang="en-US" sz="2400" dirty="0">
              <a:ea typeface="ＭＳ Ｐゴシック" pitchFamily="34" charset="-128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>
                <a:ea typeface="ＭＳ Ｐゴシック" pitchFamily="34" charset="-128"/>
              </a:rPr>
              <a:t>Normal CBC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>
                <a:ea typeface="ＭＳ Ｐゴシック" pitchFamily="34" charset="-128"/>
              </a:rPr>
              <a:t>Characteristic abnormalities on PAAs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>
                <a:ea typeface="ＭＳ Ｐゴシック" pitchFamily="34" charset="-128"/>
              </a:rPr>
              <a:t>Massive elevation of BCAAs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>
                <a:ea typeface="ＭＳ Ｐゴシック" pitchFamily="34" charset="-128"/>
              </a:rPr>
              <a:t>Disturbed BCAA ratio (usually 1:2:3)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>
                <a:ea typeface="ＭＳ Ｐゴシック" pitchFamily="34" charset="-128"/>
              </a:rPr>
              <a:t>Large ketones on urinalysis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2000" dirty="0">
                <a:ea typeface="ＭＳ Ｐゴシック" pitchFamily="34" charset="-128"/>
              </a:rPr>
              <a:t>Diagnostic compounds on UOA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endParaRPr lang="en-US" altLang="en-US" sz="2400" dirty="0">
              <a:ea typeface="ＭＳ Ｐゴシック" pitchFamily="34" charset="-12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420612"/>
            <a:ext cx="5405847" cy="4223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29033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35C87-BB5E-4A0A-86BA-B566CFEF9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46641B-0C4F-4035-85AD-CC0A1D254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B8069-F4FB-4C4A-A299-D8D1A1D280E9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July 15, 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93502565-9D85-463E-A2F5-6ED241F11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7796" y="274638"/>
            <a:ext cx="5405847" cy="4223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Content Placeholder 5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63DBBD32-39CC-4BF2-A5B0-D4B56809D0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953" y="2468562"/>
            <a:ext cx="8229600" cy="4114800"/>
          </a:xfrm>
        </p:spPr>
      </p:pic>
    </p:spTree>
    <p:extLst>
      <p:ext uri="{BB962C8B-B14F-4D97-AF65-F5344CB8AC3E}">
        <p14:creationId xmlns:p14="http://schemas.microsoft.com/office/powerpoint/2010/main" val="33812129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39308449-060A-4C9E-8F1A-A59827243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Communicating our own stories</a:t>
            </a:r>
          </a:p>
        </p:txBody>
      </p:sp>
      <p:sp>
        <p:nvSpPr>
          <p:cNvPr id="4099" name="Content Placeholder 2">
            <a:extLst>
              <a:ext uri="{FF2B5EF4-FFF2-40B4-BE49-F238E27FC236}">
                <a16:creationId xmlns:a16="http://schemas.microsoft.com/office/drawing/2014/main" id="{ADC25562-1265-48C1-9963-0D995A52C4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52538"/>
            <a:ext cx="8763000" cy="4352925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r>
              <a:rPr lang="en-US" altLang="en-US" sz="3600" dirty="0"/>
              <a:t>now your audience</a:t>
            </a:r>
          </a:p>
          <a:p>
            <a:pPr eaLnBrk="1" hangingPunct="1"/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r>
              <a:rPr lang="en-US" altLang="en-US" sz="3600" dirty="0"/>
              <a:t>eep it simple and salient</a:t>
            </a:r>
          </a:p>
          <a:p>
            <a:pPr eaLnBrk="1" hangingPunct="1"/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altLang="en-US" sz="3600" dirty="0"/>
              <a:t>nteresting &amp; Interactive</a:t>
            </a:r>
          </a:p>
          <a:p>
            <a:pPr eaLnBrk="1" hangingPunct="1"/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US" altLang="en-US" sz="3600" b="1" dirty="0"/>
              <a:t>hort</a:t>
            </a:r>
          </a:p>
          <a:p>
            <a:pPr eaLnBrk="1" hangingPunct="1"/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US" altLang="en-US" sz="3600" dirty="0"/>
              <a:t>tories</a:t>
            </a:r>
          </a:p>
          <a:p>
            <a:pPr marL="0" indent="0" eaLnBrk="1" hangingPunct="1">
              <a:buNone/>
            </a:pPr>
            <a:endParaRPr lang="en-US" altLang="en-US" sz="3200" dirty="0"/>
          </a:p>
          <a:p>
            <a:pPr eaLnBrk="1" hangingPunct="1"/>
            <a:endParaRPr lang="en-US" altLang="en-US" sz="3200" dirty="0"/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3907A011-EE91-4E61-8BB4-A4BBC1A3CE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981200"/>
            <a:ext cx="4236868" cy="4091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364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D55E5-46C1-4412-9D40-99CB083E0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From Short to Life Saving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774FA2-CBEF-4549-A53E-2BF1B303F8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094" y="1027415"/>
            <a:ext cx="8229600" cy="4525963"/>
          </a:xfrm>
        </p:spPr>
        <p:txBody>
          <a:bodyPr/>
          <a:lstStyle/>
          <a:p>
            <a:r>
              <a:rPr lang="en-US" dirty="0"/>
              <a:t>2 Problems = Call Me!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8DF729-07F2-4744-BC5B-CB0075D43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B8069-F4FB-4C4A-A299-D8D1A1D280E9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July 15, 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A picture containing table&#10;&#10;Description automatically generated">
            <a:extLst>
              <a:ext uri="{FF2B5EF4-FFF2-40B4-BE49-F238E27FC236}">
                <a16:creationId xmlns:a16="http://schemas.microsoft.com/office/drawing/2014/main" id="{40D7346D-35FC-41FA-83AE-6B5F940B90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88" y="1874440"/>
            <a:ext cx="4784589" cy="310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307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52600"/>
            <a:ext cx="8229600" cy="4343399"/>
          </a:xfrm>
        </p:spPr>
        <p:txBody>
          <a:bodyPr>
            <a:noAutofit/>
          </a:bodyPr>
          <a:lstStyle/>
          <a:p>
            <a:pPr algn="ctr"/>
            <a:br>
              <a:rPr lang="en-US" altLang="en-US" sz="2000" dirty="0"/>
            </a:br>
            <a:br>
              <a:rPr lang="en-US" altLang="en-US" sz="2000" dirty="0"/>
            </a:br>
            <a:br>
              <a:rPr lang="en-US" altLang="en-US" sz="2000" dirty="0"/>
            </a:br>
            <a:br>
              <a:rPr lang="en-US" altLang="en-US" sz="2000" dirty="0"/>
            </a:br>
            <a:br>
              <a:rPr lang="en-US" altLang="en-US" sz="2000" dirty="0"/>
            </a:br>
            <a:br>
              <a:rPr lang="en-US" altLang="en-US" sz="2000" dirty="0"/>
            </a:br>
            <a:br>
              <a:rPr lang="en-US" altLang="en-US" sz="2000" dirty="0"/>
            </a:br>
            <a:br>
              <a:rPr lang="en-US" altLang="en-US" sz="2000" dirty="0"/>
            </a:br>
            <a:br>
              <a:rPr lang="en-US" altLang="en-US" sz="2000" dirty="0"/>
            </a:br>
            <a:br>
              <a:rPr lang="en-US" altLang="en-US" sz="2000" dirty="0"/>
            </a:br>
            <a:br>
              <a:rPr lang="en-US" altLang="en-US" sz="2000" dirty="0"/>
            </a:br>
            <a:r>
              <a:rPr lang="en-US" altLang="en-US" sz="2000" dirty="0"/>
              <a:t>The faculty of Children’s national hospital are thankful for the support for this program provided by </a:t>
            </a:r>
            <a:r>
              <a:rPr lang="en-US" altLang="en-US" sz="2000" dirty="0" err="1"/>
              <a:t>Travere</a:t>
            </a:r>
            <a:r>
              <a:rPr lang="en-US" altLang="en-US" sz="2000" dirty="0"/>
              <a:t> therapeutics in the form of </a:t>
            </a:r>
            <a:r>
              <a:rPr lang="en-US" altLang="en-US" sz="2000" dirty="0" err="1"/>
              <a:t>aN</a:t>
            </a:r>
            <a:r>
              <a:rPr lang="en-US" altLang="en-US" sz="2000" dirty="0"/>
              <a:t> educational grant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2819400"/>
          </a:xfrm>
        </p:spPr>
        <p:txBody>
          <a:bodyPr>
            <a:normAutofit fontScale="85000" lnSpcReduction="20000"/>
          </a:bodyPr>
          <a:lstStyle/>
          <a:p>
            <a:r>
              <a:rPr lang="en-US" altLang="en-US" sz="5400" b="1" dirty="0"/>
              <a:t>The Story of Telehealth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en-US" sz="5400" b="1" dirty="0"/>
              <a:t>The family voice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en-US" sz="5400" dirty="0"/>
              <a:t>The provider voice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en-US" sz="5400" dirty="0"/>
              <a:t>How to tell our stories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21982-4C85-D74A-B343-426C479BC70A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July 15, 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0326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D55E5-46C1-4412-9D40-99CB083E0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From Short to Life Saving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774FA2-CBEF-4549-A53E-2BF1B303F8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85" y="1027415"/>
            <a:ext cx="9046029" cy="4525963"/>
          </a:xfrm>
        </p:spPr>
        <p:txBody>
          <a:bodyPr/>
          <a:lstStyle/>
          <a:p>
            <a:r>
              <a:rPr lang="en-US" dirty="0"/>
              <a:t>2 Problems = Call Me!                          She called, then texted!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8DF729-07F2-4744-BC5B-CB0075D43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B8069-F4FB-4C4A-A299-D8D1A1D280E9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July 15, 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A picture containing table&#10;&#10;Description automatically generated">
            <a:extLst>
              <a:ext uri="{FF2B5EF4-FFF2-40B4-BE49-F238E27FC236}">
                <a16:creationId xmlns:a16="http://schemas.microsoft.com/office/drawing/2014/main" id="{40D7346D-35FC-41FA-83AE-6B5F940B90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88" y="1874440"/>
            <a:ext cx="4784589" cy="3109119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6618EAC5-9A5A-4149-9721-3789045AE5FD}"/>
              </a:ext>
            </a:extLst>
          </p:cNvPr>
          <p:cNvSpPr/>
          <p:nvPr/>
        </p:nvSpPr>
        <p:spPr>
          <a:xfrm>
            <a:off x="4860401" y="2666999"/>
            <a:ext cx="1371600" cy="7620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icture containing electronics&#10;&#10;Description automatically generated">
            <a:extLst>
              <a:ext uri="{FF2B5EF4-FFF2-40B4-BE49-F238E27FC236}">
                <a16:creationId xmlns:a16="http://schemas.microsoft.com/office/drawing/2014/main" id="{6A878470-A97A-4DF7-80D5-66BA1CD7E06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6" t="13003" r="10211" b="9641"/>
          <a:stretch/>
        </p:blipFill>
        <p:spPr>
          <a:xfrm>
            <a:off x="6232001" y="1874440"/>
            <a:ext cx="2743200" cy="2601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0622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D55E5-46C1-4412-9D40-99CB083E0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From Short to Life Saving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774FA2-CBEF-4549-A53E-2BF1B303F8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094" y="1027415"/>
            <a:ext cx="8229600" cy="4525963"/>
          </a:xfrm>
        </p:spPr>
        <p:txBody>
          <a:bodyPr/>
          <a:lstStyle/>
          <a:p>
            <a:r>
              <a:rPr lang="en-US" dirty="0"/>
              <a:t>2 Problems = Call Me!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8DF729-07F2-4744-BC5B-CB0075D43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B8069-F4FB-4C4A-A299-D8D1A1D280E9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July 15, 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5" descr="C:\Users\dregier\AppData\Local\Microsoft\Windows\Temporary Internet Files\Content.Outlook\UGY0FQTF\IMG_20180719_111921294.jpg">
            <a:extLst>
              <a:ext uri="{FF2B5EF4-FFF2-40B4-BE49-F238E27FC236}">
                <a16:creationId xmlns:a16="http://schemas.microsoft.com/office/drawing/2014/main" id="{B5979D42-F69E-4786-B3E7-5A1DA361E4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94" t="41681" r="30833" b="6779"/>
          <a:stretch/>
        </p:blipFill>
        <p:spPr bwMode="auto">
          <a:xfrm>
            <a:off x="5774094" y="846138"/>
            <a:ext cx="2895600" cy="4888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table&#10;&#10;Description automatically generated">
            <a:extLst>
              <a:ext uri="{FF2B5EF4-FFF2-40B4-BE49-F238E27FC236}">
                <a16:creationId xmlns:a16="http://schemas.microsoft.com/office/drawing/2014/main" id="{40D7346D-35FC-41FA-83AE-6B5F940B90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88" y="1874440"/>
            <a:ext cx="4784589" cy="310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51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73EEE-31FE-4D32-8199-A80CDC75B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2209292"/>
            <a:ext cx="8229600" cy="4524375"/>
          </a:xfrm>
        </p:spPr>
        <p:txBody>
          <a:bodyPr>
            <a:normAutofit/>
          </a:bodyPr>
          <a:lstStyle/>
          <a:p>
            <a:r>
              <a:rPr lang="en-US" sz="3200" dirty="0"/>
              <a:t>Storytelling offers the opportunity to talk with your audience, not at them.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B71E54-5E64-489A-AA49-D7F64E9740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029200"/>
            <a:ext cx="8229600" cy="1096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Laura Holloway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933877-9D41-4FBA-A81E-4D7A84097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B8069-F4FB-4C4A-A299-D8D1A1D280E9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July 15, 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3349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618B0-64C8-4986-AE7C-BB929F6F6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How do we advance care using stories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7A4433-23C9-48D4-81D3-AFC4E53755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meet people where they are (telehealth or not!)</a:t>
            </a:r>
          </a:p>
          <a:p>
            <a:r>
              <a:rPr lang="en-US" dirty="0"/>
              <a:t>We listen to patients</a:t>
            </a:r>
          </a:p>
          <a:p>
            <a:r>
              <a:rPr lang="en-US" dirty="0"/>
              <a:t>We listen to families</a:t>
            </a:r>
          </a:p>
          <a:p>
            <a:r>
              <a:rPr lang="en-US" dirty="0"/>
              <a:t>We facilitate communities of listening (not talking)</a:t>
            </a:r>
          </a:p>
          <a:p>
            <a:r>
              <a:rPr lang="en-US" dirty="0"/>
              <a:t>We implement change and then listen more</a:t>
            </a:r>
          </a:p>
          <a:p>
            <a:r>
              <a:rPr lang="en-US" dirty="0"/>
              <a:t>We acknowledge we will need to “stumble forward” when we try new things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F39DE7-7DCC-4469-9D7A-87AFABAB4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B8069-F4FB-4C4A-A299-D8D1A1D280E9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July 15, 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8985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04A0D3-6CDF-4515-A430-C675D17962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809617"/>
            <a:ext cx="8229600" cy="1477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/>
              <a:t>We thank </a:t>
            </a:r>
            <a:r>
              <a:rPr lang="en-US" sz="2400" dirty="0" err="1"/>
              <a:t>Travere</a:t>
            </a:r>
            <a:r>
              <a:rPr lang="en-US" sz="2400" dirty="0"/>
              <a:t> Therapeutics for providing an educational grant to support the creation and endurance of this curriculum.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C4CB91-1C32-40A3-AABF-2F5F6BF3B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B8069-F4FB-4C4A-A299-D8D1A1D280E9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July 15, 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AB8303-C67A-473C-8481-4AF48E35F389}"/>
              </a:ext>
            </a:extLst>
          </p:cNvPr>
          <p:cNvSpPr txBox="1"/>
          <p:nvPr/>
        </p:nvSpPr>
        <p:spPr>
          <a:xfrm>
            <a:off x="228600" y="6075144"/>
            <a:ext cx="70496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(Navigate LearnRD.com and to The Story of Telehealth course)</a:t>
            </a:r>
            <a:br>
              <a:rPr lang="en-US" b="1" dirty="0"/>
            </a:br>
            <a:r>
              <a:rPr lang="en-US" b="1" dirty="0"/>
              <a:t>(http://childrensmedicaleducation.org/learnrd/course/view.php?id=52)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05EAE64-DF84-4FA1-9887-EF987D8E77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00" t="26285" r="29167" b="15909"/>
          <a:stretch/>
        </p:blipFill>
        <p:spPr>
          <a:xfrm>
            <a:off x="231710" y="586531"/>
            <a:ext cx="8229600" cy="4223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20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52600"/>
            <a:ext cx="8229600" cy="4343399"/>
          </a:xfrm>
        </p:spPr>
        <p:txBody>
          <a:bodyPr>
            <a:noAutofit/>
          </a:bodyPr>
          <a:lstStyle/>
          <a:p>
            <a:pPr algn="ctr"/>
            <a:br>
              <a:rPr lang="en-US" altLang="en-US" sz="2000" dirty="0"/>
            </a:br>
            <a:br>
              <a:rPr lang="en-US" altLang="en-US" sz="2000" dirty="0"/>
            </a:br>
            <a:br>
              <a:rPr lang="en-US" altLang="en-US" sz="2000" dirty="0"/>
            </a:br>
            <a:br>
              <a:rPr lang="en-US" altLang="en-US" sz="2000" dirty="0"/>
            </a:br>
            <a:br>
              <a:rPr lang="en-US" altLang="en-US" sz="2000" dirty="0"/>
            </a:br>
            <a:br>
              <a:rPr lang="en-US" altLang="en-US" sz="2000" dirty="0"/>
            </a:br>
            <a:br>
              <a:rPr lang="en-US" altLang="en-US" sz="2000" dirty="0"/>
            </a:br>
            <a:br>
              <a:rPr lang="en-US" altLang="en-US" sz="2000" dirty="0"/>
            </a:br>
            <a:br>
              <a:rPr lang="en-US" altLang="en-US" sz="2000" dirty="0"/>
            </a:br>
            <a:br>
              <a:rPr lang="en-US" altLang="en-US" sz="2000" dirty="0"/>
            </a:br>
            <a:br>
              <a:rPr lang="en-US" altLang="en-US" sz="2000" dirty="0"/>
            </a:br>
            <a:r>
              <a:rPr lang="en-US" altLang="en-US" sz="2000" dirty="0"/>
              <a:t>The faculty of Children’s national hospital are thankful for the support for this program provided by </a:t>
            </a:r>
            <a:r>
              <a:rPr lang="en-US" altLang="en-US" sz="2000" dirty="0" err="1"/>
              <a:t>Travere</a:t>
            </a:r>
            <a:r>
              <a:rPr lang="en-US" altLang="en-US" sz="2000" dirty="0"/>
              <a:t> therapeutics in the form of </a:t>
            </a:r>
            <a:r>
              <a:rPr lang="en-US" altLang="en-US" sz="2000" dirty="0" err="1"/>
              <a:t>aN</a:t>
            </a:r>
            <a:r>
              <a:rPr lang="en-US" altLang="en-US" sz="2000" dirty="0"/>
              <a:t> educational grant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2819400"/>
          </a:xfrm>
        </p:spPr>
        <p:txBody>
          <a:bodyPr>
            <a:normAutofit fontScale="85000" lnSpcReduction="20000"/>
          </a:bodyPr>
          <a:lstStyle/>
          <a:p>
            <a:r>
              <a:rPr lang="en-US" altLang="en-US" sz="5400" b="1" dirty="0"/>
              <a:t>The Story of Telehealth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en-US" sz="5400" dirty="0"/>
              <a:t>The family voice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en-US" sz="5400" b="1" dirty="0"/>
              <a:t>The provider voice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en-US" sz="5400" dirty="0"/>
              <a:t>How to tell our stories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21982-4C85-D74A-B343-426C479BC70A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July 15, 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162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52600"/>
            <a:ext cx="8229600" cy="4343399"/>
          </a:xfrm>
        </p:spPr>
        <p:txBody>
          <a:bodyPr>
            <a:noAutofit/>
          </a:bodyPr>
          <a:lstStyle/>
          <a:p>
            <a:pPr algn="ctr"/>
            <a:br>
              <a:rPr lang="en-US" altLang="en-US" sz="2000" dirty="0"/>
            </a:br>
            <a:br>
              <a:rPr lang="en-US" altLang="en-US" sz="2000" dirty="0"/>
            </a:br>
            <a:br>
              <a:rPr lang="en-US" altLang="en-US" sz="2000" dirty="0"/>
            </a:br>
            <a:br>
              <a:rPr lang="en-US" altLang="en-US" sz="2000" dirty="0"/>
            </a:br>
            <a:br>
              <a:rPr lang="en-US" altLang="en-US" sz="2000" dirty="0"/>
            </a:br>
            <a:br>
              <a:rPr lang="en-US" altLang="en-US" sz="2000" dirty="0"/>
            </a:br>
            <a:br>
              <a:rPr lang="en-US" altLang="en-US" sz="2000" dirty="0"/>
            </a:br>
            <a:br>
              <a:rPr lang="en-US" altLang="en-US" sz="2000" dirty="0"/>
            </a:br>
            <a:br>
              <a:rPr lang="en-US" altLang="en-US" sz="2000" dirty="0"/>
            </a:br>
            <a:endParaRPr lang="en-US" altLang="en-US" sz="2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14401"/>
            <a:ext cx="8229600" cy="5181598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sz="6200" b="1" dirty="0"/>
              <a:t>The Provider Voice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en-US" sz="5400" dirty="0"/>
              <a:t>Eyby Leon (physician)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en-US" sz="5400" dirty="0"/>
              <a:t>Erin MacLeod (Dietitian)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en-US" sz="5400" dirty="0"/>
              <a:t>Ilana Miller (Genetic Counselor)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en-US" sz="5400" dirty="0"/>
              <a:t>Yan </a:t>
            </a:r>
            <a:r>
              <a:rPr lang="en-US" altLang="en-US" sz="5400" dirty="0" err="1"/>
              <a:t>Orellano</a:t>
            </a:r>
            <a:r>
              <a:rPr lang="en-US" altLang="en-US" sz="5400" dirty="0"/>
              <a:t> (parent navigator)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en-US" sz="5400" dirty="0"/>
              <a:t>Allison Shaw (nurse practitioner)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en-US" sz="5400" dirty="0"/>
              <a:t>Natasha Shur (physician)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altLang="en-US" sz="5400" dirty="0"/>
              <a:t>Marshall Summar (physician)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21982-4C85-D74A-B343-426C479BC70A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July 15, 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759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52600"/>
            <a:ext cx="8229600" cy="4343399"/>
          </a:xfrm>
        </p:spPr>
        <p:txBody>
          <a:bodyPr>
            <a:noAutofit/>
          </a:bodyPr>
          <a:lstStyle/>
          <a:p>
            <a:pPr algn="ctr"/>
            <a:br>
              <a:rPr lang="en-US" altLang="en-US" sz="2000" dirty="0"/>
            </a:br>
            <a:br>
              <a:rPr lang="en-US" altLang="en-US" sz="2000" dirty="0"/>
            </a:br>
            <a:br>
              <a:rPr lang="en-US" altLang="en-US" sz="2000" dirty="0"/>
            </a:br>
            <a:br>
              <a:rPr lang="en-US" altLang="en-US" sz="2000" dirty="0"/>
            </a:br>
            <a:br>
              <a:rPr lang="en-US" altLang="en-US" sz="2000" dirty="0"/>
            </a:br>
            <a:br>
              <a:rPr lang="en-US" altLang="en-US" sz="2000" dirty="0"/>
            </a:br>
            <a:br>
              <a:rPr lang="en-US" altLang="en-US" sz="2000" dirty="0"/>
            </a:br>
            <a:br>
              <a:rPr lang="en-US" altLang="en-US" sz="2000" dirty="0"/>
            </a:br>
            <a:br>
              <a:rPr lang="en-US" altLang="en-US" sz="2000" dirty="0"/>
            </a:br>
            <a:br>
              <a:rPr lang="en-US" altLang="en-US" sz="2000" dirty="0"/>
            </a:br>
            <a:br>
              <a:rPr lang="en-US" altLang="en-US" sz="2000" dirty="0"/>
            </a:br>
            <a:r>
              <a:rPr lang="en-US" altLang="en-US" sz="2000" dirty="0"/>
              <a:t>The faculty of Children’s national hospital are thankful for the support for this program provided by </a:t>
            </a:r>
            <a:r>
              <a:rPr lang="en-US" altLang="en-US" sz="2000" dirty="0" err="1"/>
              <a:t>Travere</a:t>
            </a:r>
            <a:r>
              <a:rPr lang="en-US" altLang="en-US" sz="2000" dirty="0"/>
              <a:t> therapeutics in the form of a educational grant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3733800"/>
          </a:xfrm>
        </p:spPr>
        <p:txBody>
          <a:bodyPr>
            <a:normAutofit/>
          </a:bodyPr>
          <a:lstStyle/>
          <a:p>
            <a:r>
              <a:rPr lang="en-US" altLang="en-US" sz="3200" b="1" dirty="0"/>
              <a:t>The Story of Telehealth:  </a:t>
            </a:r>
          </a:p>
          <a:p>
            <a:r>
              <a:rPr lang="en-US" altLang="en-US" sz="3200" b="1" dirty="0"/>
              <a:t>Hearing from and advocating for our most vulnerable populations</a:t>
            </a:r>
          </a:p>
          <a:p>
            <a:endParaRPr lang="en-US" b="1" dirty="0"/>
          </a:p>
          <a:p>
            <a:r>
              <a:rPr lang="en-US" dirty="0"/>
              <a:t>Debra S. Regier, MD PhD</a:t>
            </a:r>
          </a:p>
          <a:p>
            <a:r>
              <a:rPr lang="en-US" dirty="0"/>
              <a:t>Medical Director, Rare Disease Institute</a:t>
            </a:r>
          </a:p>
          <a:p>
            <a:r>
              <a:rPr lang="en-US" dirty="0"/>
              <a:t>Children’s National Hospital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21982-4C85-D74A-B343-426C479BC70A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July 15, 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889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39308449-060A-4C9E-8F1A-A59827243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Objectives</a:t>
            </a:r>
          </a:p>
        </p:txBody>
      </p:sp>
      <p:sp>
        <p:nvSpPr>
          <p:cNvPr id="4099" name="Content Placeholder 2">
            <a:extLst>
              <a:ext uri="{FF2B5EF4-FFF2-40B4-BE49-F238E27FC236}">
                <a16:creationId xmlns:a16="http://schemas.microsoft.com/office/drawing/2014/main" id="{ADC25562-1265-48C1-9963-0D995A52C4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52538"/>
            <a:ext cx="8763000" cy="4352925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400" dirty="0"/>
              <a:t>Creating a space to hear the stories</a:t>
            </a:r>
          </a:p>
          <a:p>
            <a:pPr eaLnBrk="1" hangingPunct="1"/>
            <a:r>
              <a:rPr lang="en-US" altLang="en-US" sz="2400" dirty="0"/>
              <a:t>Communicating our own &amp; other’s stories</a:t>
            </a:r>
          </a:p>
          <a:p>
            <a:pPr lvl="1"/>
            <a:r>
              <a:rPr lang="en-US" altLang="en-US" sz="2000" dirty="0"/>
              <a:t>K</a:t>
            </a:r>
          </a:p>
          <a:p>
            <a:pPr lvl="1"/>
            <a:r>
              <a:rPr lang="en-US" altLang="en-US" sz="2000" dirty="0"/>
              <a:t>K</a:t>
            </a:r>
          </a:p>
          <a:p>
            <a:pPr lvl="1"/>
            <a:r>
              <a:rPr lang="en-US" altLang="en-US" sz="2000" dirty="0"/>
              <a:t>I</a:t>
            </a:r>
          </a:p>
          <a:p>
            <a:pPr lvl="1"/>
            <a:r>
              <a:rPr lang="en-US" altLang="en-US" sz="2000" dirty="0"/>
              <a:t>S</a:t>
            </a:r>
          </a:p>
          <a:p>
            <a:pPr lvl="1"/>
            <a:r>
              <a:rPr lang="en-US" altLang="en-US" sz="2000" dirty="0"/>
              <a:t>S</a:t>
            </a:r>
            <a:endParaRPr lang="en-US" altLang="en-US" sz="1600" dirty="0"/>
          </a:p>
          <a:p>
            <a:pPr eaLnBrk="1" hangingPunct="1"/>
            <a:endParaRPr lang="en-US" altLang="en-US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2F6A2D11-7739-461B-AF7E-78AF77A12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905000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sz="4000" b="1" dirty="0"/>
              <a:t>Sometimes reality is too complex.  Stories give it form</a:t>
            </a:r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2C52C837-AB54-4FC4-A5D2-847874B470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114800"/>
            <a:ext cx="8229600" cy="2011363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en-US" altLang="en-US" sz="2000" dirty="0"/>
              <a:t>Jean Luc Goddard</a:t>
            </a:r>
            <a:endParaRPr lang="en-US" altLang="en-US" sz="1200" dirty="0"/>
          </a:p>
          <a:p>
            <a:pPr lvl="1" eaLnBrk="1" hangingPunct="1"/>
            <a:endParaRPr lang="en-US" altLang="en-US" sz="1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843AFB25-5E6B-44B5-ABC6-DD94B98E5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t">
            <a:normAutofit/>
          </a:bodyPr>
          <a:lstStyle/>
          <a:p>
            <a:pPr eaLnBrk="1" hangingPunct="1"/>
            <a:r>
              <a:rPr lang="en-US" altLang="en-US" dirty="0"/>
              <a:t>Creating a space to hear a story (to really understand their complexity!)</a:t>
            </a:r>
          </a:p>
        </p:txBody>
      </p:sp>
      <p:sp>
        <p:nvSpPr>
          <p:cNvPr id="7171" name="Content Placeholder 2">
            <a:extLst>
              <a:ext uri="{FF2B5EF4-FFF2-40B4-BE49-F238E27FC236}">
                <a16:creationId xmlns:a16="http://schemas.microsoft.com/office/drawing/2014/main" id="{3BF35EC5-E48F-4F47-B8E3-A7526F8EF6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Meet the person where they are</a:t>
            </a:r>
          </a:p>
        </p:txBody>
      </p:sp>
      <p:sp>
        <p:nvSpPr>
          <p:cNvPr id="73" name="Date Placeholder 4">
            <a:extLst>
              <a:ext uri="{FF2B5EF4-FFF2-40B4-BE49-F238E27FC236}">
                <a16:creationId xmlns:a16="http://schemas.microsoft.com/office/drawing/2014/main" id="{E98BA3A9-DB29-4724-8281-9CF69610FD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49D5D87F-CC09-9346-812D-7966B6919BE7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spcAft>
                  <a:spcPts val="600"/>
                </a:spcAft>
              </a:pPr>
              <a:t>July 15, 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D4CCA9E-8ACD-4DA0-9D34-9F850DDB74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984375"/>
            <a:ext cx="6586780" cy="43719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843AFB25-5E6B-44B5-ABC6-DD94B98E5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Creating a space to hear a story (to really understand their complexity!)</a:t>
            </a:r>
          </a:p>
        </p:txBody>
      </p:sp>
      <p:sp>
        <p:nvSpPr>
          <p:cNvPr id="7171" name="Content Placeholder 2">
            <a:extLst>
              <a:ext uri="{FF2B5EF4-FFF2-40B4-BE49-F238E27FC236}">
                <a16:creationId xmlns:a16="http://schemas.microsoft.com/office/drawing/2014/main" id="{3BF35EC5-E48F-4F47-B8E3-A7526F8EF6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/>
              <a:t>Meet the person where they are</a:t>
            </a:r>
          </a:p>
          <a:p>
            <a:pPr eaLnBrk="1" hangingPunct="1"/>
            <a:r>
              <a:rPr lang="en-US" altLang="en-US" dirty="0"/>
              <a:t>Meet the emotion that they are feeling</a:t>
            </a:r>
          </a:p>
        </p:txBody>
      </p:sp>
      <p:pic>
        <p:nvPicPr>
          <p:cNvPr id="2050" name="Picture 2" descr="Image result for sad emoji face">
            <a:extLst>
              <a:ext uri="{FF2B5EF4-FFF2-40B4-BE49-F238E27FC236}">
                <a16:creationId xmlns:a16="http://schemas.microsoft.com/office/drawing/2014/main" id="{628F746E-41D4-46EE-8447-38CB947DFC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89" y="2700466"/>
            <a:ext cx="241935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Image result for angry emoji face">
            <a:extLst>
              <a:ext uri="{FF2B5EF4-FFF2-40B4-BE49-F238E27FC236}">
                <a16:creationId xmlns:a16="http://schemas.microsoft.com/office/drawing/2014/main" id="{B36BCB88-CC12-4539-A22B-D04F32DAAE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24944" y="2514600"/>
            <a:ext cx="2119055" cy="1716424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D4745FF-8937-457D-9A81-C3994AC351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0" y="3425765"/>
            <a:ext cx="2511801" cy="2511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620102"/>
      </p:ext>
    </p:extLst>
  </p:cSld>
  <p:clrMapOvr>
    <a:masterClrMapping/>
  </p:clrMapOvr>
</p:sld>
</file>

<file path=ppt/theme/theme1.xml><?xml version="1.0" encoding="utf-8"?>
<a:theme xmlns:a="http://schemas.openxmlformats.org/drawingml/2006/main" name="CN_PowerPoint_Whi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1331</TotalTime>
  <Words>769</Words>
  <Application>Microsoft Office PowerPoint</Application>
  <PresentationFormat>On-screen Show (4:3)</PresentationFormat>
  <Paragraphs>127</Paragraphs>
  <Slides>24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Corbel</vt:lpstr>
      <vt:lpstr>CN_PowerPoint_White</vt:lpstr>
      <vt:lpstr>           The faculty of Children’s national hospital are thankful for the support for this program provided by Travere therapeutics in the form of aN educational grant</vt:lpstr>
      <vt:lpstr>           The faculty of Children’s national hospital are thankful for the support for this program provided by Travere therapeutics in the form of aN educational grant</vt:lpstr>
      <vt:lpstr>           The faculty of Children’s national hospital are thankful for the support for this program provided by Travere therapeutics in the form of aN educational grant</vt:lpstr>
      <vt:lpstr>         </vt:lpstr>
      <vt:lpstr>           The faculty of Children’s national hospital are thankful for the support for this program provided by Travere therapeutics in the form of a educational grant</vt:lpstr>
      <vt:lpstr>Objectives</vt:lpstr>
      <vt:lpstr>Sometimes reality is too complex.  Stories give it form</vt:lpstr>
      <vt:lpstr>Creating a space to hear a story (to really understand their complexity!)</vt:lpstr>
      <vt:lpstr>Creating a space to hear a story (to really understand their complexity!)</vt:lpstr>
      <vt:lpstr>We are all story tellers.  We all live in a network of stories.  There isn’t a stronger connection between people than storytelling</vt:lpstr>
      <vt:lpstr>Creating a space to hear a story (to really understand their complexity!)</vt:lpstr>
      <vt:lpstr>Communicating our own stories</vt:lpstr>
      <vt:lpstr>Stories create community, enable us to see through eyes of other people, and open us up to the claims of others</vt:lpstr>
      <vt:lpstr>Moving from an Audience to A Community</vt:lpstr>
      <vt:lpstr>Communicating our own stories</vt:lpstr>
      <vt:lpstr>MSUD – specifc presentation</vt:lpstr>
      <vt:lpstr>PowerPoint Presentation</vt:lpstr>
      <vt:lpstr>Communicating our own stories</vt:lpstr>
      <vt:lpstr>From Short to Life Saving</vt:lpstr>
      <vt:lpstr>From Short to Life Saving</vt:lpstr>
      <vt:lpstr>From Short to Life Saving</vt:lpstr>
      <vt:lpstr>Storytelling offers the opportunity to talk with your audience, not at them.</vt:lpstr>
      <vt:lpstr>How do we advance care using stories</vt:lpstr>
      <vt:lpstr>PowerPoint Presentation</vt:lpstr>
    </vt:vector>
  </TitlesOfParts>
  <Company>Children's National Medical Center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Cusmano-Ozog, Kristina</dc:creator>
  <cp:lastModifiedBy>Debra</cp:lastModifiedBy>
  <cp:revision>133</cp:revision>
  <cp:lastPrinted>2021-07-15T15:29:05Z</cp:lastPrinted>
  <dcterms:created xsi:type="dcterms:W3CDTF">2017-09-21T23:33:53Z</dcterms:created>
  <dcterms:modified xsi:type="dcterms:W3CDTF">2021-07-15T21:25:32Z</dcterms:modified>
</cp:coreProperties>
</file>