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66" r:id="rId5"/>
    <p:sldId id="259" r:id="rId6"/>
    <p:sldId id="260" r:id="rId7"/>
    <p:sldId id="264" r:id="rId8"/>
    <p:sldId id="261" r:id="rId9"/>
    <p:sldId id="262" r:id="rId10"/>
    <p:sldId id="263"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595" y="1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EB1B579-ECD3-496F-B2FE-3366FDC6EF68}" type="datetimeFigureOut">
              <a:rPr lang="en-US" smtClean="0"/>
              <a:t>9/30/2015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5FAEAAF-63F1-4C83-9784-199C3A69FDC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B1B579-ECD3-496F-B2FE-3366FDC6EF68}" type="datetimeFigureOut">
              <a:rPr lang="en-US" smtClean="0"/>
              <a:t>9/30/2015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AEAAF-63F1-4C83-9784-199C3A69FDC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2"/>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2"/>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B1B579-ECD3-496F-B2FE-3366FDC6EF68}" type="datetimeFigureOut">
              <a:rPr lang="en-US" smtClean="0"/>
              <a:t>9/30/2015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AEAAF-63F1-4C83-9784-199C3A69FDC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B1B579-ECD3-496F-B2FE-3366FDC6EF68}" type="datetimeFigureOut">
              <a:rPr lang="en-US" smtClean="0"/>
              <a:t>9/30/2015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AEAAF-63F1-4C83-9784-199C3A69FDC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5"/>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EB1B579-ECD3-496F-B2FE-3366FDC6EF68}" type="datetimeFigureOut">
              <a:rPr lang="en-US" smtClean="0"/>
              <a:t>9/30/2015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AEAAF-63F1-4C83-9784-199C3A69FDC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EB1B579-ECD3-496F-B2FE-3366FDC6EF68}" type="datetimeFigureOut">
              <a:rPr lang="en-US" smtClean="0"/>
              <a:t>9/30/2015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FAEAAF-63F1-4C83-9784-199C3A69FDC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1"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859758"/>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1" y="2514601"/>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2514601"/>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EB1B579-ECD3-496F-B2FE-3366FDC6EF68}" type="datetimeFigureOut">
              <a:rPr lang="en-US" smtClean="0"/>
              <a:t>9/30/2015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FAEAAF-63F1-4C83-9784-199C3A69FDC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EB1B579-ECD3-496F-B2FE-3366FDC6EF68}" type="datetimeFigureOut">
              <a:rPr lang="en-US" smtClean="0"/>
              <a:t>9/30/2015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FAEAAF-63F1-4C83-9784-199C3A69FDC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B1B579-ECD3-496F-B2FE-3366FDC6EF68}" type="datetimeFigureOut">
              <a:rPr lang="en-US" smtClean="0"/>
              <a:t>9/30/2015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FAEAAF-63F1-4C83-9784-199C3A69FDC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EB1B579-ECD3-496F-B2FE-3366FDC6EF68}" type="datetimeFigureOut">
              <a:rPr lang="en-US" smtClean="0"/>
              <a:t>9/30/2015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FAEAAF-63F1-4C83-9784-199C3A69FDC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5"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7"/>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EB1B579-ECD3-496F-B2FE-3366FDC6EF68}" type="datetimeFigureOut">
              <a:rPr lang="en-US" smtClean="0"/>
              <a:t>9/30/2015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1"/>
            <a:ext cx="609600" cy="365125"/>
          </a:xfrm>
        </p:spPr>
        <p:txBody>
          <a:bodyPr/>
          <a:lstStyle/>
          <a:p>
            <a:fld id="{05FAEAAF-63F1-4C83-9784-199C3A69FDCC}"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1" y="6219826"/>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6" y="-7144"/>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1"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1"/>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EB1B579-ECD3-496F-B2FE-3366FDC6EF68}" type="datetimeFigureOut">
              <a:rPr lang="en-US" smtClean="0"/>
              <a:t>9/30/2015</a:t>
            </a:fld>
            <a:endParaRPr lang="en-US"/>
          </a:p>
        </p:txBody>
      </p:sp>
      <p:sp>
        <p:nvSpPr>
          <p:cNvPr id="22" name="Footer Placeholder 21"/>
          <p:cNvSpPr>
            <a:spLocks noGrp="1"/>
          </p:cNvSpPr>
          <p:nvPr>
            <p:ph type="ftr" sz="quarter" idx="3"/>
          </p:nvPr>
        </p:nvSpPr>
        <p:spPr>
          <a:xfrm>
            <a:off x="2667000" y="6356351"/>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1"/>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5FAEAAF-63F1-4C83-9784-199C3A69FDCC}"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ana.monaco@verizon.net" TargetMode="External"/><Relationship Id="rId2" Type="http://schemas.openxmlformats.org/officeDocument/2006/relationships/hyperlink" Target="http://www.oaanews.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Advocacy Groups and Rare Diseases</a:t>
            </a:r>
            <a:endParaRPr lang="en-US" dirty="0"/>
          </a:p>
        </p:txBody>
      </p:sp>
      <p:sp>
        <p:nvSpPr>
          <p:cNvPr id="3" name="Subtitle 2"/>
          <p:cNvSpPr>
            <a:spLocks noGrp="1"/>
          </p:cNvSpPr>
          <p:nvPr>
            <p:ph type="subTitle" idx="1"/>
          </p:nvPr>
        </p:nvSpPr>
        <p:spPr/>
        <p:txBody>
          <a:bodyPr>
            <a:normAutofit fontScale="92500" lnSpcReduction="10000"/>
          </a:bodyPr>
          <a:lstStyle/>
          <a:p>
            <a:r>
              <a:rPr lang="en-US" dirty="0" smtClean="0"/>
              <a:t>Jana  A. Monaco</a:t>
            </a:r>
          </a:p>
          <a:p>
            <a:r>
              <a:rPr lang="en-US" dirty="0" smtClean="0"/>
              <a:t>Advocacy </a:t>
            </a:r>
            <a:r>
              <a:rPr lang="en-US" dirty="0" err="1" smtClean="0"/>
              <a:t>Liason</a:t>
            </a:r>
            <a:r>
              <a:rPr lang="en-US" dirty="0" smtClean="0"/>
              <a:t>, Organic </a:t>
            </a:r>
            <a:r>
              <a:rPr lang="en-US" dirty="0" err="1" smtClean="0"/>
              <a:t>Acidemia</a:t>
            </a:r>
            <a:r>
              <a:rPr lang="en-US" dirty="0" smtClean="0"/>
              <a:t> Association</a:t>
            </a:r>
          </a:p>
          <a:p>
            <a:r>
              <a:rPr lang="en-US" dirty="0" smtClean="0">
                <a:hlinkClick r:id="rId2"/>
              </a:rPr>
              <a:t>www.oaanews.org</a:t>
            </a:r>
            <a:endParaRPr lang="en-US" dirty="0" smtClean="0"/>
          </a:p>
          <a:p>
            <a:r>
              <a:rPr lang="en-US" dirty="0" smtClean="0">
                <a:hlinkClick r:id="rId3"/>
              </a:rPr>
              <a:t>Jana.monaco@verizon.net</a:t>
            </a:r>
            <a:endParaRPr lang="en-US" dirty="0" smtClean="0"/>
          </a:p>
          <a:p>
            <a:endParaRPr lang="en-US" dirty="0" smtClean="0"/>
          </a:p>
          <a:p>
            <a:endParaRPr lang="en-US" dirty="0"/>
          </a:p>
        </p:txBody>
      </p:sp>
    </p:spTree>
    <p:extLst>
      <p:ext uri="{BB962C8B-B14F-4D97-AF65-F5344CB8AC3E}">
        <p14:creationId xmlns:p14="http://schemas.microsoft.com/office/powerpoint/2010/main" val="3867136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Patient Barriers for Research Studies</a:t>
            </a:r>
            <a:endParaRPr lang="en-US" dirty="0"/>
          </a:p>
        </p:txBody>
      </p:sp>
      <p:sp>
        <p:nvSpPr>
          <p:cNvPr id="3" name="Content Placeholder 2"/>
          <p:cNvSpPr>
            <a:spLocks noGrp="1"/>
          </p:cNvSpPr>
          <p:nvPr>
            <p:ph idx="1"/>
          </p:nvPr>
        </p:nvSpPr>
        <p:spPr/>
        <p:txBody>
          <a:bodyPr/>
          <a:lstStyle/>
          <a:p>
            <a:r>
              <a:rPr lang="en-US" dirty="0" smtClean="0"/>
              <a:t>Lack of awareness of studies-</a:t>
            </a:r>
            <a:r>
              <a:rPr lang="en-US" i="1" dirty="0" smtClean="0"/>
              <a:t>some clinicians don’t bring them to their attention</a:t>
            </a:r>
          </a:p>
          <a:p>
            <a:r>
              <a:rPr lang="en-US" dirty="0" smtClean="0"/>
              <a:t>Study not proven beneficial to patient</a:t>
            </a:r>
          </a:p>
          <a:p>
            <a:r>
              <a:rPr lang="en-US" dirty="0" smtClean="0"/>
              <a:t>Physical barriers –</a:t>
            </a:r>
            <a:r>
              <a:rPr lang="en-US" i="1" dirty="0" smtClean="0"/>
              <a:t>inaccessibility; can’t </a:t>
            </a:r>
            <a:r>
              <a:rPr lang="en-US" i="1" dirty="0" err="1" smtClean="0"/>
              <a:t>travel,etc</a:t>
            </a:r>
            <a:r>
              <a:rPr lang="en-US" i="1" dirty="0" smtClean="0"/>
              <a:t>.</a:t>
            </a:r>
          </a:p>
          <a:p>
            <a:r>
              <a:rPr lang="en-US" dirty="0" smtClean="0"/>
              <a:t>No local studies</a:t>
            </a:r>
          </a:p>
          <a:p>
            <a:endParaRPr lang="en-US" dirty="0" smtClean="0"/>
          </a:p>
          <a:p>
            <a:endParaRPr lang="en-US" dirty="0" smtClean="0"/>
          </a:p>
          <a:p>
            <a:endParaRPr lang="en-US" dirty="0"/>
          </a:p>
        </p:txBody>
      </p:sp>
    </p:spTree>
    <p:extLst>
      <p:ext uri="{BB962C8B-B14F-4D97-AF65-F5344CB8AC3E}">
        <p14:creationId xmlns:p14="http://schemas.microsoft.com/office/powerpoint/2010/main" val="35989814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of Rare Disease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81541" y="1935164"/>
            <a:ext cx="4980921" cy="4389437"/>
          </a:xfrm>
        </p:spPr>
      </p:pic>
    </p:spTree>
    <p:extLst>
      <p:ext uri="{BB962C8B-B14F-4D97-AF65-F5344CB8AC3E}">
        <p14:creationId xmlns:p14="http://schemas.microsoft.com/office/powerpoint/2010/main" val="22724863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Diagnosis</a:t>
            </a:r>
            <a:endParaRPr lang="en-US" dirty="0"/>
          </a:p>
        </p:txBody>
      </p:sp>
      <p:sp>
        <p:nvSpPr>
          <p:cNvPr id="3" name="Text Placeholder 2"/>
          <p:cNvSpPr>
            <a:spLocks noGrp="1"/>
          </p:cNvSpPr>
          <p:nvPr>
            <p:ph type="body" idx="1"/>
          </p:nvPr>
        </p:nvSpPr>
        <p:spPr/>
        <p:txBody>
          <a:bodyPr/>
          <a:lstStyle/>
          <a:p>
            <a:r>
              <a:rPr lang="en-US" dirty="0" smtClean="0"/>
              <a:t>Diagnostic Odyssey</a:t>
            </a:r>
            <a:endParaRPr lang="en-US" dirty="0"/>
          </a:p>
        </p:txBody>
      </p:sp>
      <p:sp>
        <p:nvSpPr>
          <p:cNvPr id="5" name="Text Placeholder 4"/>
          <p:cNvSpPr>
            <a:spLocks noGrp="1"/>
          </p:cNvSpPr>
          <p:nvPr>
            <p:ph type="body" sz="half" idx="3"/>
          </p:nvPr>
        </p:nvSpPr>
        <p:spPr/>
        <p:txBody>
          <a:bodyPr/>
          <a:lstStyle/>
          <a:p>
            <a:r>
              <a:rPr lang="en-US" dirty="0" smtClean="0"/>
              <a:t>Acute Episode                                                                                                                                                                                                                                                                                                                                                                                                                                                                                                                                                                                                                                                                                                                                                                                                                                                                                                                                                                                                                                                                                                                                                                                                                                                                                                                                                                                                                                                                                                                                                                                                                                                                                                                                                                                                                                                                                                                                                                                                                                                                                                                                                                                                                                        </a:t>
            </a:r>
            <a:endParaRPr lang="en-US" dirty="0"/>
          </a:p>
        </p:txBody>
      </p:sp>
      <p:pic>
        <p:nvPicPr>
          <p:cNvPr id="8" name="Content Placeholder 6"/>
          <p:cNvPicPr>
            <a:picLocks noGrp="1" noChangeAspect="1"/>
          </p:cNvPicPr>
          <p:nvPr>
            <p:ph sz="quarter" idx="2"/>
          </p:nvPr>
        </p:nvPicPr>
        <p:blipFill>
          <a:blip r:embed="rId2" cstate="print">
            <a:extLst>
              <a:ext uri="{28A0092B-C50C-407E-A947-70E740481C1C}">
                <a14:useLocalDpi xmlns:a14="http://schemas.microsoft.com/office/drawing/2010/main" val="0"/>
              </a:ext>
            </a:extLst>
          </a:blip>
          <a:stretch>
            <a:fillRect/>
          </a:stretch>
        </p:blipFill>
        <p:spPr>
          <a:xfrm>
            <a:off x="459379" y="2924941"/>
            <a:ext cx="4035829" cy="3025833"/>
          </a:xfrm>
        </p:spPr>
      </p:pic>
      <p:pic>
        <p:nvPicPr>
          <p:cNvPr id="7" name="Content Placeholder 6"/>
          <p:cNvPicPr>
            <a:picLocks noGrp="1" noChangeAspect="1"/>
          </p:cNvPicPr>
          <p:nvPr>
            <p:ph sz="quarter" idx="4"/>
          </p:nvPr>
        </p:nvPicPr>
        <p:blipFill>
          <a:blip r:embed="rId3" cstate="print">
            <a:extLst>
              <a:ext uri="{28A0092B-C50C-407E-A947-70E740481C1C}">
                <a14:useLocalDpi xmlns:a14="http://schemas.microsoft.com/office/drawing/2010/main" val="0"/>
              </a:ext>
            </a:extLst>
          </a:blip>
          <a:stretch>
            <a:fillRect/>
          </a:stretch>
        </p:blipFill>
        <p:spPr>
          <a:xfrm>
            <a:off x="5175440" y="2627344"/>
            <a:ext cx="2980944" cy="3621024"/>
          </a:xfrm>
        </p:spPr>
      </p:pic>
    </p:spTree>
    <p:extLst>
      <p:ext uri="{BB962C8B-B14F-4D97-AF65-F5344CB8AC3E}">
        <p14:creationId xmlns:p14="http://schemas.microsoft.com/office/powerpoint/2010/main" val="27087803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Monaco Story</a:t>
            </a:r>
            <a:endParaRPr lang="en-US" dirty="0"/>
          </a:p>
        </p:txBody>
      </p:sp>
      <p:pic>
        <p:nvPicPr>
          <p:cNvPr id="10" name="Content Placeholder 9"/>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457200" y="2772659"/>
            <a:ext cx="4038600" cy="2730321"/>
          </a:xfrm>
        </p:spPr>
      </p:pic>
      <p:pic>
        <p:nvPicPr>
          <p:cNvPr id="11" name="Content Placeholder 10"/>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5195316" y="2290731"/>
            <a:ext cx="2944368" cy="3694176"/>
          </a:xfrm>
        </p:spPr>
      </p:pic>
    </p:spTree>
    <p:extLst>
      <p:ext uri="{BB962C8B-B14F-4D97-AF65-F5344CB8AC3E}">
        <p14:creationId xmlns:p14="http://schemas.microsoft.com/office/powerpoint/2010/main" val="33707977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Stephen Monaco</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25962" y="1935164"/>
            <a:ext cx="3292077" cy="4389437"/>
          </a:xfrm>
        </p:spPr>
      </p:pic>
    </p:spTree>
    <p:extLst>
      <p:ext uri="{BB962C8B-B14F-4D97-AF65-F5344CB8AC3E}">
        <p14:creationId xmlns:p14="http://schemas.microsoft.com/office/powerpoint/2010/main" val="17776671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Caroline Monaco</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0600" y="1805781"/>
            <a:ext cx="4038600" cy="4114800"/>
          </a:xfrm>
        </p:spPr>
      </p:pic>
      <p:pic>
        <p:nvPicPr>
          <p:cNvPr id="6" name="Content Placeholder 5"/>
          <p:cNvPicPr>
            <a:picLocks noGrp="1" noChangeAspect="1"/>
          </p:cNvPicPr>
          <p:nvPr>
            <p:ph sz="half" idx="4294967295"/>
          </p:nvPr>
        </p:nvPicPr>
        <p:blipFill>
          <a:blip r:embed="rId3">
            <a:extLst>
              <a:ext uri="{28A0092B-C50C-407E-A947-70E740481C1C}">
                <a14:useLocalDpi xmlns:a14="http://schemas.microsoft.com/office/drawing/2010/main" val="0"/>
              </a:ext>
            </a:extLst>
          </a:blip>
          <a:stretch>
            <a:fillRect/>
          </a:stretch>
        </p:blipFill>
        <p:spPr>
          <a:xfrm>
            <a:off x="5749925" y="1524001"/>
            <a:ext cx="3394075" cy="4525963"/>
          </a:xfrm>
        </p:spPr>
      </p:pic>
    </p:spTree>
    <p:extLst>
      <p:ext uri="{BB962C8B-B14F-4D97-AF65-F5344CB8AC3E}">
        <p14:creationId xmlns:p14="http://schemas.microsoft.com/office/powerpoint/2010/main" val="24601005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normAutofit/>
          </a:bodyPr>
          <a:lstStyle/>
          <a:p>
            <a:r>
              <a:rPr lang="en-US" dirty="0" smtClean="0"/>
              <a:t>Organic </a:t>
            </a:r>
            <a:r>
              <a:rPr lang="en-US" dirty="0" err="1" smtClean="0"/>
              <a:t>Acidemia</a:t>
            </a:r>
            <a:r>
              <a:rPr lang="en-US" dirty="0" smtClean="0"/>
              <a:t> Association</a:t>
            </a:r>
            <a:endParaRPr lang="en-US" dirty="0"/>
          </a:p>
        </p:txBody>
      </p:sp>
      <p:sp>
        <p:nvSpPr>
          <p:cNvPr id="3" name="Content Placeholder 2"/>
          <p:cNvSpPr>
            <a:spLocks noGrp="1"/>
          </p:cNvSpPr>
          <p:nvPr>
            <p:ph idx="4294967295"/>
          </p:nvPr>
        </p:nvSpPr>
        <p:spPr>
          <a:xfrm>
            <a:off x="0" y="1600201"/>
            <a:ext cx="8229600" cy="4525963"/>
          </a:xfrm>
        </p:spPr>
        <p:txBody>
          <a:bodyPr/>
          <a:lstStyle/>
          <a:p>
            <a:r>
              <a:rPr lang="en-US" dirty="0"/>
              <a:t>We are a volunteer non-profit organization whose mission is to empower families and health care professionals with knowledge in organic </a:t>
            </a:r>
            <a:r>
              <a:rPr lang="en-US" dirty="0" err="1"/>
              <a:t>acidemia</a:t>
            </a:r>
            <a:r>
              <a:rPr lang="en-US" dirty="0"/>
              <a:t> metabolic disorders. We support early intervention through expanded newborn screening, solicit contributions and distribute funding that supports research toward improved treatment and eventual cures in the areas of Organic Acid disorders.</a:t>
            </a:r>
          </a:p>
        </p:txBody>
      </p:sp>
    </p:spTree>
    <p:extLst>
      <p:ext uri="{BB962C8B-B14F-4D97-AF65-F5344CB8AC3E}">
        <p14:creationId xmlns:p14="http://schemas.microsoft.com/office/powerpoint/2010/main" val="34598302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Benefits</a:t>
            </a:r>
            <a:endParaRPr lang="en-US" dirty="0"/>
          </a:p>
        </p:txBody>
      </p:sp>
      <p:sp>
        <p:nvSpPr>
          <p:cNvPr id="3" name="Content Placeholder 2"/>
          <p:cNvSpPr>
            <a:spLocks noGrp="1"/>
          </p:cNvSpPr>
          <p:nvPr>
            <p:ph idx="1"/>
          </p:nvPr>
        </p:nvSpPr>
        <p:spPr/>
        <p:txBody>
          <a:bodyPr/>
          <a:lstStyle/>
          <a:p>
            <a:pPr lvl="0"/>
            <a:r>
              <a:rPr lang="en-US" dirty="0"/>
              <a:t>Life saving</a:t>
            </a:r>
          </a:p>
          <a:p>
            <a:pPr lvl="0"/>
            <a:r>
              <a:rPr lang="en-US" dirty="0"/>
              <a:t>Have a common bond</a:t>
            </a:r>
          </a:p>
          <a:p>
            <a:pPr lvl="0"/>
            <a:r>
              <a:rPr lang="en-US" dirty="0"/>
              <a:t>Learn from one another</a:t>
            </a:r>
          </a:p>
          <a:p>
            <a:pPr lvl="0"/>
            <a:r>
              <a:rPr lang="en-US" dirty="0"/>
              <a:t>Trust</a:t>
            </a:r>
          </a:p>
          <a:p>
            <a:pPr lvl="0"/>
            <a:r>
              <a:rPr lang="en-US" dirty="0" smtClean="0"/>
              <a:t>Understanding</a:t>
            </a:r>
          </a:p>
          <a:p>
            <a:pPr lvl="0"/>
            <a:r>
              <a:rPr lang="en-US" dirty="0" smtClean="0"/>
              <a:t>Connection to larger organizations like NORD</a:t>
            </a:r>
          </a:p>
          <a:p>
            <a:pPr lvl="0"/>
            <a:r>
              <a:rPr lang="en-US" dirty="0" smtClean="0"/>
              <a:t>Path to advocacy</a:t>
            </a:r>
            <a:endParaRPr lang="en-US" dirty="0"/>
          </a:p>
          <a:p>
            <a:endParaRPr lang="en-US" dirty="0"/>
          </a:p>
        </p:txBody>
      </p:sp>
    </p:spTree>
    <p:extLst>
      <p:ext uri="{BB962C8B-B14F-4D97-AF65-F5344CB8AC3E}">
        <p14:creationId xmlns:p14="http://schemas.microsoft.com/office/powerpoint/2010/main" val="42024052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Patient Advocacy Groups</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a:t>Patient engagement</a:t>
            </a:r>
          </a:p>
          <a:p>
            <a:pPr lvl="0"/>
            <a:r>
              <a:rPr lang="en-US" dirty="0"/>
              <a:t>Patients come to them for emotional support </a:t>
            </a:r>
            <a:r>
              <a:rPr lang="en-US" i="1" dirty="0"/>
              <a:t> diagnosis is scary</a:t>
            </a:r>
            <a:endParaRPr lang="en-US" dirty="0"/>
          </a:p>
          <a:p>
            <a:pPr lvl="0"/>
            <a:r>
              <a:rPr lang="en-US" dirty="0"/>
              <a:t>Knowledge</a:t>
            </a:r>
          </a:p>
          <a:p>
            <a:pPr lvl="0"/>
            <a:r>
              <a:rPr lang="en-US" dirty="0"/>
              <a:t>Day to day  support </a:t>
            </a:r>
            <a:r>
              <a:rPr lang="en-US" i="1" dirty="0"/>
              <a:t> : multiple layers, </a:t>
            </a:r>
            <a:r>
              <a:rPr lang="en-US" i="1" dirty="0" err="1"/>
              <a:t>ie</a:t>
            </a:r>
            <a:r>
              <a:rPr lang="en-US" i="1" dirty="0"/>
              <a:t> education, finance, guardianship, </a:t>
            </a:r>
            <a:endParaRPr lang="en-US" dirty="0"/>
          </a:p>
          <a:p>
            <a:pPr lvl="0"/>
            <a:r>
              <a:rPr lang="en-US" dirty="0"/>
              <a:t>Improve disease management</a:t>
            </a:r>
          </a:p>
          <a:p>
            <a:pPr lvl="0"/>
            <a:r>
              <a:rPr lang="en-US" dirty="0"/>
              <a:t>Link to research and latest news on disease or disorder</a:t>
            </a:r>
          </a:p>
          <a:p>
            <a:pPr lvl="0"/>
            <a:r>
              <a:rPr lang="en-US" dirty="0"/>
              <a:t>access to care, policy issues, and medical advances.</a:t>
            </a:r>
          </a:p>
          <a:p>
            <a:pPr lvl="0"/>
            <a:r>
              <a:rPr lang="en-US" dirty="0"/>
              <a:t>Trust</a:t>
            </a:r>
          </a:p>
          <a:p>
            <a:pPr lvl="0"/>
            <a:r>
              <a:rPr lang="en-US" dirty="0"/>
              <a:t>Access to medical supplies, medication</a:t>
            </a:r>
          </a:p>
          <a:p>
            <a:r>
              <a:rPr lang="en-US" dirty="0"/>
              <a:t>Access to medical </a:t>
            </a:r>
            <a:r>
              <a:rPr lang="en-US" dirty="0" smtClean="0"/>
              <a:t>experts-</a:t>
            </a:r>
            <a:r>
              <a:rPr lang="en-US" i="1" dirty="0" smtClean="0"/>
              <a:t>medical  board of directors</a:t>
            </a:r>
            <a:endParaRPr lang="en-US" dirty="0"/>
          </a:p>
        </p:txBody>
      </p:sp>
    </p:spTree>
    <p:extLst>
      <p:ext uri="{BB962C8B-B14F-4D97-AF65-F5344CB8AC3E}">
        <p14:creationId xmlns:p14="http://schemas.microsoft.com/office/powerpoint/2010/main" val="33340540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Points</a:t>
            </a:r>
            <a:endParaRPr lang="en-US" dirty="0"/>
          </a:p>
        </p:txBody>
      </p:sp>
      <p:sp>
        <p:nvSpPr>
          <p:cNvPr id="3" name="Content Placeholder 2"/>
          <p:cNvSpPr>
            <a:spLocks noGrp="1"/>
          </p:cNvSpPr>
          <p:nvPr>
            <p:ph idx="1"/>
          </p:nvPr>
        </p:nvSpPr>
        <p:spPr/>
        <p:txBody>
          <a:bodyPr/>
          <a:lstStyle/>
          <a:p>
            <a:r>
              <a:rPr lang="en-US" dirty="0" smtClean="0"/>
              <a:t>Collaboration</a:t>
            </a:r>
          </a:p>
          <a:p>
            <a:r>
              <a:rPr lang="en-US" dirty="0" smtClean="0"/>
              <a:t>Ease of recruitment and retention</a:t>
            </a:r>
          </a:p>
          <a:p>
            <a:r>
              <a:rPr lang="en-US" dirty="0" smtClean="0"/>
              <a:t>EMR data collection-</a:t>
            </a:r>
            <a:r>
              <a:rPr lang="en-US" i="1" dirty="0" smtClean="0"/>
              <a:t>families assume this is happening</a:t>
            </a:r>
          </a:p>
          <a:p>
            <a:r>
              <a:rPr lang="en-US" dirty="0" smtClean="0"/>
              <a:t>patients want the end result-</a:t>
            </a:r>
            <a:r>
              <a:rPr lang="en-US" i="1" dirty="0" smtClean="0"/>
              <a:t>new drug development</a:t>
            </a:r>
          </a:p>
          <a:p>
            <a:r>
              <a:rPr lang="en-US" dirty="0" smtClean="0"/>
              <a:t>Can’t assume costs for new drugs</a:t>
            </a:r>
            <a:endParaRPr lang="en-US" dirty="0"/>
          </a:p>
        </p:txBody>
      </p:sp>
    </p:spTree>
    <p:extLst>
      <p:ext uri="{BB962C8B-B14F-4D97-AF65-F5344CB8AC3E}">
        <p14:creationId xmlns:p14="http://schemas.microsoft.com/office/powerpoint/2010/main" val="17279900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308</TotalTime>
  <Words>245</Words>
  <Application>Microsoft Office PowerPoint</Application>
  <PresentationFormat>On-screen Show (4:3)</PresentationFormat>
  <Paragraphs>45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Advocacy Groups and Rare Diseases</vt:lpstr>
      <vt:lpstr>The Diagnosis</vt:lpstr>
      <vt:lpstr>Monaco Story</vt:lpstr>
      <vt:lpstr>Stephen Monaco</vt:lpstr>
      <vt:lpstr>Caroline Monaco</vt:lpstr>
      <vt:lpstr>Organic Acidemia Association</vt:lpstr>
      <vt:lpstr>Personal Benefits</vt:lpstr>
      <vt:lpstr>Patient Advocacy Groups</vt:lpstr>
      <vt:lpstr>Discussion Points</vt:lpstr>
      <vt:lpstr>Patient Barriers for Research Studies</vt:lpstr>
      <vt:lpstr>Family of Rare Disease</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Advocacy Groups and Rare Diseases</dc:title>
  <dc:creator>Jana Monaco</dc:creator>
  <cp:lastModifiedBy>Jana Monaco</cp:lastModifiedBy>
  <cp:revision>20</cp:revision>
  <dcterms:created xsi:type="dcterms:W3CDTF">2015-09-30T06:22:11Z</dcterms:created>
  <dcterms:modified xsi:type="dcterms:W3CDTF">2015-09-30T11:30:28Z</dcterms:modified>
</cp:coreProperties>
</file>