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09" r:id="rId3"/>
    <p:sldId id="310" r:id="rId4"/>
    <p:sldId id="311" r:id="rId5"/>
    <p:sldId id="312" r:id="rId6"/>
    <p:sldId id="293" r:id="rId7"/>
    <p:sldId id="294" r:id="rId8"/>
    <p:sldId id="295" r:id="rId9"/>
    <p:sldId id="296" r:id="rId10"/>
    <p:sldId id="297" r:id="rId11"/>
    <p:sldId id="298" r:id="rId12"/>
    <p:sldId id="300" r:id="rId13"/>
    <p:sldId id="301" r:id="rId14"/>
    <p:sldId id="302" r:id="rId15"/>
    <p:sldId id="303" r:id="rId16"/>
    <p:sldId id="304" r:id="rId17"/>
    <p:sldId id="313" r:id="rId18"/>
    <p:sldId id="30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uluri, Padmaj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981" autoAdjust="0"/>
  </p:normalViewPr>
  <p:slideViewPr>
    <p:cSldViewPr>
      <p:cViewPr varScale="1">
        <p:scale>
          <a:sx n="86" d="100"/>
          <a:sy n="86" d="100"/>
        </p:scale>
        <p:origin x="639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69798C-B6B2-4319-91E9-DB6AD0027340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7741F4-84C7-4F98-A202-3A313B6A3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24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No Typ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188913"/>
            <a:ext cx="20447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5842000"/>
            <a:ext cx="20447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88665-3E48-4397-8C8A-AD5DEEBF8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 (Tau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165225"/>
            <a:ext cx="9144000" cy="4637088"/>
          </a:xfrm>
          <a:prstGeom prst="rect">
            <a:avLst/>
          </a:prstGeom>
          <a:solidFill>
            <a:srgbClr val="F0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5842000"/>
            <a:ext cx="20447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1174" y="1311276"/>
            <a:ext cx="8223307" cy="4271992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F5A9-D972-44A9-A1DA-0626F7DB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Photo (Tau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1165225"/>
            <a:ext cx="9144000" cy="4637088"/>
          </a:xfrm>
          <a:prstGeom prst="rect">
            <a:avLst/>
          </a:prstGeom>
          <a:solidFill>
            <a:srgbClr val="F0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5842000"/>
            <a:ext cx="20447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1174" y="1311276"/>
            <a:ext cx="6148389" cy="4271992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056438" y="1311275"/>
            <a:ext cx="2087562" cy="42354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A776-57CE-4DB8-850C-745622E7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4DF9-2138-44C6-BB70-DD22677E3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ith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188913"/>
            <a:ext cx="20447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982780"/>
            <a:ext cx="5792847" cy="8985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:\MAC-SERVER\Jobs\CNM_Childrens_National_Medical_Center\12495-08_Collateral_Templates\PPT\Links\CN_Red_Title_Bkg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633663"/>
            <a:ext cx="91440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99300" y="188913"/>
            <a:ext cx="20447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743" y="608440"/>
            <a:ext cx="6158819" cy="974725"/>
          </a:xfrm>
        </p:spPr>
        <p:txBody>
          <a:bodyPr anchor="t">
            <a:normAutofit/>
          </a:bodyPr>
          <a:lstStyle>
            <a:lvl1pPr algn="l">
              <a:defRPr sz="2400" baseline="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32" y="2187558"/>
            <a:ext cx="4246533" cy="43815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188913"/>
            <a:ext cx="20447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744" y="608440"/>
            <a:ext cx="6158819" cy="9747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32" y="2187558"/>
            <a:ext cx="4246533" cy="43815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636838"/>
            <a:ext cx="9144000" cy="422116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"/>
            <a:ext cx="91440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5842000"/>
            <a:ext cx="20447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46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09588" y="6356350"/>
            <a:ext cx="2133600" cy="365125"/>
          </a:xfrm>
        </p:spPr>
        <p:txBody>
          <a:bodyPr/>
          <a:lstStyle>
            <a:lvl1pPr algn="l">
              <a:defRPr sz="1050" smtClean="0">
                <a:latin typeface="Corbel" pitchFamily="34" charset="0"/>
              </a:defRPr>
            </a:lvl1pPr>
          </a:lstStyle>
          <a:p>
            <a:pPr>
              <a:defRPr/>
            </a:pPr>
            <a:fld id="{BE8CCDD6-89D5-4DD7-AF77-96BA8C564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Tau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88"/>
            <a:ext cx="91440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5842000"/>
            <a:ext cx="20447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91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09588" y="6356350"/>
            <a:ext cx="2133600" cy="365125"/>
          </a:xfrm>
        </p:spPr>
        <p:txBody>
          <a:bodyPr/>
          <a:lstStyle>
            <a:lvl1pPr algn="l">
              <a:defRPr sz="1050" smtClean="0">
                <a:latin typeface="Corbel" pitchFamily="34" charset="0"/>
              </a:defRPr>
            </a:lvl1pPr>
          </a:lstStyle>
          <a:p>
            <a:pPr>
              <a:defRPr/>
            </a:pPr>
            <a:fld id="{76919DB0-BC4B-45C9-977D-F265C9CFA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5842000"/>
            <a:ext cx="20447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1174" y="1311275"/>
            <a:ext cx="8223307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24D6-31D3-4C62-AB6A-3ABFF5E0B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5842000"/>
            <a:ext cx="20447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1174" y="1311275"/>
            <a:ext cx="3914773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95895" y="1311246"/>
            <a:ext cx="3914773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013A-25AC-4CE2-8D22-DEF65D41E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5842000"/>
            <a:ext cx="20447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1174" y="1311275"/>
            <a:ext cx="6148389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85FF-222C-4EAB-B537-C06DA5A76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prstClr val="black">
                    <a:tint val="75000"/>
                  </a:prstClr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CF18A81C-97BF-420A-91E1-842218CA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00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7056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LearnRD.com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Portal Features Overview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    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i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File/Folder Repository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7239001" y="2057400"/>
            <a:ext cx="1828799" cy="445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0" kern="1200" baseline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LearnRD.com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allows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users to upload and manage files/folders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31833"/>
            <a:ext cx="6796137" cy="4619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9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Any Device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91993" y="1600200"/>
            <a:ext cx="2514600" cy="4454557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LearnRD.com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built on a responsive architecture; meaning it can be accesse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 on any device (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computer, tablet, or smart phone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50892"/>
            <a:ext cx="6124842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38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63" y="170673"/>
            <a:ext cx="8229600" cy="669925"/>
          </a:xfrm>
        </p:spPr>
        <p:txBody>
          <a:bodyPr/>
          <a:lstStyle/>
          <a:p>
            <a:r>
              <a:rPr lang="en-US" b="1" dirty="0" smtClean="0"/>
              <a:t>Multimedia/</a:t>
            </a:r>
            <a:r>
              <a:rPr lang="en-US" b="1" dirty="0" err="1" smtClean="0"/>
              <a:t>SCORM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33600" y="5410200"/>
            <a:ext cx="5791200" cy="4318032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LearnRD.com</a:t>
            </a:r>
            <a:r>
              <a:rPr lang="en-US" sz="2000" b="1" dirty="0" smtClean="0">
                <a:solidFill>
                  <a:srgbClr val="FF0000"/>
                </a:solidFill>
              </a:rPr>
              <a:t> can play </a:t>
            </a:r>
            <a:r>
              <a:rPr lang="en-US" sz="2000" b="1" dirty="0" err="1" smtClean="0">
                <a:solidFill>
                  <a:srgbClr val="FF0000"/>
                </a:solidFill>
              </a:rPr>
              <a:t>SCORM</a:t>
            </a:r>
            <a:r>
              <a:rPr lang="en-US" sz="2000" b="1" dirty="0" smtClean="0">
                <a:solidFill>
                  <a:srgbClr val="FF0000"/>
                </a:solidFill>
              </a:rPr>
              <a:t>-compliant </a:t>
            </a:r>
            <a:r>
              <a:rPr lang="en-US" sz="2000" b="1" dirty="0" smtClean="0">
                <a:solidFill>
                  <a:srgbClr val="FF0000"/>
                </a:solidFill>
              </a:rPr>
              <a:t>training modules </a:t>
            </a:r>
            <a:r>
              <a:rPr lang="en-US" sz="2000" b="1" dirty="0" smtClean="0">
                <a:solidFill>
                  <a:srgbClr val="FF0000"/>
                </a:solidFill>
              </a:rPr>
              <a:t>and other </a:t>
            </a:r>
            <a:r>
              <a:rPr lang="en-US" sz="2000" b="1" dirty="0" smtClean="0">
                <a:solidFill>
                  <a:srgbClr val="FF0000"/>
                </a:solidFill>
              </a:rPr>
              <a:t>multimedia objects.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7953433" cy="4395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0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67" y="152400"/>
            <a:ext cx="8229600" cy="669925"/>
          </a:xfrm>
        </p:spPr>
        <p:txBody>
          <a:bodyPr/>
          <a:lstStyle/>
          <a:p>
            <a:r>
              <a:rPr lang="en-US" b="1" dirty="0" smtClean="0"/>
              <a:t>Plugins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81150" y="5562600"/>
            <a:ext cx="5791200" cy="4378357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There are over 100 </a:t>
            </a:r>
            <a:r>
              <a:rPr lang="en-US" sz="2000" b="1" dirty="0" smtClean="0">
                <a:solidFill>
                  <a:srgbClr val="FF0000"/>
                </a:solidFill>
              </a:rPr>
              <a:t>external plugins integrated into </a:t>
            </a:r>
            <a:r>
              <a:rPr lang="en-US" sz="2000" b="1" dirty="0" err="1" smtClean="0">
                <a:solidFill>
                  <a:srgbClr val="FF0000"/>
                </a:solidFill>
              </a:rPr>
              <a:t>LearnRD.com</a:t>
            </a:r>
            <a:r>
              <a:rPr lang="en-US" sz="2000" b="1" dirty="0" smtClean="0">
                <a:solidFill>
                  <a:srgbClr val="FF0000"/>
                </a:solidFill>
              </a:rPr>
              <a:t> including </a:t>
            </a:r>
            <a:r>
              <a:rPr lang="en-US" sz="2000" b="1" dirty="0" smtClean="0">
                <a:solidFill>
                  <a:srgbClr val="FF0000"/>
                </a:solidFill>
              </a:rPr>
              <a:t>virtual conferencing, game and quiz makers, and more.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841721"/>
            <a:ext cx="7753407" cy="4519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0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Intelligent Learning Objects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46139" y="1752600"/>
            <a:ext cx="3781481" cy="4454557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earning objects can have custom restrictions sets place on them such as activity completion, date, grade, user profile field, experience points or other custom restrictions.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3" y="955643"/>
            <a:ext cx="4140470" cy="576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40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52800" y="1066800"/>
            <a:ext cx="5084638" cy="89852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Administrators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create and define levels based on experience points and then set level conditions to learning objects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Gamifying</a:t>
            </a:r>
            <a:r>
              <a:rPr lang="en-US" b="1" dirty="0" smtClean="0"/>
              <a:t> the Learning Environment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2981741" cy="3172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2" y="2743200"/>
            <a:ext cx="5305348" cy="326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7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13206" y="1219200"/>
            <a:ext cx="2667000" cy="914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Administrators can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 data at the site, site page or course, and learning object levels.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 can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even have colorize progress dashboards that can be filtered by system role. 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Analytics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1834"/>
            <a:ext cx="6248400" cy="467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3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Site-wide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0" y="1116789"/>
            <a:ext cx="6762799" cy="4624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01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52600" y="1828800"/>
            <a:ext cx="6248400" cy="898525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ticulate" panose="02000503040000020004" pitchFamily="2" charset="0"/>
              </a:rPr>
              <a:t>For more information please contact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ticulate" panose="02000503040000020004" pitchFamily="2" charset="0"/>
              </a:rPr>
              <a:t>Jeff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ticulate" panose="02000503040000020004" pitchFamily="2" charset="0"/>
              </a:rPr>
              <a:t>Sestokas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ticulate" panose="02000503040000020004" pitchFamily="2" charset="0"/>
            </a:endParaRPr>
          </a:p>
          <a:p>
            <a:pPr algn="ct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ticulate" panose="02000503040000020004" pitchFamily="2" charset="0"/>
              </a:rPr>
              <a:t>Research Scientist/Instructional Technologist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ticulate" panose="02000503040000020004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ticulate" panose="02000503040000020004" pitchFamily="2" charset="0"/>
              </a:rPr>
              <a:t>Children’s National Medical Center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ticulate" panose="02000503040000020004" pitchFamily="2" charset="0"/>
              </a:rPr>
              <a:t>111 Michigan Ave NW 3.5 WW Suite 600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ticulate" panose="02000503040000020004" pitchFamily="2" charset="0"/>
              </a:rPr>
              <a:t>202-476-3264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ticulate" panose="02000503040000020004" pitchFamily="2" charset="0"/>
              </a:rPr>
              <a:t>937-367-3197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ticulate" panose="02000503040000020004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1173" y="1219200"/>
            <a:ext cx="8223307" cy="3336925"/>
          </a:xfrm>
        </p:spPr>
        <p:txBody>
          <a:bodyPr/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LearnRD.com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an online learning tool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users to access, create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share, and exchange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information, ideas,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multimedia related to clinical and translational science in rare diseases.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site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the creation and exchange of user-generated content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67200"/>
            <a:ext cx="5016500" cy="149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9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Logging into </a:t>
            </a:r>
            <a:r>
              <a:rPr lang="en-US" b="1" dirty="0" err="1" smtClean="0"/>
              <a:t>LearnRD.com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438003" cy="4121957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81150" y="5638800"/>
            <a:ext cx="5791200" cy="4318032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Users can log into the site from the front page or by clicking on the “Login” button located in the </a:t>
            </a:r>
            <a:r>
              <a:rPr lang="en-US" sz="2000" b="1" dirty="0" smtClean="0">
                <a:solidFill>
                  <a:srgbClr val="FF0000"/>
                </a:solidFill>
              </a:rPr>
              <a:t>upper right-hand corner of their screen.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13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3" y="1219200"/>
            <a:ext cx="7967713" cy="4531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02" y="4747920"/>
            <a:ext cx="2214579" cy="1290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67200"/>
            <a:ext cx="1143000" cy="23547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57040" y="4065014"/>
            <a:ext cx="4126523" cy="26564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379" y="4562459"/>
            <a:ext cx="2069887" cy="431803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Users can access courses from the “My Courses” tab or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navigation menu. 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94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6795"/>
            <a:ext cx="6929488" cy="4862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442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User Profile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18288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LearnRD.com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allows users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customize their profile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Administrators can create tailored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roles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assign permissions too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files, and learner performance are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tracked and reported in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user’s profile.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31833"/>
            <a:ext cx="4495800" cy="5144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9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levels of User-Generated Content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589536" cy="495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67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53119" y="1066800"/>
            <a:ext cx="2790881" cy="4098925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LearnRD.com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equipped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both active and passive communication methods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06674"/>
              </p:ext>
            </p:extLst>
          </p:nvPr>
        </p:nvGraphicFramePr>
        <p:xfrm>
          <a:off x="152400" y="1311275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 Virtual</a:t>
                      </a:r>
                      <a:r>
                        <a:rPr lang="en-US" baseline="0" dirty="0" smtClean="0"/>
                        <a:t> Conference (</a:t>
                      </a:r>
                      <a:r>
                        <a:rPr lang="en-US" baseline="0" dirty="0" err="1" smtClean="0"/>
                        <a:t>webex</a:t>
                      </a:r>
                      <a:r>
                        <a:rPr lang="en-US" baseline="0" dirty="0" smtClean="0"/>
                        <a:t>-like feature)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Discussion</a:t>
                      </a:r>
                      <a:r>
                        <a:rPr lang="en-US" baseline="0" dirty="0" smtClean="0"/>
                        <a:t> boards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Instant Messenger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Blogs,</a:t>
                      </a:r>
                      <a:r>
                        <a:rPr lang="en-US" baseline="0" dirty="0" smtClean="0"/>
                        <a:t> wikis, twitter-like comment posts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r>
                        <a:rPr lang="en-US" baseline="0" dirty="0" smtClean="0"/>
                        <a:t> Share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Glossaries,</a:t>
                      </a:r>
                      <a:r>
                        <a:rPr lang="en-US" baseline="0" dirty="0" smtClean="0"/>
                        <a:t> Journaling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679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Calendar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5824D6-31D3-4C62-AB6A-3ABFF5E0BF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24600" y="1295401"/>
            <a:ext cx="2667000" cy="4470432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LearnRD.com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has a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built-in calendar system. Events can be tied to course or site pages and exports to MS Outlook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594780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67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868D2F04272741A8822814B0DD5A3455"/>
  <p:tag name="TPVERSION" val="5"/>
  <p:tag name="TPFULLVERSION" val="5.3.1.3337"/>
  <p:tag name="PPTVERSION" val="14"/>
  <p:tag name="TPOS" val="2"/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6885</TotalTime>
  <Words>402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Articulate</vt:lpstr>
      <vt:lpstr>Calibri</vt:lpstr>
      <vt:lpstr>Corbel</vt:lpstr>
      <vt:lpstr>1_Office Theme</vt:lpstr>
      <vt:lpstr>LearnRD.com Portal Features Overview            </vt:lpstr>
      <vt:lpstr>Overview </vt:lpstr>
      <vt:lpstr>Logging into LearnRD.com</vt:lpstr>
      <vt:lpstr>Dashboard </vt:lpstr>
      <vt:lpstr>Course Layout</vt:lpstr>
      <vt:lpstr>User Profile </vt:lpstr>
      <vt:lpstr>Different levels of User-Generated Content </vt:lpstr>
      <vt:lpstr>Communication</vt:lpstr>
      <vt:lpstr>Calendar</vt:lpstr>
      <vt:lpstr>File/Folder Repository </vt:lpstr>
      <vt:lpstr>Any Device </vt:lpstr>
      <vt:lpstr>Multimedia/SCORM</vt:lpstr>
      <vt:lpstr>Plugins</vt:lpstr>
      <vt:lpstr>Intelligent Learning Objects </vt:lpstr>
      <vt:lpstr>Gamifying the Learning Environment </vt:lpstr>
      <vt:lpstr>Analytics </vt:lpstr>
      <vt:lpstr>Site-wide Analytics</vt:lpstr>
      <vt:lpstr>Contact </vt:lpstr>
    </vt:vector>
  </TitlesOfParts>
  <Company>Children's National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Hospitalist Division Journal Club Article Title/ Topic Facilitators Date</dc:title>
  <dc:creator>Jeff Sestokas</dc:creator>
  <cp:lastModifiedBy>Jeff Sestokas</cp:lastModifiedBy>
  <cp:revision>254</cp:revision>
  <dcterms:created xsi:type="dcterms:W3CDTF">2013-12-05T16:14:51Z</dcterms:created>
  <dcterms:modified xsi:type="dcterms:W3CDTF">2015-09-18T16:24:44Z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12AD6770-3585-4796-A3EA-D04AB7299DBC</vt:lpwstr>
  </property>
  <property fmtid="{D5CDD505-2E9C-101B-9397-08002B2CF9AE}" pid="3" name="ArticulatePath">
    <vt:lpwstr>StrategicPlan</vt:lpwstr>
  </property>
</Properties>
</file>