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45"/>
  </p:notesMasterIdLst>
  <p:sldIdLst>
    <p:sldId id="368" r:id="rId2"/>
    <p:sldId id="426" r:id="rId3"/>
    <p:sldId id="369" r:id="rId4"/>
    <p:sldId id="259" r:id="rId5"/>
    <p:sldId id="260" r:id="rId6"/>
    <p:sldId id="431" r:id="rId7"/>
    <p:sldId id="384" r:id="rId8"/>
    <p:sldId id="385" r:id="rId9"/>
    <p:sldId id="443" r:id="rId10"/>
    <p:sldId id="444" r:id="rId11"/>
    <p:sldId id="445" r:id="rId12"/>
    <p:sldId id="446" r:id="rId13"/>
    <p:sldId id="447" r:id="rId14"/>
    <p:sldId id="448" r:id="rId15"/>
    <p:sldId id="449" r:id="rId16"/>
    <p:sldId id="420" r:id="rId17"/>
    <p:sldId id="450" r:id="rId18"/>
    <p:sldId id="397" r:id="rId19"/>
    <p:sldId id="310" r:id="rId20"/>
    <p:sldId id="311" r:id="rId21"/>
    <p:sldId id="398" r:id="rId22"/>
    <p:sldId id="435" r:id="rId23"/>
    <p:sldId id="399" r:id="rId24"/>
    <p:sldId id="400" r:id="rId25"/>
    <p:sldId id="401" r:id="rId26"/>
    <p:sldId id="403" r:id="rId27"/>
    <p:sldId id="406" r:id="rId28"/>
    <p:sldId id="434" r:id="rId29"/>
    <p:sldId id="358" r:id="rId30"/>
    <p:sldId id="429" r:id="rId31"/>
    <p:sldId id="436" r:id="rId32"/>
    <p:sldId id="437" r:id="rId33"/>
    <p:sldId id="438" r:id="rId34"/>
    <p:sldId id="439" r:id="rId35"/>
    <p:sldId id="440" r:id="rId36"/>
    <p:sldId id="441" r:id="rId37"/>
    <p:sldId id="442" r:id="rId38"/>
    <p:sldId id="425" r:id="rId39"/>
    <p:sldId id="433" r:id="rId40"/>
    <p:sldId id="404" r:id="rId41"/>
    <p:sldId id="363" r:id="rId42"/>
    <p:sldId id="378" r:id="rId43"/>
    <p:sldId id="432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FFFF66"/>
    <a:srgbClr val="00CCFF"/>
    <a:srgbClr val="00FF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43" autoAdjust="0"/>
  </p:normalViewPr>
  <p:slideViewPr>
    <p:cSldViewPr>
      <p:cViewPr>
        <p:scale>
          <a:sx n="60" d="100"/>
          <a:sy n="60" d="100"/>
        </p:scale>
        <p:origin x="-1422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72C11FB2-683B-4411-ADB8-7D251647FD93}" type="datetimeFigureOut">
              <a:rPr lang="en-US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D6CB7419-47AA-403F-BB1E-E22609930E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61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5F62C9-892B-478B-98CB-37BA343F8F60}" type="slidenum">
              <a:rPr lang="en-US" smtClean="0"/>
              <a:pPr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248E2-F384-4BA8-BA72-8467542F463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248E2-F384-4BA8-BA72-8467542F463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248E2-F384-4BA8-BA72-8467542F463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FC6CD-6695-4378-9737-F6191405771F}" type="slidenum">
              <a:rPr lang="en-US" smtClean="0"/>
              <a:pPr/>
              <a:t>5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CB7419-47AA-403F-BB1E-E22609930E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C982A-C9A4-43F6-9FD1-12F2E3B86BE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6469B-0131-4615-8153-47241A69A9B6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25FA7-28BD-42D5-BC10-D79467EC3C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93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EAADC6-33E8-4573-BFEC-91830DC1F113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EACBE-19DD-467A-A296-AC519ACB1C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05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18B565-43FB-4DD8-9360-F8676E9ED05B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DB0559-E5BE-4FD7-A3DC-11F129DEC39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8251B-B7FF-48AB-AEE0-D9162209D6C6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29AFB-E5A5-4D03-BBF1-558D451A74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78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679D4D-16A3-4082-BDC5-8D95DF8189C3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A9E771-EDB0-4078-80AC-099BD6E767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35474E-F2BE-4230-8EF0-4D7A0AC58026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746C5-B777-4689-823C-D933DA3030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7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5ED22-62FD-4845-938F-23C03ED876F0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08D7F-6259-423B-B4C8-FEEF1C7DB7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4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3428FE-58C2-47FB-BEAC-108F4FF9A559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A3216-B81E-4AD4-AC04-8F5682CDC0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04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563DA2-C59E-4C0E-BDE2-2CBFF5BBFFA7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2213A0-29C3-4CC3-B00A-5263704BF6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29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CC6E43-93CA-4862-A729-F7F26253AB73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1A86F-27DC-4691-AC4B-89F74B97D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23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3A7EF-65D6-4440-A181-EBBC8C3CDBDA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BF0C39-DCEB-4CFB-A4C6-4E5CFF0B1FB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6249ED-B6A6-447A-8CC7-0567306284BF}" type="datetimeFigureOut">
              <a:rPr lang="en-US" smtClean="0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C3A98C-2C4A-49C1-8E70-9B04A0EED28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26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projectreporter.nih.gov/reporter.cf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grants.nih.gov/grants/guide/index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grants.nih.gov/grants/funding/funding_program.ht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report.nih.gov/success_rates/index.aspx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grants.nih.gov/grants/funding/424/index.ht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projectreporter.nih.gov/reporter.cf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44000" cy="167335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Career Development Plan: the cornerstone of the K award</a:t>
            </a:r>
            <a:endParaRPr lang="en-US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486400"/>
            <a:ext cx="3048000" cy="685800"/>
          </a:xfrm>
        </p:spPr>
        <p:txBody>
          <a:bodyPr>
            <a:normAutofit fontScale="92500"/>
          </a:bodyPr>
          <a:lstStyle/>
          <a:p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Paula Gregory, Ph.D.</a:t>
            </a:r>
          </a:p>
        </p:txBody>
      </p:sp>
      <p:pic>
        <p:nvPicPr>
          <p:cNvPr id="12290" name="Picture 2" descr="https://www.pbrc.edu/images/lacats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992368"/>
            <a:ext cx="2819400" cy="78943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292" name="Picture 4" descr="http://www.cancer.lifespan.org/uploadedImages/CANCER/Content/Cancer_Research/CCC-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0"/>
            <a:ext cx="6642100" cy="41847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964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1625" t="9375" r="32064" b="15625"/>
          <a:stretch>
            <a:fillRect/>
          </a:stretch>
        </p:blipFill>
        <p:spPr bwMode="auto">
          <a:xfrm>
            <a:off x="3505200" y="228600"/>
            <a:ext cx="5181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19050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7030A0"/>
                </a:solidFill>
              </a:rPr>
              <a:t>RePORTer</a:t>
            </a:r>
            <a:r>
              <a:rPr lang="en-US" sz="2000" b="1" dirty="0" smtClean="0">
                <a:solidFill>
                  <a:srgbClr val="7030A0"/>
                </a:solidFill>
              </a:rPr>
              <a:t> allows you to search all NIH funded grants (current &amp; past)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 l="4685" t="8333" r="6296" b="6250"/>
          <a:stretch>
            <a:fillRect/>
          </a:stretch>
        </p:blipFill>
        <p:spPr bwMode="auto">
          <a:xfrm>
            <a:off x="0" y="1119939"/>
            <a:ext cx="9144000" cy="49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426" t="9375" r="24451" b="6250"/>
          <a:stretch>
            <a:fillRect/>
          </a:stretch>
        </p:blipFill>
        <p:spPr bwMode="auto">
          <a:xfrm>
            <a:off x="838200" y="-1"/>
            <a:ext cx="7543800" cy="6865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0542" t="6250" r="27051" b="6250"/>
          <a:stretch>
            <a:fillRect/>
          </a:stretch>
        </p:blipFill>
        <p:spPr bwMode="auto">
          <a:xfrm>
            <a:off x="381000" y="76200"/>
            <a:ext cx="8305800" cy="654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NIH Grant Funding Success Rates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Look at the last four years of funded projects (remember, 2012 the government shutdown)</a:t>
            </a:r>
          </a:p>
          <a:p>
            <a:r>
              <a:rPr lang="en-US" dirty="0" smtClean="0"/>
              <a:t>Compare success rates for different funding mechanisms</a:t>
            </a:r>
          </a:p>
          <a:p>
            <a:r>
              <a:rPr lang="en-US" dirty="0" smtClean="0"/>
              <a:t>Compare success rates for different institutes (same mechanism)</a:t>
            </a:r>
          </a:p>
          <a:p>
            <a:r>
              <a:rPr lang="en-US" dirty="0" smtClean="0"/>
              <a:t>Be sure to check any “unique” rules about that funding mechanism that are unique to one institute.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2884" t="8333" r="13909" b="6250"/>
          <a:stretch>
            <a:fillRect/>
          </a:stretch>
        </p:blipFill>
        <p:spPr bwMode="auto">
          <a:xfrm>
            <a:off x="0" y="381000"/>
            <a:ext cx="9296400" cy="60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http://projectreporter.nih.gov/reporter.cfm</a:t>
            </a:r>
            <a:endParaRPr lang="en-US" sz="3200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 l="1707" t="22642" r="53658"/>
          <a:stretch>
            <a:fillRect/>
          </a:stretch>
        </p:blipFill>
        <p:spPr bwMode="auto">
          <a:xfrm>
            <a:off x="100584" y="1295400"/>
            <a:ext cx="8915400" cy="499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The Career Development Plan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724400" cy="4068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Candidate Background 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Career Goals and Objectives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Career Development/training Plan</a:t>
            </a:r>
          </a:p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Mentor letters</a:t>
            </a:r>
          </a:p>
          <a:p>
            <a:r>
              <a:rPr lang="en-US" dirty="0" err="1" smtClean="0">
                <a:latin typeface="Aharoni" pitchFamily="2" charset="-79"/>
                <a:cs typeface="Aharoni" pitchFamily="2" charset="-79"/>
              </a:rPr>
              <a:t>Biosketch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(new format)</a:t>
            </a:r>
          </a:p>
        </p:txBody>
      </p:sp>
      <p:pic>
        <p:nvPicPr>
          <p:cNvPr id="1026" name="Picture 2" descr="http://static1.squarespace.com/static/53777603e4b0b339e9de30f0/t/537a2ba9e4b074c2fd24ef6d/1400515499810/Plan-De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7560" y="685800"/>
            <a:ext cx="4146440" cy="4160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Candidate Information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YOU and your mentor are the most important pieces of the application</a:t>
            </a:r>
          </a:p>
          <a:p>
            <a:r>
              <a:rPr lang="en-US" dirty="0" smtClean="0"/>
              <a:t>Sell yourself!  </a:t>
            </a:r>
          </a:p>
          <a:p>
            <a:r>
              <a:rPr lang="en-US" dirty="0" smtClean="0"/>
              <a:t>Don’t just reiterate your </a:t>
            </a:r>
            <a:r>
              <a:rPr lang="en-US" dirty="0" err="1" smtClean="0"/>
              <a:t>Biosketch</a:t>
            </a:r>
            <a:r>
              <a:rPr lang="en-US" dirty="0" smtClean="0"/>
              <a:t>, use this section to highlight your unique qualifications</a:t>
            </a:r>
          </a:p>
          <a:p>
            <a:r>
              <a:rPr lang="en-US" dirty="0" smtClean="0"/>
              <a:t>Explain why you need this award to get to the next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1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41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Candidate’s 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 lIns="91440" tIns="45720"/>
          <a:lstStyle/>
          <a:p>
            <a:pPr eaLnBrk="1" hangingPunct="1"/>
            <a:r>
              <a:rPr lang="en-US" dirty="0" smtClean="0"/>
              <a:t>Describe your training which enables you to engage in this research-include examples of prior research experience (basic or clinical).</a:t>
            </a:r>
          </a:p>
          <a:p>
            <a:pPr eaLnBrk="1" hangingPunct="1"/>
            <a:r>
              <a:rPr lang="en-US" dirty="0" smtClean="0"/>
              <a:t>Describe evidence of productivity- abstracts, papers, awards.</a:t>
            </a:r>
          </a:p>
          <a:p>
            <a:pPr eaLnBrk="1" hangingPunct="1"/>
            <a:r>
              <a:rPr lang="en-US" dirty="0" smtClean="0"/>
              <a:t>Describe any formal research training-degree programs (MS, MPH) and/or courses.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aauw.org/files/2013/01/mentor-word-clo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381000"/>
            <a:ext cx="9220200" cy="6232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</p:spPr>
        <p:txBody>
          <a:bodyPr wrap="square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Career Goals and Objectives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68468"/>
            <a:ext cx="8229600" cy="1450932"/>
          </a:xfrm>
        </p:spPr>
        <p:txBody>
          <a:bodyPr lIns="91440" tIns="45720"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i="1" dirty="0" smtClean="0"/>
              <a:t>The goal of the “K” is help you to transition to independent investigator, you need to reflect this goal in this section.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r="3532"/>
          <a:stretch/>
        </p:blipFill>
        <p:spPr bwMode="auto">
          <a:xfrm>
            <a:off x="37577" y="3276600"/>
            <a:ext cx="9106423" cy="2477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Career Development Activities During Award Period</a:t>
            </a:r>
            <a:r>
              <a:rPr lang="en-US" sz="31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1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800" i="1" dirty="0" smtClean="0"/>
              <a:t>Mentors and Mentoring Committee</a:t>
            </a:r>
            <a:endParaRPr lang="en-US" sz="2800" i="1" u="sng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Essential to demonstrate mentor has a track record of K-trainees or similar</a:t>
            </a:r>
          </a:p>
          <a:p>
            <a:r>
              <a:rPr lang="en-US" dirty="0" smtClean="0"/>
              <a:t>Outside/co-mentors are allowed and may be ideal for applicants from institutions without a long K history</a:t>
            </a:r>
          </a:p>
          <a:p>
            <a:r>
              <a:rPr lang="en-US" dirty="0" smtClean="0"/>
              <a:t>Clearly defined roles for the committee</a:t>
            </a:r>
          </a:p>
          <a:p>
            <a:pPr lvl="1"/>
            <a:r>
              <a:rPr lang="en-US" dirty="0" smtClean="0"/>
              <a:t>What expertise each mentor brings</a:t>
            </a:r>
          </a:p>
          <a:p>
            <a:r>
              <a:rPr lang="en-US" dirty="0" smtClean="0"/>
              <a:t>Specific mentoring activities (incl in letters, too)</a:t>
            </a:r>
          </a:p>
          <a:p>
            <a:pPr lvl="1"/>
            <a:r>
              <a:rPr lang="en-US" dirty="0" smtClean="0"/>
              <a:t>How frequently will you meet</a:t>
            </a:r>
          </a:p>
          <a:p>
            <a:pPr lvl="1"/>
            <a:r>
              <a:rPr lang="en-US" dirty="0" smtClean="0"/>
              <a:t>Expectations in terms of pubs, abstracts, etc.</a:t>
            </a:r>
          </a:p>
        </p:txBody>
      </p:sp>
    </p:spTree>
    <p:extLst>
      <p:ext uri="{BB962C8B-B14F-4D97-AF65-F5344CB8AC3E}">
        <p14:creationId xmlns:p14="http://schemas.microsoft.com/office/powerpoint/2010/main" val="2904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Mentor’s letter should tie in with their Personal Statement and with the Career Development Plan and with the research</a:t>
            </a:r>
            <a:endParaRPr lang="en-US" sz="2200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11458" r="15666" b="6250"/>
          <a:stretch>
            <a:fillRect/>
          </a:stretch>
        </p:blipFill>
        <p:spPr bwMode="auto">
          <a:xfrm>
            <a:off x="228600" y="914400"/>
            <a:ext cx="8610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305800" cy="1143000"/>
          </a:xfrm>
        </p:spPr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1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Career Development Activities During Award Period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i="1" dirty="0" smtClean="0"/>
              <a:t>Mentors and Mentoring Committee</a:t>
            </a:r>
            <a:endParaRPr lang="en-US" sz="2800" i="1" u="sng" dirty="0" smtClean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r="1002"/>
          <a:stretch>
            <a:fillRect/>
          </a:stretch>
        </p:blipFill>
        <p:spPr bwMode="auto">
          <a:xfrm>
            <a:off x="228600" y="1636987"/>
            <a:ext cx="8749862" cy="44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96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/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Career Development Activities During Award Period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i="1" dirty="0" smtClean="0"/>
              <a:t>Mentors and Mentoring Committee</a:t>
            </a:r>
            <a:endParaRPr lang="en-US" sz="2800" i="1" u="sng" dirty="0" smtClean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5" y="1905000"/>
            <a:ext cx="871439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3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382000" cy="1143000"/>
          </a:xfrm>
        </p:spPr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Career Development Activities During Award Period</a:t>
            </a:r>
            <a:r>
              <a:rPr lang="en-US" sz="31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sz="31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</a:br>
            <a:r>
              <a:rPr lang="en-US" sz="2800" i="1" dirty="0" smtClean="0"/>
              <a:t>Education and Activities</a:t>
            </a:r>
            <a:endParaRPr lang="en-US" sz="2800" i="1" u="sng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 specific!!</a:t>
            </a:r>
          </a:p>
          <a:p>
            <a:r>
              <a:rPr lang="en-US" dirty="0" smtClean="0"/>
              <a:t>Course/course numbers/description</a:t>
            </a:r>
          </a:p>
          <a:p>
            <a:endParaRPr lang="en-US" dirty="0"/>
          </a:p>
          <a:p>
            <a:r>
              <a:rPr lang="en-US" dirty="0" smtClean="0"/>
              <a:t>Conferences/seminars</a:t>
            </a:r>
          </a:p>
          <a:p>
            <a:pPr lvl="1"/>
            <a:r>
              <a:rPr lang="en-US" dirty="0" smtClean="0"/>
              <a:t>Will you attend?</a:t>
            </a:r>
          </a:p>
          <a:p>
            <a:pPr lvl="1"/>
            <a:r>
              <a:rPr lang="en-US" dirty="0" smtClean="0"/>
              <a:t>Present data locally how often?</a:t>
            </a:r>
          </a:p>
          <a:p>
            <a:pPr lvl="1"/>
            <a:r>
              <a:rPr lang="en-US" dirty="0" smtClean="0"/>
              <a:t>National presentation goals?</a:t>
            </a:r>
          </a:p>
          <a:p>
            <a:pPr lvl="1"/>
            <a:r>
              <a:rPr lang="en-US" dirty="0" smtClean="0"/>
              <a:t>Meetings with outside mentors at national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82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</p:spPr>
        <p:txBody>
          <a:bodyPr wrap="square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sz="31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Career Development Activities During the Award Period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r>
              <a:rPr lang="en-US" sz="2800" i="1" dirty="0" smtClean="0"/>
              <a:t>Education and Activities</a:t>
            </a:r>
            <a:endParaRPr lang="en-US" sz="2800" i="1" u="sng" dirty="0" smtClean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925443" cy="452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6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</p:spPr>
        <p:txBody>
          <a:bodyPr wrap="square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Timeline of Career Development Activities During Award Period</a:t>
            </a:r>
            <a:r>
              <a:rPr lang="en-US" sz="2800" u="sng" dirty="0" smtClean="0"/>
              <a:t/>
            </a:r>
            <a:br>
              <a:rPr lang="en-US" sz="2800" u="sng" dirty="0" smtClean="0"/>
            </a:br>
            <a:endParaRPr lang="en-US" sz="2800" u="sng" dirty="0" smtClean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09" y="1295400"/>
            <a:ext cx="8853179" cy="47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845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Weakness noted:  no specific details of the intended publications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7264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A timeline that pulls together the training and research</a:t>
            </a:r>
            <a:endParaRPr lang="en-US" dirty="0">
              <a:solidFill>
                <a:srgbClr val="66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1458" r="22108" b="6250"/>
          <a:stretch>
            <a:fillRect/>
          </a:stretch>
        </p:blipFill>
        <p:spPr bwMode="auto">
          <a:xfrm>
            <a:off x="838200" y="838200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066800" y="76200"/>
            <a:ext cx="670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n-US" b="1" dirty="0">
                <a:cs typeface="Times New Roman" pitchFamily="18" charset="0"/>
              </a:rPr>
              <a:t>TIMELINE FOR PROPOSED K23 </a:t>
            </a:r>
            <a:r>
              <a:rPr lang="en-US" b="1" dirty="0" smtClean="0">
                <a:cs typeface="Times New Roman" pitchFamily="18" charset="0"/>
              </a:rPr>
              <a:t>PERIOD</a:t>
            </a:r>
            <a:endParaRPr lang="en-US" b="1" dirty="0">
              <a:cs typeface="Times New Roman" pitchFamily="18" charset="0"/>
            </a:endParaRPr>
          </a:p>
        </p:txBody>
      </p:sp>
      <p:pic>
        <p:nvPicPr>
          <p:cNvPr id="82196" name="Picture 276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33400"/>
            <a:ext cx="7766050" cy="613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41837"/>
            <a:ext cx="8839200" cy="23161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What is unique about the K awards?</a:t>
            </a:r>
          </a:p>
          <a:p>
            <a:pPr lvl="1"/>
            <a:r>
              <a:rPr lang="en-US" dirty="0" smtClean="0">
                <a:latin typeface="Aharoni" pitchFamily="2" charset="-79"/>
                <a:cs typeface="Aharoni" pitchFamily="2" charset="-79"/>
              </a:rPr>
              <a:t>The candidate and career plan are about a third of what is scored</a:t>
            </a:r>
          </a:p>
          <a:p>
            <a:pPr lvl="1"/>
            <a:endParaRPr lang="en-US" dirty="0" smtClean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http://www.pdx.edu/mentoring-research/sites/www.pdx.edu.mentoring-research/files/styles/pdx_collage_large/public/iStock_000006142469Medium%20fli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5641"/>
            <a:ext cx="6540499" cy="4373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51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11" t="12500" r="22108" b="5208"/>
          <a:stretch>
            <a:fillRect/>
          </a:stretch>
        </p:blipFill>
        <p:spPr bwMode="auto">
          <a:xfrm>
            <a:off x="1143000" y="838200"/>
            <a:ext cx="7010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27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The mentor’s Personal Statement should mention their qualifications as a </a:t>
            </a:r>
            <a:r>
              <a:rPr lang="en-US" u="sng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MENTOR</a:t>
            </a:r>
            <a:endParaRPr lang="en-US" u="sng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00CC"/>
                </a:solidFill>
              </a:rPr>
              <a:t>Changes in the NIH </a:t>
            </a:r>
            <a:r>
              <a:rPr lang="en-US" b="1" dirty="0" err="1" smtClean="0">
                <a:solidFill>
                  <a:srgbClr val="6600CC"/>
                </a:solidFill>
              </a:rPr>
              <a:t>Biosketch</a:t>
            </a:r>
            <a:endParaRPr lang="en-US" b="1" dirty="0">
              <a:solidFill>
                <a:srgbClr val="66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	</a:t>
            </a:r>
            <a:r>
              <a:rPr lang="en-US" sz="4400" b="1" dirty="0" smtClean="0"/>
              <a:t>The new NIH </a:t>
            </a:r>
            <a:r>
              <a:rPr lang="en-US" sz="4400" b="1" dirty="0" err="1" smtClean="0"/>
              <a:t>Biosketch</a:t>
            </a:r>
            <a:r>
              <a:rPr lang="en-US" sz="4400" b="1" dirty="0" smtClean="0"/>
              <a:t> format </a:t>
            </a:r>
            <a:r>
              <a:rPr lang="en-US" sz="4400" b="1" u="sng" dirty="0" smtClean="0"/>
              <a:t>must</a:t>
            </a:r>
            <a:r>
              <a:rPr lang="en-US" sz="4400" b="1" dirty="0" smtClean="0"/>
              <a:t> </a:t>
            </a:r>
            <a:r>
              <a:rPr lang="en-US" sz="4400" b="1" dirty="0"/>
              <a:t>be used for due dates on/after May 25, 2015</a:t>
            </a:r>
            <a:endParaRPr lang="en-US" sz="4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6190" t="2286" r="19524" b="4000"/>
          <a:stretch>
            <a:fillRect/>
          </a:stretch>
        </p:blipFill>
        <p:spPr bwMode="auto">
          <a:xfrm>
            <a:off x="1066800" y="0"/>
            <a:ext cx="7527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0476" t="15238" r="10476" b="5524"/>
          <a:stretch>
            <a:fillRect/>
          </a:stretch>
        </p:blipFill>
        <p:spPr bwMode="auto">
          <a:xfrm>
            <a:off x="228600" y="457200"/>
            <a:ext cx="8915400" cy="5585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429" t="16476" r="20952" b="5810"/>
          <a:stretch>
            <a:fillRect/>
          </a:stretch>
        </p:blipFill>
        <p:spPr bwMode="auto">
          <a:xfrm>
            <a:off x="990600" y="200262"/>
            <a:ext cx="7409328" cy="624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190" t="17524" r="6191" b="4762"/>
          <a:stretch>
            <a:fillRect/>
          </a:stretch>
        </p:blipFill>
        <p:spPr bwMode="auto">
          <a:xfrm>
            <a:off x="0" y="1066800"/>
            <a:ext cx="9372600" cy="51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6667" t="15238" r="26667" b="7048"/>
          <a:stretch>
            <a:fillRect/>
          </a:stretch>
        </p:blipFill>
        <p:spPr bwMode="auto">
          <a:xfrm>
            <a:off x="1524000" y="304800"/>
            <a:ext cx="607657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5714" t="16000" r="26191" b="9333"/>
          <a:stretch>
            <a:fillRect/>
          </a:stretch>
        </p:blipFill>
        <p:spPr bwMode="auto">
          <a:xfrm>
            <a:off x="1371600" y="0"/>
            <a:ext cx="6781800" cy="658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Research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lIns="91440" tIns="45720"/>
          <a:lstStyle/>
          <a:p>
            <a:r>
              <a:rPr lang="en-US" dirty="0" smtClean="0"/>
              <a:t>Restate what </a:t>
            </a:r>
            <a:r>
              <a:rPr lang="en-US" b="1" i="1" u="sng" dirty="0" smtClean="0"/>
              <a:t>you</a:t>
            </a:r>
            <a:r>
              <a:rPr lang="en-US" dirty="0" smtClean="0"/>
              <a:t> will be doing</a:t>
            </a:r>
          </a:p>
          <a:p>
            <a:r>
              <a:rPr lang="en-US" dirty="0" smtClean="0"/>
              <a:t>Always provide:</a:t>
            </a:r>
          </a:p>
          <a:p>
            <a:pPr lvl="1"/>
            <a:r>
              <a:rPr lang="en-US" dirty="0" smtClean="0"/>
              <a:t>Expected results</a:t>
            </a:r>
          </a:p>
          <a:p>
            <a:pPr lvl="1"/>
            <a:r>
              <a:rPr lang="en-US" dirty="0" smtClean="0"/>
              <a:t>Potential pitfalls/Alternative approaches</a:t>
            </a:r>
          </a:p>
          <a:p>
            <a:pPr lvl="1"/>
            <a:r>
              <a:rPr lang="en-US" dirty="0" smtClean="0"/>
              <a:t>Future work and implications</a:t>
            </a:r>
          </a:p>
          <a:p>
            <a:r>
              <a:rPr lang="en-US" dirty="0" smtClean="0"/>
              <a:t>Get a statistician to help</a:t>
            </a:r>
          </a:p>
          <a:p>
            <a:r>
              <a:rPr lang="en-US" dirty="0" smtClean="0"/>
              <a:t>Make it easy to see how this will roll in to an RO1 (in fact, spell it out)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www.turcopedia.com/wp-content/uploads/2012/06/quo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NIH Career Development Awards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K series of awards</a:t>
            </a:r>
          </a:p>
          <a:p>
            <a:pPr eaLnBrk="1" hangingPunct="1"/>
            <a:r>
              <a:rPr lang="en-US" dirty="0" smtClean="0"/>
              <a:t>Lead to independent research career</a:t>
            </a:r>
          </a:p>
          <a:p>
            <a:pPr eaLnBrk="1" hangingPunct="1"/>
            <a:r>
              <a:rPr lang="en-US" dirty="0" smtClean="0"/>
              <a:t>Provide additional training and intense mentoring</a:t>
            </a:r>
          </a:p>
          <a:p>
            <a:pPr lvl="1"/>
            <a:r>
              <a:rPr lang="en-US" i="1" dirty="0" smtClean="0"/>
              <a:t>strong mentor key to successful application</a:t>
            </a:r>
          </a:p>
          <a:p>
            <a:pPr eaLnBrk="1" hangingPunct="1"/>
            <a:r>
              <a:rPr lang="en-US" dirty="0" smtClean="0"/>
              <a:t>Provide 3-5 years of partial salary support and limited research funding</a:t>
            </a:r>
          </a:p>
          <a:p>
            <a:pPr eaLnBrk="1" hangingPunct="1"/>
            <a:r>
              <a:rPr lang="en-US" i="1" u="sng" dirty="0" smtClean="0"/>
              <a:t>75% protected time for research</a:t>
            </a:r>
          </a:p>
          <a:p>
            <a:pPr lvl="1"/>
            <a:r>
              <a:rPr lang="en-US" i="1" dirty="0" smtClean="0"/>
              <a:t>Must be feasible/supported by department</a:t>
            </a:r>
          </a:p>
          <a:p>
            <a:pPr marL="457200" lvl="1" indent="0">
              <a:buNone/>
            </a:pP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Research Plan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Tight, organized</a:t>
            </a:r>
          </a:p>
          <a:p>
            <a:r>
              <a:rPr lang="en-US" dirty="0" smtClean="0"/>
              <a:t>Feasible, not overly ambitious</a:t>
            </a:r>
          </a:p>
          <a:p>
            <a:r>
              <a:rPr lang="en-US" dirty="0" smtClean="0"/>
              <a:t>Well-defined objectives</a:t>
            </a:r>
          </a:p>
          <a:p>
            <a:endParaRPr lang="en-US" dirty="0"/>
          </a:p>
          <a:p>
            <a:r>
              <a:rPr lang="en-US" dirty="0" smtClean="0"/>
              <a:t>How will this research prepare you to be an independent investigator/compete for independent funding/sustainable career?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2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Research Plan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 lIns="91440" tIns="45720"/>
          <a:lstStyle/>
          <a:p>
            <a:r>
              <a:rPr lang="en-US" dirty="0" smtClean="0"/>
              <a:t>Detail ownership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“Our lab was the first to show….”</a:t>
            </a:r>
          </a:p>
          <a:p>
            <a:pPr lvl="1"/>
            <a:r>
              <a:rPr lang="en-US" dirty="0" smtClean="0"/>
              <a:t>“Preliminary studies by our lab”</a:t>
            </a:r>
          </a:p>
          <a:p>
            <a:pPr lvl="1"/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These data generated by applicant</a:t>
            </a:r>
            <a:r>
              <a:rPr lang="en-US" dirty="0" smtClean="0">
                <a:latin typeface="Arial"/>
              </a:rPr>
              <a:t>”</a:t>
            </a:r>
            <a:endParaRPr lang="en-US" dirty="0" smtClean="0"/>
          </a:p>
          <a:p>
            <a:pPr lvl="1"/>
            <a:r>
              <a:rPr lang="en-US" dirty="0" smtClean="0">
                <a:latin typeface="Arial"/>
              </a:rPr>
              <a:t>“</a:t>
            </a:r>
            <a:r>
              <a:rPr lang="en-US" dirty="0" smtClean="0"/>
              <a:t>These data generated from collaborator</a:t>
            </a:r>
            <a:r>
              <a:rPr lang="en-US" dirty="0" smtClean="0">
                <a:latin typeface="Arial"/>
              </a:rPr>
              <a:t>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Things you need to know…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a LONG time to complete the application</a:t>
            </a:r>
          </a:p>
          <a:p>
            <a:r>
              <a:rPr lang="en-US" dirty="0" smtClean="0"/>
              <a:t>Leave more time for mentors to review/comment and revisions</a:t>
            </a:r>
          </a:p>
          <a:p>
            <a:r>
              <a:rPr lang="en-US" dirty="0" smtClean="0"/>
              <a:t>Work with the grants office EARLY</a:t>
            </a:r>
          </a:p>
          <a:p>
            <a:r>
              <a:rPr lang="en-US" dirty="0" smtClean="0"/>
              <a:t>Do not leave the random parts til the end</a:t>
            </a:r>
          </a:p>
          <a:p>
            <a:r>
              <a:rPr lang="en-US" dirty="0" smtClean="0"/>
              <a:t>It’s okay to ask for help – ask for applications to read for sample language,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8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Edit, edit, edit!</a:t>
            </a:r>
            <a:endParaRPr lang="en-US" sz="4800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8850" name="Picture 2" descr="http://sites.laverne.edu/sponsored-research/files/2011/01/Text-Edi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536" y="1219200"/>
            <a:ext cx="7452264" cy="493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Types of K Awards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851025"/>
            <a:ext cx="8229600" cy="394017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There are 14 different types of K awards</a:t>
            </a:r>
          </a:p>
          <a:p>
            <a:pPr eaLnBrk="1" hangingPunct="1"/>
            <a:r>
              <a:rPr lang="en-US" dirty="0" smtClean="0"/>
              <a:t>Mentored (KO1, KO8,KO7, K12, K23, K99)</a:t>
            </a:r>
          </a:p>
          <a:p>
            <a:pPr eaLnBrk="1" hangingPunct="1"/>
            <a:r>
              <a:rPr lang="en-US" dirty="0" smtClean="0"/>
              <a:t>Independent (KO2,K22, and ROO)</a:t>
            </a:r>
          </a:p>
          <a:p>
            <a:pPr eaLnBrk="1" hangingPunct="1"/>
            <a:r>
              <a:rPr lang="en-US" dirty="0" smtClean="0"/>
              <a:t>Mid-Career (K24)</a:t>
            </a:r>
          </a:p>
          <a:p>
            <a:pPr eaLnBrk="1" hangingPunct="1"/>
            <a:r>
              <a:rPr lang="en-US" dirty="0" smtClean="0"/>
              <a:t>Supports clinicians and basic scientists</a:t>
            </a:r>
          </a:p>
          <a:p>
            <a:pPr eaLnBrk="1" hangingPunct="1"/>
            <a:r>
              <a:rPr lang="en-US" dirty="0" smtClean="0"/>
              <a:t>Spans from senior </a:t>
            </a:r>
            <a:r>
              <a:rPr lang="en-US" dirty="0" err="1" smtClean="0"/>
              <a:t>postdoc</a:t>
            </a:r>
            <a:r>
              <a:rPr lang="en-US" dirty="0" smtClean="0"/>
              <a:t> to junior faculty</a:t>
            </a:r>
          </a:p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EVERY INSTITUTE USES THE K MECHANISM A LITTLE DIFFERENTLY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http://biologyze.files.wordpress.com/2011/03/budget-cuts-300x3001.jpg?w=6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35246"/>
            <a:ext cx="5791200" cy="50703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 the current budget climate,  even the best grants may not be funded on the first submission</a:t>
            </a:r>
            <a:r>
              <a:rPr lang="en-US" sz="3200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!</a:t>
            </a:r>
            <a:endParaRPr lang="en-US" sz="3200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Timeline for the application</a:t>
            </a:r>
            <a:endParaRPr lang="en-US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3970" name="AutoShape 2" descr="https://www.madison.k12.wi.us/files/Calendar_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72" name="Picture 4" descr="https://www.madison.k12.wi.us/files/Calendar_0.jpg"/>
          <p:cNvPicPr>
            <a:picLocks noChangeAspect="1" noChangeArrowheads="1"/>
          </p:cNvPicPr>
          <p:nvPr/>
        </p:nvPicPr>
        <p:blipFill>
          <a:blip r:embed="rId2" cstate="print"/>
          <a:srcRect b="15298"/>
          <a:stretch>
            <a:fillRect/>
          </a:stretch>
        </p:blipFill>
        <p:spPr bwMode="auto">
          <a:xfrm>
            <a:off x="609600" y="1447800"/>
            <a:ext cx="8156575" cy="518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17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6600CC"/>
                </a:solidFill>
                <a:latin typeface="Aharoni" pitchFamily="2" charset="-79"/>
                <a:cs typeface="Aharoni" pitchFamily="2" charset="-79"/>
              </a:rPr>
              <a:t>My suggested timeline</a:t>
            </a:r>
            <a:endParaRPr lang="en-US" sz="4000" dirty="0">
              <a:solidFill>
                <a:srgbClr val="6600CC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766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appropriate mechanism and make decision to apply 6 months prior to submission deadline</a:t>
            </a:r>
          </a:p>
          <a:p>
            <a:r>
              <a:rPr lang="en-US" dirty="0" smtClean="0"/>
              <a:t>Print and highlight the K Award instructions</a:t>
            </a:r>
          </a:p>
          <a:p>
            <a:r>
              <a:rPr lang="en-US" dirty="0" smtClean="0"/>
              <a:t>Check out other Ks </a:t>
            </a:r>
            <a:r>
              <a:rPr lang="en-US" dirty="0" smtClean="0">
                <a:hlinkClick r:id="rId2"/>
              </a:rPr>
              <a:t>http://projectreporter.nih.gov/reporter.cfm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82946" name="Picture 2" descr="http://writingresourceinc.com/wp-content/uploads/2013/06/image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"/>
            <a:ext cx="22860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8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nforichgroup.com/wpimages/wpfaf43354_05_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479539"/>
            <a:ext cx="7083425" cy="733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1588</TotalTime>
  <Words>783</Words>
  <Application>Microsoft Office PowerPoint</Application>
  <PresentationFormat>On-screen Show (4:3)</PresentationFormat>
  <Paragraphs>120</Paragraphs>
  <Slides>43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Career Development Plan: the cornerstone of the K award</vt:lpstr>
      <vt:lpstr>PowerPoint Presentation</vt:lpstr>
      <vt:lpstr>PowerPoint Presentation</vt:lpstr>
      <vt:lpstr>NIH Career Development Awards</vt:lpstr>
      <vt:lpstr>Types of K Awards</vt:lpstr>
      <vt:lpstr>In the current budget climate,  even the best grants may not be funded on the first submission!</vt:lpstr>
      <vt:lpstr>Timeline for the application</vt:lpstr>
      <vt:lpstr>My suggested 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NIH Grant Funding Success Rates</vt:lpstr>
      <vt:lpstr>PowerPoint Presentation</vt:lpstr>
      <vt:lpstr>http://projectreporter.nih.gov/reporter.cfm</vt:lpstr>
      <vt:lpstr>The Career Development Plan</vt:lpstr>
      <vt:lpstr>Candidate Information</vt:lpstr>
      <vt:lpstr>Candidate’s Background</vt:lpstr>
      <vt:lpstr>Career Goals and Objectives</vt:lpstr>
      <vt:lpstr>Career Development Activities During Award Period Mentors and Mentoring Committee</vt:lpstr>
      <vt:lpstr>Mentor’s letter should tie in with their Personal Statement and with the Career Development Plan and with the research</vt:lpstr>
      <vt:lpstr>Career Development Activities During Award Period Mentors and Mentoring Committee</vt:lpstr>
      <vt:lpstr>Career Development Activities During Award Period Mentors and Mentoring Committee</vt:lpstr>
      <vt:lpstr>Career Development Activities During Award Period Education and Activities</vt:lpstr>
      <vt:lpstr>Career Development Activities During the Award Period Education and Activities</vt:lpstr>
      <vt:lpstr>Timeline of Career Development Activities During Award Period </vt:lpstr>
      <vt:lpstr>A timeline that pulls together the training and research</vt:lpstr>
      <vt:lpstr>PowerPoint Presentation</vt:lpstr>
      <vt:lpstr>PowerPoint Presentation</vt:lpstr>
      <vt:lpstr>Changes in the NIH Biosketch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 Plan</vt:lpstr>
      <vt:lpstr>PowerPoint Presentation</vt:lpstr>
      <vt:lpstr>Research Plan</vt:lpstr>
      <vt:lpstr>Research Plan</vt:lpstr>
      <vt:lpstr>Things you need to know…</vt:lpstr>
      <vt:lpstr>Edit, edit, edit!</vt:lpstr>
    </vt:vector>
  </TitlesOfParts>
  <Company>Stony Brook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K Awards ?      Marie C. Gelato, MD,PhD         Distinguished Service Professor         Clinical Research Training Program Director</dc:title>
  <dc:creator>mgelato</dc:creator>
  <cp:lastModifiedBy>Regier, Debra</cp:lastModifiedBy>
  <cp:revision>195</cp:revision>
  <dcterms:created xsi:type="dcterms:W3CDTF">2011-05-19T19:51:03Z</dcterms:created>
  <dcterms:modified xsi:type="dcterms:W3CDTF">2016-05-12T22:55:20Z</dcterms:modified>
</cp:coreProperties>
</file>